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3300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117D-C9F7-434B-87AD-72243AB5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8BAF-B136-4348-A0CF-FB18CFE1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2DAC-ED84-497F-A9DE-80B7ED7C7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E3D0D-E5FE-485C-86EE-12EC7C89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1B3DF-F314-41FE-B3AA-91BE837BF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ECA1E-B330-46BB-B899-09AC10066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8CFF-8BF7-4E51-A245-08118DF56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6E03-11D5-4BFA-8543-BBA09140E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1C5E-875E-4AD4-B7ED-12DF6A609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F886-90A0-4289-A1D7-8563FEE8F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6C13-237B-4AD7-85E9-3F610675B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654485-4321-4AB7-A2A1-2D1520B27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19200" y="15240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Âm nhạc : Tiết 24: Học hát: Màu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                                    			       Theo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iệu Sa - ri -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762000" y="3276600"/>
            <a:ext cx="7086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063" name="Picture 15" descr="thuyha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38"/>
            <a:ext cx="8896350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7391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Âm nhạc : Tiết 24: Học hát: Màu xanh quê 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                                    			       Theo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iệu Sa – ri - 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066800" y="3505200"/>
            <a:ext cx="725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2301" name="Picture 13" descr="thuyhat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3460750"/>
            <a:ext cx="8861425" cy="32527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302" name="Picture 14" descr="thuyhat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3481388"/>
            <a:ext cx="8859837" cy="32527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303" name="Picture 15" descr="thuy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3505200"/>
            <a:ext cx="8888412" cy="32289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304" name="Picture 16" descr="thuy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" y="3465513"/>
            <a:ext cx="8831263" cy="3268662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305" name="Picture 17" descr="thuy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63" y="3532188"/>
            <a:ext cx="8885237" cy="31813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306" name="Picture 18" descr="thu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50" y="3414713"/>
            <a:ext cx="8872538" cy="3378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" presetID="18" presetClass="entr" presetSubtype="1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28650" y="1298575"/>
            <a:ext cx="82057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Âm nhạc : Tiết 24: Học hát: Màu xanh quê h</a:t>
            </a:r>
            <a:r>
              <a:rPr lang="vi-VN">
                <a:latin typeface="Arial" charset="0"/>
              </a:rPr>
              <a:t>ươ</a:t>
            </a:r>
            <a:r>
              <a:rPr lang="en-US">
                <a:latin typeface="Arial" charset="0"/>
              </a:rPr>
              <a:t>ng                                     			       Theo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iệu Sa – ri - 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535363" y="3922713"/>
            <a:ext cx="2641600" cy="17875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9900"/>
                </a:solidFill>
                <a:latin typeface="Arial" charset="0"/>
              </a:rPr>
              <a:t>Vở ghi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th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0"/>
            <a:ext cx="9061450" cy="67929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62000" y="5929313"/>
            <a:ext cx="76962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rgbClr val="CC3300"/>
                </a:solidFill>
                <a:latin typeface="Arial" charset="0"/>
              </a:rPr>
              <a:t>Xin trân trọng cảm </a:t>
            </a:r>
            <a:r>
              <a:rPr lang="vi-VN" sz="1600">
                <a:solidFill>
                  <a:srgbClr val="CC3300"/>
                </a:solidFill>
                <a:latin typeface="Arial" charset="0"/>
              </a:rPr>
              <a:t>ơ</a:t>
            </a:r>
            <a:r>
              <a:rPr lang="en-US" sz="1600">
                <a:solidFill>
                  <a:srgbClr val="CC3300"/>
                </a:solidFill>
                <a:latin typeface="Arial" charset="0"/>
              </a:rPr>
              <a:t>n</a:t>
            </a:r>
          </a:p>
          <a:p>
            <a:pPr algn="ctr" eaLnBrk="0" hangingPunct="0"/>
            <a:endParaRPr lang="en-US" sz="1600">
              <a:solidFill>
                <a:srgbClr val="CC3300"/>
              </a:solidFill>
              <a:latin typeface="Arial" charset="0"/>
            </a:endParaRPr>
          </a:p>
          <a:p>
            <a:pPr algn="ctr" eaLnBrk="0" hangingPunct="0"/>
            <a:r>
              <a:rPr lang="en-US" sz="1600">
                <a:solidFill>
                  <a:srgbClr val="CC3300"/>
                </a:solidFill>
                <a:latin typeface="Arial" charset="0"/>
              </a:rPr>
              <a:t>và kính chúc sức khoẻ các thầy cô giáo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endParaRPr lang="en-US" sz="2400" smtClean="0">
              <a:latin typeface="Arial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35063" y="581025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Âm nhạc : Tiết 24: Học hát: màu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                                    			       Theo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iệu Sa – ri -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066800" y="35052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66800" y="35052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2714625"/>
            <a:ext cx="80772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1- Xanh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ai trồng hàng cây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2- Đang lớn dần xanh tốt n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i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3- Lung linh lung linh khi mặt trời lên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4- Cho cánh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ồng ngô lúa t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i thêm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5- Rung rinh rung rinh chào cây lá bên </a:t>
            </a:r>
            <a:r>
              <a:rPr lang="vi-VN" sz="2400">
                <a:latin typeface="Arial" charset="0"/>
              </a:rPr>
              <a:t>đư</a:t>
            </a:r>
            <a:r>
              <a:rPr lang="en-US" sz="2400">
                <a:latin typeface="Arial" charset="0"/>
              </a:rPr>
              <a:t>ờng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6- Tung t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tung t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àn em bé tới tr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082675" y="2614613"/>
            <a:ext cx="70104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7- Bay xa bay xa theo ngàn lời ca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8- Trên khắp miền sông núi quê ta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9- Bay cao bay cao lá cờ vàng sao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10- Trong nắng hồng c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n gió lao xao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11- Xanh t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i xanh t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i làng xóm quê mình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12- Ôi bao yêu th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tổ quốc thanh bình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0" grpId="1"/>
      <p:bldP spid="3082" grpId="0"/>
      <p:bldP spid="30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endParaRPr lang="en-US" sz="2400" smtClean="0"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Âm nhạc : Tiết 24: Học hát: màu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                                    			       Theo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iệu Sa – ri -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66800" y="35052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371600" y="3581400"/>
            <a:ext cx="647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Xanh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ai trồng hàng cây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Đang lớn dần xanh tốt n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i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ây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1066800" y="3352800"/>
            <a:ext cx="7620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295400" y="3429000"/>
            <a:ext cx="723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Lung linh lung linh khi mặt trời lên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Cho cánh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ồng ngô lúa t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i thêm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6" grpId="1"/>
      <p:bldP spid="5152" grpId="0"/>
      <p:bldP spid="515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endParaRPr lang="en-US" sz="2400" smtClean="0">
              <a:latin typeface="Arial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Âm nhạc : Tiết 24: Học hát: màu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                                    			       Theo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iệu Sa – ri -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066800" y="35052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716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Xanh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ai trồng hàng cây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Đang lớn dần xanh tốt n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i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ây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Lung linh lung linh khi mặt trời lên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Cho cánh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ồng ngô lúa t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i thêm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endParaRPr lang="en-US" sz="2400" smtClean="0">
              <a:latin typeface="Arial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Âm nhạc : Tiết 24: Học hát: màu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                                    			       Theo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iệu Sa – ri -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066800" y="35052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11238" y="3649663"/>
            <a:ext cx="762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Rung rinh rung rinh chào cây lá bên </a:t>
            </a:r>
            <a:r>
              <a:rPr lang="vi-VN" sz="2400">
                <a:latin typeface="Arial" charset="0"/>
              </a:rPr>
              <a:t>đư</a:t>
            </a:r>
            <a:r>
              <a:rPr lang="en-US" sz="2400">
                <a:latin typeface="Arial" charset="0"/>
              </a:rPr>
              <a:t>ờng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Tung t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tung t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àn em bé tới tr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12813" y="3719513"/>
            <a:ext cx="7467600" cy="690562"/>
            <a:chOff x="816" y="2112"/>
            <a:chExt cx="4704" cy="435"/>
          </a:xfrm>
        </p:grpSpPr>
        <p:sp>
          <p:nvSpPr>
            <p:cNvPr id="6157" name="Text Box 7"/>
            <p:cNvSpPr txBox="1">
              <a:spLocks noChangeArrowheads="1"/>
            </p:cNvSpPr>
            <p:nvPr/>
          </p:nvSpPr>
          <p:spPr bwMode="auto">
            <a:xfrm>
              <a:off x="816" y="2112"/>
              <a:ext cx="47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Rung rinh rung rinh chào cây lá bên </a:t>
              </a:r>
              <a:r>
                <a:rPr lang="vi-VN" sz="2400">
                  <a:latin typeface="Arial" charset="0"/>
                </a:rPr>
                <a:t>đư</a:t>
              </a:r>
              <a:r>
                <a:rPr lang="en-US" sz="2400">
                  <a:latin typeface="Arial" charset="0"/>
                </a:rPr>
                <a:t>ờng</a:t>
              </a:r>
            </a:p>
          </p:txBody>
        </p:sp>
        <p:sp>
          <p:nvSpPr>
            <p:cNvPr id="6158" name="Arc 18"/>
            <p:cNvSpPr>
              <a:spLocks/>
            </p:cNvSpPr>
            <p:nvPr/>
          </p:nvSpPr>
          <p:spPr bwMode="auto">
            <a:xfrm rot="7714311">
              <a:off x="2354" y="2272"/>
              <a:ext cx="281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159" name="Arc 19"/>
            <p:cNvSpPr>
              <a:spLocks/>
            </p:cNvSpPr>
            <p:nvPr/>
          </p:nvSpPr>
          <p:spPr bwMode="auto">
            <a:xfrm rot="7714311">
              <a:off x="3513" y="2301"/>
              <a:ext cx="281" cy="192"/>
            </a:xfrm>
            <a:custGeom>
              <a:avLst/>
              <a:gdLst>
                <a:gd name="T0" fmla="*/ 0 w 21600"/>
                <a:gd name="T1" fmla="*/ 0 h 20783"/>
                <a:gd name="T2" fmla="*/ 0 w 21600"/>
                <a:gd name="T3" fmla="*/ 0 h 20783"/>
                <a:gd name="T4" fmla="*/ 0 w 21600"/>
                <a:gd name="T5" fmla="*/ 0 h 207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3"/>
                <a:gd name="T11" fmla="*/ 21600 w 21600"/>
                <a:gd name="T12" fmla="*/ 20783 h 20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3" fill="none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</a:path>
                <a:path w="21600" h="20783" stroke="0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  <a:lnTo>
                    <a:pt x="0" y="20783"/>
                  </a:lnTo>
                  <a:lnTo>
                    <a:pt x="588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160" name="Arc 20"/>
            <p:cNvSpPr>
              <a:spLocks/>
            </p:cNvSpPr>
            <p:nvPr/>
          </p:nvSpPr>
          <p:spPr bwMode="auto">
            <a:xfrm rot="7714311">
              <a:off x="3864" y="2275"/>
              <a:ext cx="281" cy="192"/>
            </a:xfrm>
            <a:custGeom>
              <a:avLst/>
              <a:gdLst>
                <a:gd name="T0" fmla="*/ 0 w 21600"/>
                <a:gd name="T1" fmla="*/ 0 h 20783"/>
                <a:gd name="T2" fmla="*/ 0 w 21600"/>
                <a:gd name="T3" fmla="*/ 0 h 20783"/>
                <a:gd name="T4" fmla="*/ 0 w 21600"/>
                <a:gd name="T5" fmla="*/ 0 h 207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3"/>
                <a:gd name="T11" fmla="*/ 21600 w 21600"/>
                <a:gd name="T12" fmla="*/ 20783 h 20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3" fill="none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</a:path>
                <a:path w="21600" h="20783" stroke="0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  <a:lnTo>
                    <a:pt x="0" y="20783"/>
                  </a:lnTo>
                  <a:lnTo>
                    <a:pt x="588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76313" y="3767138"/>
            <a:ext cx="7489825" cy="711200"/>
            <a:chOff x="810" y="3131"/>
            <a:chExt cx="4718" cy="448"/>
          </a:xfrm>
        </p:grpSpPr>
        <p:sp>
          <p:nvSpPr>
            <p:cNvPr id="6153" name="Text Box 11"/>
            <p:cNvSpPr txBox="1">
              <a:spLocks noChangeArrowheads="1"/>
            </p:cNvSpPr>
            <p:nvPr/>
          </p:nvSpPr>
          <p:spPr bwMode="auto">
            <a:xfrm>
              <a:off x="810" y="3131"/>
              <a:ext cx="47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Tung t</a:t>
              </a:r>
              <a:r>
                <a:rPr lang="vi-VN" sz="2400">
                  <a:latin typeface="Arial" charset="0"/>
                </a:rPr>
                <a:t>ă</a:t>
              </a:r>
              <a:r>
                <a:rPr lang="en-US" sz="2400">
                  <a:latin typeface="Arial" charset="0"/>
                </a:rPr>
                <a:t>ng tung t</a:t>
              </a:r>
              <a:r>
                <a:rPr lang="vi-VN" sz="2400">
                  <a:latin typeface="Arial" charset="0"/>
                </a:rPr>
                <a:t>ă</a:t>
              </a:r>
              <a:r>
                <a:rPr lang="en-US" sz="2400">
                  <a:latin typeface="Arial" charset="0"/>
                </a:rPr>
                <a:t>ng </a:t>
              </a:r>
              <a:r>
                <a:rPr lang="vi-VN" sz="2400">
                  <a:latin typeface="Arial" charset="0"/>
                </a:rPr>
                <a:t>đ</a:t>
              </a:r>
              <a:r>
                <a:rPr lang="en-US" sz="2400">
                  <a:latin typeface="Arial" charset="0"/>
                </a:rPr>
                <a:t>àn em bé tới tr</a:t>
              </a:r>
              <a:r>
                <a:rPr lang="vi-VN" sz="2400">
                  <a:latin typeface="Arial" charset="0"/>
                </a:rPr>
                <a:t>ư</a:t>
              </a:r>
              <a:r>
                <a:rPr lang="en-US" sz="2400">
                  <a:latin typeface="Arial" charset="0"/>
                </a:rPr>
                <a:t>ờng</a:t>
              </a:r>
            </a:p>
          </p:txBody>
        </p:sp>
        <p:sp>
          <p:nvSpPr>
            <p:cNvPr id="6154" name="Arc 21"/>
            <p:cNvSpPr>
              <a:spLocks/>
            </p:cNvSpPr>
            <p:nvPr/>
          </p:nvSpPr>
          <p:spPr bwMode="auto">
            <a:xfrm rot="7714311">
              <a:off x="2345" y="3304"/>
              <a:ext cx="281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155" name="Arc 22"/>
            <p:cNvSpPr>
              <a:spLocks/>
            </p:cNvSpPr>
            <p:nvPr/>
          </p:nvSpPr>
          <p:spPr bwMode="auto">
            <a:xfrm rot="7714311">
              <a:off x="3429" y="3307"/>
              <a:ext cx="281" cy="192"/>
            </a:xfrm>
            <a:custGeom>
              <a:avLst/>
              <a:gdLst>
                <a:gd name="T0" fmla="*/ 0 w 21600"/>
                <a:gd name="T1" fmla="*/ 0 h 20783"/>
                <a:gd name="T2" fmla="*/ 0 w 21600"/>
                <a:gd name="T3" fmla="*/ 0 h 20783"/>
                <a:gd name="T4" fmla="*/ 0 w 21600"/>
                <a:gd name="T5" fmla="*/ 0 h 207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3"/>
                <a:gd name="T11" fmla="*/ 21600 w 21600"/>
                <a:gd name="T12" fmla="*/ 20783 h 20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3" fill="none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</a:path>
                <a:path w="21600" h="20783" stroke="0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  <a:lnTo>
                    <a:pt x="0" y="20783"/>
                  </a:lnTo>
                  <a:lnTo>
                    <a:pt x="588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156" name="Arc 23"/>
            <p:cNvSpPr>
              <a:spLocks/>
            </p:cNvSpPr>
            <p:nvPr/>
          </p:nvSpPr>
          <p:spPr bwMode="auto">
            <a:xfrm rot="7714311">
              <a:off x="3742" y="3281"/>
              <a:ext cx="281" cy="192"/>
            </a:xfrm>
            <a:custGeom>
              <a:avLst/>
              <a:gdLst>
                <a:gd name="T0" fmla="*/ 0 w 21600"/>
                <a:gd name="T1" fmla="*/ 0 h 20783"/>
                <a:gd name="T2" fmla="*/ 0 w 21600"/>
                <a:gd name="T3" fmla="*/ 0 h 20783"/>
                <a:gd name="T4" fmla="*/ 0 w 21600"/>
                <a:gd name="T5" fmla="*/ 0 h 207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3"/>
                <a:gd name="T11" fmla="*/ 21600 w 21600"/>
                <a:gd name="T12" fmla="*/ 20783 h 20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3" fill="none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</a:path>
                <a:path w="21600" h="20783" stroke="0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  <a:lnTo>
                    <a:pt x="0" y="20783"/>
                  </a:lnTo>
                  <a:lnTo>
                    <a:pt x="588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charset="0"/>
              </a:rPr>
              <a:t/>
            </a:r>
            <a:br>
              <a:rPr lang="en-US" sz="2400" smtClean="0">
                <a:latin typeface="Arial" charset="0"/>
              </a:rPr>
            </a:br>
            <a:endParaRPr lang="en-US" sz="2400" smtClean="0">
              <a:latin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Âm nhạc : Tiết 24: Học hát: Màu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                                    			       Theo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iệu Sa – ri -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066800" y="35052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71628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Xanh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ai trồng hàng cây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Đang lớn dần xanh tốt n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i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ây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Lung linh lung linh khi mặt trời lên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Cho cánh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ồng ngô lúa t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i thêm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Rung rinh rung rinh chào cây lá bên </a:t>
            </a:r>
            <a:r>
              <a:rPr lang="vi-VN" sz="2400">
                <a:latin typeface="Arial" charset="0"/>
              </a:rPr>
              <a:t>đư</a:t>
            </a:r>
            <a:r>
              <a:rPr lang="en-US" sz="2400">
                <a:latin typeface="Arial" charset="0"/>
              </a:rPr>
              <a:t>ờng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Arial" charset="0"/>
              </a:rPr>
              <a:t>Tung t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tung t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àn em bé tới tr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320800" y="14478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Âm nhạc : Tiết 24: Học hát: Màu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                                    			       Theo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iệu Sa – ri -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73200" y="3200400"/>
            <a:ext cx="7162800" cy="3063875"/>
            <a:chOff x="928" y="2016"/>
            <a:chExt cx="4512" cy="1930"/>
          </a:xfrm>
        </p:grpSpPr>
        <p:sp>
          <p:nvSpPr>
            <p:cNvPr id="8196" name="Text Box 6"/>
            <p:cNvSpPr txBox="1">
              <a:spLocks noChangeArrowheads="1"/>
            </p:cNvSpPr>
            <p:nvPr/>
          </p:nvSpPr>
          <p:spPr bwMode="auto">
            <a:xfrm>
              <a:off x="928" y="2016"/>
              <a:ext cx="4512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Bay xa bay xa theo ngàn lời ca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Trên khắp miền sông núi quê ta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Bay cao bay cao lá cờ vàng sao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Trong nắng hồng c</a:t>
              </a:r>
              <a:r>
                <a:rPr lang="vi-VN" sz="2400">
                  <a:latin typeface="Arial" charset="0"/>
                </a:rPr>
                <a:t>ơ</a:t>
              </a:r>
              <a:r>
                <a:rPr lang="en-US" sz="2400">
                  <a:latin typeface="Arial" charset="0"/>
                </a:rPr>
                <a:t>n gió lao xao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Xanh t</a:t>
              </a:r>
              <a:r>
                <a:rPr lang="vi-VN" sz="2400">
                  <a:latin typeface="Arial" charset="0"/>
                </a:rPr>
                <a:t>ươ</a:t>
              </a:r>
              <a:r>
                <a:rPr lang="en-US" sz="2400">
                  <a:latin typeface="Arial" charset="0"/>
                </a:rPr>
                <a:t>i xanh t</a:t>
              </a:r>
              <a:r>
                <a:rPr lang="vi-VN" sz="2400">
                  <a:latin typeface="Arial" charset="0"/>
                </a:rPr>
                <a:t>ươ</a:t>
              </a:r>
              <a:r>
                <a:rPr lang="en-US" sz="2400">
                  <a:latin typeface="Arial" charset="0"/>
                </a:rPr>
                <a:t>i làng xóm quê mình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Ôi bao yêu th</a:t>
              </a:r>
              <a:r>
                <a:rPr lang="vi-VN" sz="2400">
                  <a:latin typeface="Arial" charset="0"/>
                </a:rPr>
                <a:t>ươ</a:t>
              </a:r>
              <a:r>
                <a:rPr lang="en-US" sz="2400">
                  <a:latin typeface="Arial" charset="0"/>
                </a:rPr>
                <a:t>ng tổ quốc thanh bình</a:t>
              </a:r>
            </a:p>
          </p:txBody>
        </p:sp>
        <p:sp>
          <p:nvSpPr>
            <p:cNvPr id="8197" name="Arc 10"/>
            <p:cNvSpPr>
              <a:spLocks/>
            </p:cNvSpPr>
            <p:nvPr/>
          </p:nvSpPr>
          <p:spPr bwMode="auto">
            <a:xfrm rot="7714311">
              <a:off x="2846" y="3278"/>
              <a:ext cx="281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198" name="Arc 11"/>
            <p:cNvSpPr>
              <a:spLocks/>
            </p:cNvSpPr>
            <p:nvPr/>
          </p:nvSpPr>
          <p:spPr bwMode="auto">
            <a:xfrm rot="7714311">
              <a:off x="3085" y="3684"/>
              <a:ext cx="246" cy="173"/>
            </a:xfrm>
            <a:custGeom>
              <a:avLst/>
              <a:gdLst>
                <a:gd name="T0" fmla="*/ 0 w 21600"/>
                <a:gd name="T1" fmla="*/ 0 h 20783"/>
                <a:gd name="T2" fmla="*/ 0 w 21600"/>
                <a:gd name="T3" fmla="*/ 0 h 20783"/>
                <a:gd name="T4" fmla="*/ 0 w 21600"/>
                <a:gd name="T5" fmla="*/ 0 h 207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3"/>
                <a:gd name="T11" fmla="*/ 21600 w 21600"/>
                <a:gd name="T12" fmla="*/ 20783 h 20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3" fill="none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</a:path>
                <a:path w="21600" h="20783" stroke="0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  <a:lnTo>
                    <a:pt x="0" y="20783"/>
                  </a:lnTo>
                  <a:lnTo>
                    <a:pt x="588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199" name="Arc 13"/>
            <p:cNvSpPr>
              <a:spLocks/>
            </p:cNvSpPr>
            <p:nvPr/>
          </p:nvSpPr>
          <p:spPr bwMode="auto">
            <a:xfrm rot="7714311">
              <a:off x="3268" y="3291"/>
              <a:ext cx="281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00" name="Arc 14"/>
            <p:cNvSpPr>
              <a:spLocks/>
            </p:cNvSpPr>
            <p:nvPr/>
          </p:nvSpPr>
          <p:spPr bwMode="auto">
            <a:xfrm rot="7714311">
              <a:off x="3716" y="3291"/>
              <a:ext cx="281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01" name="Arc 15"/>
            <p:cNvSpPr>
              <a:spLocks/>
            </p:cNvSpPr>
            <p:nvPr/>
          </p:nvSpPr>
          <p:spPr bwMode="auto">
            <a:xfrm rot="7714311">
              <a:off x="4128" y="3293"/>
              <a:ext cx="281" cy="192"/>
            </a:xfrm>
            <a:custGeom>
              <a:avLst/>
              <a:gdLst>
                <a:gd name="T0" fmla="*/ 0 w 21600"/>
                <a:gd name="T1" fmla="*/ 0 h 20783"/>
                <a:gd name="T2" fmla="*/ 0 w 21600"/>
                <a:gd name="T3" fmla="*/ 0 h 20783"/>
                <a:gd name="T4" fmla="*/ 0 w 21600"/>
                <a:gd name="T5" fmla="*/ 0 h 207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3"/>
                <a:gd name="T11" fmla="*/ 21600 w 21600"/>
                <a:gd name="T12" fmla="*/ 20783 h 20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3" fill="none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</a:path>
                <a:path w="21600" h="20783" stroke="0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  <a:lnTo>
                    <a:pt x="0" y="20783"/>
                  </a:lnTo>
                  <a:lnTo>
                    <a:pt x="588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02" name="Arc 17"/>
            <p:cNvSpPr>
              <a:spLocks/>
            </p:cNvSpPr>
            <p:nvPr/>
          </p:nvSpPr>
          <p:spPr bwMode="auto">
            <a:xfrm rot="7714311">
              <a:off x="3399" y="3651"/>
              <a:ext cx="281" cy="192"/>
            </a:xfrm>
            <a:custGeom>
              <a:avLst/>
              <a:gdLst>
                <a:gd name="T0" fmla="*/ 0 w 21600"/>
                <a:gd name="T1" fmla="*/ 0 h 20783"/>
                <a:gd name="T2" fmla="*/ 0 w 21600"/>
                <a:gd name="T3" fmla="*/ 0 h 20783"/>
                <a:gd name="T4" fmla="*/ 0 w 21600"/>
                <a:gd name="T5" fmla="*/ 0 h 207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783"/>
                <a:gd name="T11" fmla="*/ 21600 w 21600"/>
                <a:gd name="T12" fmla="*/ 20783 h 207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783" fill="none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</a:path>
                <a:path w="21600" h="20783" stroke="0" extrusionOk="0">
                  <a:moveTo>
                    <a:pt x="5884" y="0"/>
                  </a:moveTo>
                  <a:cubicBezTo>
                    <a:pt x="15182" y="2632"/>
                    <a:pt x="21600" y="11120"/>
                    <a:pt x="21600" y="20783"/>
                  </a:cubicBezTo>
                  <a:lnTo>
                    <a:pt x="0" y="20783"/>
                  </a:lnTo>
                  <a:lnTo>
                    <a:pt x="588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03" name="Arc 18"/>
            <p:cNvSpPr>
              <a:spLocks/>
            </p:cNvSpPr>
            <p:nvPr/>
          </p:nvSpPr>
          <p:spPr bwMode="auto">
            <a:xfrm rot="7714311">
              <a:off x="3947" y="3645"/>
              <a:ext cx="281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204" name="Arc 19"/>
            <p:cNvSpPr>
              <a:spLocks/>
            </p:cNvSpPr>
            <p:nvPr/>
          </p:nvSpPr>
          <p:spPr bwMode="auto">
            <a:xfrm rot="7714311">
              <a:off x="2590" y="3671"/>
              <a:ext cx="281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219200" y="876300"/>
            <a:ext cx="739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Âm nhạc : Tiết 24: Học hát: Màu xanh quê h</a:t>
            </a:r>
            <a:r>
              <a:rPr lang="vi-VN" sz="2400">
                <a:latin typeface="Arial" charset="0"/>
              </a:rPr>
              <a:t>ươ</a:t>
            </a:r>
            <a:r>
              <a:rPr lang="en-US" sz="2400">
                <a:latin typeface="Arial" charset="0"/>
              </a:rPr>
              <a:t>ng                                     			       Theo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iệu Sa – ri -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471613" y="2749550"/>
            <a:ext cx="7162800" cy="3341688"/>
            <a:chOff x="272" y="1893"/>
            <a:chExt cx="4512" cy="2105"/>
          </a:xfrm>
        </p:grpSpPr>
        <p:sp>
          <p:nvSpPr>
            <p:cNvPr id="9220" name="Line 7"/>
            <p:cNvSpPr>
              <a:spLocks noChangeShapeType="1"/>
            </p:cNvSpPr>
            <p:nvPr/>
          </p:nvSpPr>
          <p:spPr bwMode="auto">
            <a:xfrm>
              <a:off x="368" y="213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Line 15"/>
            <p:cNvSpPr>
              <a:spLocks noChangeShapeType="1"/>
            </p:cNvSpPr>
            <p:nvPr/>
          </p:nvSpPr>
          <p:spPr bwMode="auto">
            <a:xfrm>
              <a:off x="2720" y="246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25"/>
            <p:cNvSpPr>
              <a:spLocks noChangeShapeType="1"/>
            </p:cNvSpPr>
            <p:nvPr/>
          </p:nvSpPr>
          <p:spPr bwMode="auto">
            <a:xfrm>
              <a:off x="3707" y="216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27"/>
            <p:cNvSpPr>
              <a:spLocks noChangeShapeType="1"/>
            </p:cNvSpPr>
            <p:nvPr/>
          </p:nvSpPr>
          <p:spPr bwMode="auto">
            <a:xfrm>
              <a:off x="1883" y="392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32"/>
            <p:cNvSpPr>
              <a:spLocks noChangeShapeType="1"/>
            </p:cNvSpPr>
            <p:nvPr/>
          </p:nvSpPr>
          <p:spPr bwMode="auto">
            <a:xfrm>
              <a:off x="1746" y="2126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39"/>
            <p:cNvSpPr>
              <a:spLocks noChangeShapeType="1"/>
            </p:cNvSpPr>
            <p:nvPr/>
          </p:nvSpPr>
          <p:spPr bwMode="auto">
            <a:xfrm>
              <a:off x="2830" y="244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59"/>
            <p:cNvSpPr>
              <a:spLocks noChangeShapeType="1"/>
            </p:cNvSpPr>
            <p:nvPr/>
          </p:nvSpPr>
          <p:spPr bwMode="auto">
            <a:xfrm>
              <a:off x="2007" y="353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7" name="Group 69"/>
            <p:cNvGrpSpPr>
              <a:grpSpLocks/>
            </p:cNvGrpSpPr>
            <p:nvPr/>
          </p:nvGrpSpPr>
          <p:grpSpPr bwMode="auto">
            <a:xfrm>
              <a:off x="272" y="1893"/>
              <a:ext cx="4512" cy="2105"/>
              <a:chOff x="912" y="2112"/>
              <a:chExt cx="4512" cy="2105"/>
            </a:xfrm>
          </p:grpSpPr>
          <p:sp>
            <p:nvSpPr>
              <p:cNvPr id="9255" name="Text Box 6"/>
              <p:cNvSpPr txBox="1">
                <a:spLocks noChangeArrowheads="1"/>
              </p:cNvSpPr>
              <p:nvPr/>
            </p:nvSpPr>
            <p:spPr bwMode="auto">
              <a:xfrm>
                <a:off x="912" y="2112"/>
                <a:ext cx="4512" cy="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400">
                    <a:latin typeface="Arial" charset="0"/>
                  </a:rPr>
                  <a:t>Xanh xanh quê h</a:t>
                </a:r>
                <a:r>
                  <a:rPr lang="vi-VN" sz="2400">
                    <a:latin typeface="Arial" charset="0"/>
                  </a:rPr>
                  <a:t>ươ</a:t>
                </a:r>
                <a:r>
                  <a:rPr lang="en-US" sz="2400">
                    <a:latin typeface="Arial" charset="0"/>
                  </a:rPr>
                  <a:t>ng ai trồng hàng cây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400">
                    <a:latin typeface="Arial" charset="0"/>
                  </a:rPr>
                  <a:t>Đang lớn dần xanh tốt n</a:t>
                </a:r>
                <a:r>
                  <a:rPr lang="vi-VN" sz="2400">
                    <a:latin typeface="Arial" charset="0"/>
                  </a:rPr>
                  <a:t>ơ</a:t>
                </a:r>
                <a:r>
                  <a:rPr lang="en-US" sz="2400">
                    <a:latin typeface="Arial" charset="0"/>
                  </a:rPr>
                  <a:t>i </a:t>
                </a:r>
                <a:r>
                  <a:rPr lang="vi-VN" sz="2400">
                    <a:latin typeface="Arial" charset="0"/>
                  </a:rPr>
                  <a:t>đ</a:t>
                </a:r>
                <a:r>
                  <a:rPr lang="en-US" sz="2400">
                    <a:latin typeface="Arial" charset="0"/>
                  </a:rPr>
                  <a:t>ây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400">
                    <a:latin typeface="Arial" charset="0"/>
                  </a:rPr>
                  <a:t>Lung linh lung linh khi mặt trời lên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400">
                    <a:latin typeface="Arial" charset="0"/>
                  </a:rPr>
                  <a:t>Cho cánh </a:t>
                </a:r>
                <a:r>
                  <a:rPr lang="vi-VN" sz="2400">
                    <a:latin typeface="Arial" charset="0"/>
                  </a:rPr>
                  <a:t>đ</a:t>
                </a:r>
                <a:r>
                  <a:rPr lang="en-US" sz="2400">
                    <a:latin typeface="Arial" charset="0"/>
                  </a:rPr>
                  <a:t>ồng ngô lúa t</a:t>
                </a:r>
                <a:r>
                  <a:rPr lang="vi-VN" sz="2400">
                    <a:latin typeface="Arial" charset="0"/>
                  </a:rPr>
                  <a:t>ươ</a:t>
                </a:r>
                <a:r>
                  <a:rPr lang="en-US" sz="2400">
                    <a:latin typeface="Arial" charset="0"/>
                  </a:rPr>
                  <a:t>i thêm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400">
                    <a:latin typeface="Arial" charset="0"/>
                  </a:rPr>
                  <a:t>Rung rinh rung rinh chào cây lá bên </a:t>
                </a:r>
                <a:r>
                  <a:rPr lang="vi-VN" sz="2400">
                    <a:latin typeface="Arial" charset="0"/>
                  </a:rPr>
                  <a:t>đư</a:t>
                </a:r>
                <a:r>
                  <a:rPr lang="en-US" sz="2400">
                    <a:latin typeface="Arial" charset="0"/>
                  </a:rPr>
                  <a:t>ờng</a:t>
                </a:r>
              </a:p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400">
                    <a:latin typeface="Arial" charset="0"/>
                  </a:rPr>
                  <a:t>Tung t</a:t>
                </a:r>
                <a:r>
                  <a:rPr lang="vi-VN" sz="2400">
                    <a:latin typeface="Arial" charset="0"/>
                  </a:rPr>
                  <a:t>ă</a:t>
                </a:r>
                <a:r>
                  <a:rPr lang="en-US" sz="2400">
                    <a:latin typeface="Arial" charset="0"/>
                  </a:rPr>
                  <a:t>ng tung t</a:t>
                </a:r>
                <a:r>
                  <a:rPr lang="vi-VN" sz="2400">
                    <a:latin typeface="Arial" charset="0"/>
                  </a:rPr>
                  <a:t>ă</a:t>
                </a:r>
                <a:r>
                  <a:rPr lang="en-US" sz="2400">
                    <a:latin typeface="Arial" charset="0"/>
                  </a:rPr>
                  <a:t>ng </a:t>
                </a:r>
                <a:r>
                  <a:rPr lang="vi-VN" sz="2400">
                    <a:latin typeface="Arial" charset="0"/>
                  </a:rPr>
                  <a:t>đ</a:t>
                </a:r>
                <a:r>
                  <a:rPr lang="en-US" sz="2400">
                    <a:latin typeface="Arial" charset="0"/>
                  </a:rPr>
                  <a:t>àn em bé tới tr</a:t>
                </a:r>
                <a:r>
                  <a:rPr lang="vi-VN" sz="2400">
                    <a:latin typeface="Arial" charset="0"/>
                  </a:rPr>
                  <a:t>ư</a:t>
                </a:r>
                <a:r>
                  <a:rPr lang="en-US" sz="2400">
                    <a:latin typeface="Arial" charset="0"/>
                  </a:rPr>
                  <a:t>ờng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Arial" charset="0"/>
                  </a:rPr>
                  <a:t>                                                 </a:t>
                </a:r>
              </a:p>
            </p:txBody>
          </p:sp>
          <p:sp>
            <p:nvSpPr>
              <p:cNvPr id="9256" name="Line 33"/>
              <p:cNvSpPr>
                <a:spLocks noChangeShapeType="1"/>
              </p:cNvSpPr>
              <p:nvPr/>
            </p:nvSpPr>
            <p:spPr bwMode="auto">
              <a:xfrm>
                <a:off x="2386" y="2345"/>
                <a:ext cx="5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Line 34"/>
              <p:cNvSpPr>
                <a:spLocks noChangeShapeType="1"/>
              </p:cNvSpPr>
              <p:nvPr/>
            </p:nvSpPr>
            <p:spPr bwMode="auto">
              <a:xfrm>
                <a:off x="4249" y="3743"/>
                <a:ext cx="5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Line 36"/>
              <p:cNvSpPr>
                <a:spLocks noChangeShapeType="1"/>
              </p:cNvSpPr>
              <p:nvPr/>
            </p:nvSpPr>
            <p:spPr bwMode="auto">
              <a:xfrm>
                <a:off x="4224" y="2345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37"/>
              <p:cNvSpPr>
                <a:spLocks noChangeShapeType="1"/>
              </p:cNvSpPr>
              <p:nvPr/>
            </p:nvSpPr>
            <p:spPr bwMode="auto">
              <a:xfrm>
                <a:off x="1838" y="26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41"/>
              <p:cNvSpPr>
                <a:spLocks noChangeShapeType="1"/>
              </p:cNvSpPr>
              <p:nvPr/>
            </p:nvSpPr>
            <p:spPr bwMode="auto">
              <a:xfrm>
                <a:off x="3306" y="26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43"/>
              <p:cNvSpPr>
                <a:spLocks noChangeShapeType="1"/>
              </p:cNvSpPr>
              <p:nvPr/>
            </p:nvSpPr>
            <p:spPr bwMode="auto">
              <a:xfrm>
                <a:off x="2345" y="3059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45"/>
              <p:cNvSpPr>
                <a:spLocks noChangeShapeType="1"/>
              </p:cNvSpPr>
              <p:nvPr/>
            </p:nvSpPr>
            <p:spPr bwMode="auto">
              <a:xfrm>
                <a:off x="3840" y="3059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52"/>
              <p:cNvSpPr>
                <a:spLocks noChangeShapeType="1"/>
              </p:cNvSpPr>
              <p:nvPr/>
            </p:nvSpPr>
            <p:spPr bwMode="auto">
              <a:xfrm>
                <a:off x="1893" y="33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54"/>
              <p:cNvSpPr>
                <a:spLocks noChangeShapeType="1"/>
              </p:cNvSpPr>
              <p:nvPr/>
            </p:nvSpPr>
            <p:spPr bwMode="auto">
              <a:xfrm>
                <a:off x="3539" y="33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56"/>
              <p:cNvSpPr>
                <a:spLocks noChangeShapeType="1"/>
              </p:cNvSpPr>
              <p:nvPr/>
            </p:nvSpPr>
            <p:spPr bwMode="auto">
              <a:xfrm>
                <a:off x="2414" y="375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58"/>
              <p:cNvSpPr>
                <a:spLocks noChangeShapeType="1"/>
              </p:cNvSpPr>
              <p:nvPr/>
            </p:nvSpPr>
            <p:spPr bwMode="auto">
              <a:xfrm>
                <a:off x="2387" y="4101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62"/>
              <p:cNvSpPr>
                <a:spLocks noChangeShapeType="1"/>
              </p:cNvSpPr>
              <p:nvPr/>
            </p:nvSpPr>
            <p:spPr bwMode="auto">
              <a:xfrm>
                <a:off x="4128" y="4101"/>
                <a:ext cx="508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Line 64"/>
              <p:cNvSpPr>
                <a:spLocks noChangeShapeType="1"/>
              </p:cNvSpPr>
              <p:nvPr/>
            </p:nvSpPr>
            <p:spPr bwMode="auto">
              <a:xfrm>
                <a:off x="3648" y="3745"/>
                <a:ext cx="1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66"/>
              <p:cNvSpPr>
                <a:spLocks noChangeShapeType="1"/>
              </p:cNvSpPr>
              <p:nvPr/>
            </p:nvSpPr>
            <p:spPr bwMode="auto">
              <a:xfrm>
                <a:off x="3524" y="4088"/>
                <a:ext cx="16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8" name="Line 73"/>
            <p:cNvSpPr>
              <a:spLocks noChangeShapeType="1"/>
            </p:cNvSpPr>
            <p:nvPr/>
          </p:nvSpPr>
          <p:spPr bwMode="auto">
            <a:xfrm>
              <a:off x="1746" y="2126"/>
              <a:ext cx="50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74"/>
            <p:cNvSpPr>
              <a:spLocks noChangeShapeType="1"/>
            </p:cNvSpPr>
            <p:nvPr/>
          </p:nvSpPr>
          <p:spPr bwMode="auto">
            <a:xfrm>
              <a:off x="3609" y="3524"/>
              <a:ext cx="50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75"/>
            <p:cNvSpPr>
              <a:spLocks noChangeShapeType="1"/>
            </p:cNvSpPr>
            <p:nvPr/>
          </p:nvSpPr>
          <p:spPr bwMode="auto">
            <a:xfrm>
              <a:off x="3584" y="2126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76"/>
            <p:cNvSpPr>
              <a:spLocks noChangeShapeType="1"/>
            </p:cNvSpPr>
            <p:nvPr/>
          </p:nvSpPr>
          <p:spPr bwMode="auto">
            <a:xfrm>
              <a:off x="1198" y="2469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77"/>
            <p:cNvSpPr>
              <a:spLocks noChangeShapeType="1"/>
            </p:cNvSpPr>
            <p:nvPr/>
          </p:nvSpPr>
          <p:spPr bwMode="auto">
            <a:xfrm>
              <a:off x="2666" y="2469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78"/>
            <p:cNvSpPr>
              <a:spLocks noChangeShapeType="1"/>
            </p:cNvSpPr>
            <p:nvPr/>
          </p:nvSpPr>
          <p:spPr bwMode="auto">
            <a:xfrm>
              <a:off x="1757" y="2840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79"/>
            <p:cNvSpPr>
              <a:spLocks noChangeShapeType="1"/>
            </p:cNvSpPr>
            <p:nvPr/>
          </p:nvSpPr>
          <p:spPr bwMode="auto">
            <a:xfrm>
              <a:off x="3200" y="2840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80"/>
            <p:cNvSpPr>
              <a:spLocks noChangeShapeType="1"/>
            </p:cNvSpPr>
            <p:nvPr/>
          </p:nvSpPr>
          <p:spPr bwMode="auto">
            <a:xfrm>
              <a:off x="1253" y="3169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81"/>
            <p:cNvSpPr>
              <a:spLocks noChangeShapeType="1"/>
            </p:cNvSpPr>
            <p:nvPr/>
          </p:nvSpPr>
          <p:spPr bwMode="auto">
            <a:xfrm>
              <a:off x="2899" y="3169"/>
              <a:ext cx="441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82"/>
            <p:cNvSpPr>
              <a:spLocks noChangeShapeType="1"/>
            </p:cNvSpPr>
            <p:nvPr/>
          </p:nvSpPr>
          <p:spPr bwMode="auto">
            <a:xfrm>
              <a:off x="1774" y="3539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83"/>
            <p:cNvSpPr>
              <a:spLocks noChangeShapeType="1"/>
            </p:cNvSpPr>
            <p:nvPr/>
          </p:nvSpPr>
          <p:spPr bwMode="auto">
            <a:xfrm>
              <a:off x="1747" y="3882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85"/>
            <p:cNvSpPr>
              <a:spLocks noChangeShapeType="1"/>
            </p:cNvSpPr>
            <p:nvPr/>
          </p:nvSpPr>
          <p:spPr bwMode="auto">
            <a:xfrm>
              <a:off x="3008" y="3526"/>
              <a:ext cx="165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86"/>
            <p:cNvSpPr>
              <a:spLocks noChangeShapeType="1"/>
            </p:cNvSpPr>
            <p:nvPr/>
          </p:nvSpPr>
          <p:spPr bwMode="auto">
            <a:xfrm>
              <a:off x="2884" y="3869"/>
              <a:ext cx="165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90"/>
            <p:cNvSpPr>
              <a:spLocks noChangeShapeType="1"/>
            </p:cNvSpPr>
            <p:nvPr/>
          </p:nvSpPr>
          <p:spPr bwMode="auto">
            <a:xfrm>
              <a:off x="2573" y="2139"/>
              <a:ext cx="50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92"/>
            <p:cNvSpPr>
              <a:spLocks noChangeShapeType="1"/>
            </p:cNvSpPr>
            <p:nvPr/>
          </p:nvSpPr>
          <p:spPr bwMode="auto">
            <a:xfrm>
              <a:off x="850" y="2126"/>
              <a:ext cx="50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94"/>
            <p:cNvSpPr>
              <a:spLocks noChangeShapeType="1"/>
            </p:cNvSpPr>
            <p:nvPr/>
          </p:nvSpPr>
          <p:spPr bwMode="auto">
            <a:xfrm>
              <a:off x="306" y="2476"/>
              <a:ext cx="58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97"/>
            <p:cNvSpPr>
              <a:spLocks noChangeShapeType="1"/>
            </p:cNvSpPr>
            <p:nvPr/>
          </p:nvSpPr>
          <p:spPr bwMode="auto">
            <a:xfrm>
              <a:off x="2059" y="2468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99"/>
            <p:cNvSpPr>
              <a:spLocks noChangeShapeType="1"/>
            </p:cNvSpPr>
            <p:nvPr/>
          </p:nvSpPr>
          <p:spPr bwMode="auto">
            <a:xfrm>
              <a:off x="891" y="2815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101"/>
            <p:cNvSpPr>
              <a:spLocks noChangeShapeType="1"/>
            </p:cNvSpPr>
            <p:nvPr/>
          </p:nvSpPr>
          <p:spPr bwMode="auto">
            <a:xfrm>
              <a:off x="2481" y="2815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105"/>
            <p:cNvSpPr>
              <a:spLocks noChangeShapeType="1"/>
            </p:cNvSpPr>
            <p:nvPr/>
          </p:nvSpPr>
          <p:spPr bwMode="auto">
            <a:xfrm>
              <a:off x="352" y="3178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106"/>
            <p:cNvSpPr>
              <a:spLocks noChangeShapeType="1"/>
            </p:cNvSpPr>
            <p:nvPr/>
          </p:nvSpPr>
          <p:spPr bwMode="auto">
            <a:xfrm>
              <a:off x="2106" y="3190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08"/>
            <p:cNvSpPr>
              <a:spLocks noChangeShapeType="1"/>
            </p:cNvSpPr>
            <p:nvPr/>
          </p:nvSpPr>
          <p:spPr bwMode="auto">
            <a:xfrm>
              <a:off x="893" y="3529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09"/>
            <p:cNvSpPr>
              <a:spLocks noChangeShapeType="1"/>
            </p:cNvSpPr>
            <p:nvPr/>
          </p:nvSpPr>
          <p:spPr bwMode="auto">
            <a:xfrm>
              <a:off x="2237" y="3539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10"/>
            <p:cNvSpPr>
              <a:spLocks noChangeShapeType="1"/>
            </p:cNvSpPr>
            <p:nvPr/>
          </p:nvSpPr>
          <p:spPr bwMode="auto">
            <a:xfrm>
              <a:off x="3275" y="3519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11"/>
            <p:cNvSpPr>
              <a:spLocks noChangeShapeType="1"/>
            </p:cNvSpPr>
            <p:nvPr/>
          </p:nvSpPr>
          <p:spPr bwMode="auto">
            <a:xfrm>
              <a:off x="893" y="3880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112"/>
            <p:cNvSpPr>
              <a:spLocks noChangeShapeType="1"/>
            </p:cNvSpPr>
            <p:nvPr/>
          </p:nvSpPr>
          <p:spPr bwMode="auto">
            <a:xfrm>
              <a:off x="2200" y="3890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13"/>
            <p:cNvSpPr>
              <a:spLocks noChangeShapeType="1"/>
            </p:cNvSpPr>
            <p:nvPr/>
          </p:nvSpPr>
          <p:spPr bwMode="auto">
            <a:xfrm>
              <a:off x="3162" y="3870"/>
              <a:ext cx="28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575" y="2109788"/>
            <a:ext cx="7772400" cy="1470025"/>
          </a:xfrm>
        </p:spPr>
        <p:txBody>
          <a:bodyPr/>
          <a:lstStyle/>
          <a:p>
            <a:pPr eaLnBrk="1" hangingPunct="1"/>
            <a:r>
              <a:rPr lang="en-US" sz="2700" smtClean="0">
                <a:latin typeface="Arial" charset="0"/>
              </a:rPr>
              <a:t/>
            </a:r>
            <a:br>
              <a:rPr lang="en-US" sz="2700" smtClean="0">
                <a:latin typeface="Arial" charset="0"/>
              </a:rPr>
            </a:br>
            <a:endParaRPr lang="en-US" sz="2700" smtClean="0">
              <a:latin typeface="Arial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68350" y="1171575"/>
            <a:ext cx="78978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 charset="0"/>
              </a:rPr>
              <a:t>Âm nhạc : Tiết 24: Học hát: Màu xanh quê h</a:t>
            </a:r>
            <a:r>
              <a:rPr lang="vi-VN" sz="2700">
                <a:latin typeface="Arial" charset="0"/>
              </a:rPr>
              <a:t>ươ</a:t>
            </a:r>
            <a:r>
              <a:rPr lang="en-US" sz="2700">
                <a:latin typeface="Arial" charset="0"/>
              </a:rPr>
              <a:t>ng                                     			       Theo </a:t>
            </a:r>
            <a:r>
              <a:rPr lang="vi-VN" sz="2700">
                <a:latin typeface="Arial" charset="0"/>
              </a:rPr>
              <a:t>đ</a:t>
            </a:r>
            <a:r>
              <a:rPr lang="en-US" sz="2700">
                <a:latin typeface="Arial" charset="0"/>
              </a:rPr>
              <a:t>iệu Sa – ri - </a:t>
            </a:r>
            <a:r>
              <a:rPr lang="vi-VN" sz="2700">
                <a:latin typeface="Arial" charset="0"/>
              </a:rPr>
              <a:t>ă</a:t>
            </a:r>
            <a:r>
              <a:rPr lang="en-US" sz="2700">
                <a:latin typeface="Arial" charset="0"/>
              </a:rPr>
              <a:t>ng                                                			       Dân ca Khmer ( Nam Bộ)    			       Đặt lời mới: Nam Anh</a:t>
            </a:r>
          </a:p>
        </p:txBody>
      </p:sp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1401763" y="3373438"/>
            <a:ext cx="7072312" cy="3208337"/>
            <a:chOff x="883" y="2125"/>
            <a:chExt cx="4455" cy="2021"/>
          </a:xfrm>
        </p:grpSpPr>
        <p:sp>
          <p:nvSpPr>
            <p:cNvPr id="10245" name="Text Box 112"/>
            <p:cNvSpPr txBox="1">
              <a:spLocks noChangeArrowheads="1"/>
            </p:cNvSpPr>
            <p:nvPr/>
          </p:nvSpPr>
          <p:spPr bwMode="auto">
            <a:xfrm>
              <a:off x="883" y="2125"/>
              <a:ext cx="4455" cy="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700">
                  <a:latin typeface="Arial" charset="0"/>
                </a:rPr>
                <a:t>Bay xa bay xa theo ngàn lời ca</a:t>
              </a:r>
            </a:p>
            <a:p>
              <a:r>
                <a:rPr lang="en-US" sz="2700">
                  <a:latin typeface="Arial" charset="0"/>
                </a:rPr>
                <a:t>Trên khắp miền sông núi quê ta </a:t>
              </a:r>
            </a:p>
            <a:p>
              <a:r>
                <a:rPr lang="en-US" sz="2700">
                  <a:latin typeface="Arial" charset="0"/>
                </a:rPr>
                <a:t>Bay cao bay cao lá cờ vàng sao</a:t>
              </a:r>
            </a:p>
            <a:p>
              <a:r>
                <a:rPr lang="en-US" sz="2700">
                  <a:latin typeface="Arial" charset="0"/>
                </a:rPr>
                <a:t>Trong nắng hồng c</a:t>
              </a:r>
              <a:r>
                <a:rPr lang="vi-VN" sz="2700">
                  <a:latin typeface="Arial" charset="0"/>
                </a:rPr>
                <a:t>ơ</a:t>
              </a:r>
              <a:r>
                <a:rPr lang="en-US" sz="2700">
                  <a:latin typeface="Arial" charset="0"/>
                </a:rPr>
                <a:t>n gió lao xao</a:t>
              </a:r>
            </a:p>
            <a:p>
              <a:r>
                <a:rPr lang="en-US" sz="2700">
                  <a:latin typeface="Arial" charset="0"/>
                </a:rPr>
                <a:t>Xanh t</a:t>
              </a:r>
              <a:r>
                <a:rPr lang="vi-VN" sz="2700">
                  <a:latin typeface="Arial" charset="0"/>
                </a:rPr>
                <a:t>ươ</a:t>
              </a:r>
              <a:r>
                <a:rPr lang="en-US" sz="2700">
                  <a:latin typeface="Arial" charset="0"/>
                </a:rPr>
                <a:t>i xanh t</a:t>
              </a:r>
              <a:r>
                <a:rPr lang="vi-VN" sz="2700">
                  <a:latin typeface="Arial" charset="0"/>
                </a:rPr>
                <a:t>ươ</a:t>
              </a:r>
              <a:r>
                <a:rPr lang="en-US" sz="2700">
                  <a:latin typeface="Arial" charset="0"/>
                </a:rPr>
                <a:t>i làng xóm quê mình</a:t>
              </a:r>
            </a:p>
            <a:p>
              <a:r>
                <a:rPr lang="en-US" sz="2700">
                  <a:latin typeface="Arial" charset="0"/>
                </a:rPr>
                <a:t>Ôi bao yêu th</a:t>
              </a:r>
              <a:r>
                <a:rPr lang="vi-VN" sz="2700">
                  <a:latin typeface="Arial" charset="0"/>
                </a:rPr>
                <a:t>ươ</a:t>
              </a:r>
              <a:r>
                <a:rPr lang="en-US" sz="2700">
                  <a:latin typeface="Arial" charset="0"/>
                </a:rPr>
                <a:t>ng tổ quốc thanh bình</a:t>
              </a:r>
            </a:p>
            <a:p>
              <a:pPr>
                <a:spcBef>
                  <a:spcPct val="50000"/>
                </a:spcBef>
              </a:pPr>
              <a:endParaRPr lang="en-US" sz="2700">
                <a:latin typeface="Arial" charset="0"/>
              </a:endParaRPr>
            </a:p>
          </p:txBody>
        </p:sp>
        <p:sp>
          <p:nvSpPr>
            <p:cNvPr id="10246" name="Line 115"/>
            <p:cNvSpPr>
              <a:spLocks noChangeShapeType="1"/>
            </p:cNvSpPr>
            <p:nvPr/>
          </p:nvSpPr>
          <p:spPr bwMode="auto">
            <a:xfrm>
              <a:off x="2726" y="2394"/>
              <a:ext cx="41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119"/>
            <p:cNvSpPr>
              <a:spLocks noChangeShapeType="1"/>
            </p:cNvSpPr>
            <p:nvPr/>
          </p:nvSpPr>
          <p:spPr bwMode="auto">
            <a:xfrm>
              <a:off x="998" y="2662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120"/>
            <p:cNvSpPr>
              <a:spLocks noChangeShapeType="1"/>
            </p:cNvSpPr>
            <p:nvPr/>
          </p:nvSpPr>
          <p:spPr bwMode="auto">
            <a:xfrm>
              <a:off x="1945" y="2662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121"/>
            <p:cNvSpPr>
              <a:spLocks noChangeShapeType="1"/>
            </p:cNvSpPr>
            <p:nvPr/>
          </p:nvSpPr>
          <p:spPr bwMode="auto">
            <a:xfrm>
              <a:off x="2854" y="2674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27"/>
            <p:cNvSpPr>
              <a:spLocks noChangeShapeType="1"/>
            </p:cNvSpPr>
            <p:nvPr/>
          </p:nvSpPr>
          <p:spPr bwMode="auto">
            <a:xfrm>
              <a:off x="998" y="3213"/>
              <a:ext cx="44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28"/>
            <p:cNvSpPr>
              <a:spLocks noChangeShapeType="1"/>
            </p:cNvSpPr>
            <p:nvPr/>
          </p:nvSpPr>
          <p:spPr bwMode="auto">
            <a:xfrm>
              <a:off x="2061" y="3200"/>
              <a:ext cx="39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29"/>
            <p:cNvSpPr>
              <a:spLocks noChangeShapeType="1"/>
            </p:cNvSpPr>
            <p:nvPr/>
          </p:nvSpPr>
          <p:spPr bwMode="auto">
            <a:xfrm>
              <a:off x="2944" y="3200"/>
              <a:ext cx="25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0"/>
            <p:cNvSpPr>
              <a:spLocks noChangeShapeType="1"/>
            </p:cNvSpPr>
            <p:nvPr/>
          </p:nvSpPr>
          <p:spPr bwMode="auto">
            <a:xfrm>
              <a:off x="3584" y="3200"/>
              <a:ext cx="30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0"/>
            <p:cNvSpPr>
              <a:spLocks noChangeShapeType="1"/>
            </p:cNvSpPr>
            <p:nvPr/>
          </p:nvSpPr>
          <p:spPr bwMode="auto">
            <a:xfrm>
              <a:off x="3238" y="3456"/>
              <a:ext cx="384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41"/>
            <p:cNvSpPr>
              <a:spLocks noChangeShapeType="1"/>
            </p:cNvSpPr>
            <p:nvPr/>
          </p:nvSpPr>
          <p:spPr bwMode="auto">
            <a:xfrm>
              <a:off x="3958" y="3732"/>
              <a:ext cx="44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42"/>
            <p:cNvSpPr>
              <a:spLocks noChangeShapeType="1"/>
            </p:cNvSpPr>
            <p:nvPr/>
          </p:nvSpPr>
          <p:spPr bwMode="auto">
            <a:xfrm>
              <a:off x="1254" y="3725"/>
              <a:ext cx="26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43"/>
            <p:cNvSpPr>
              <a:spLocks noChangeShapeType="1"/>
            </p:cNvSpPr>
            <p:nvPr/>
          </p:nvSpPr>
          <p:spPr bwMode="auto">
            <a:xfrm>
              <a:off x="1984" y="3738"/>
              <a:ext cx="614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47"/>
            <p:cNvSpPr>
              <a:spLocks noChangeShapeType="1"/>
            </p:cNvSpPr>
            <p:nvPr/>
          </p:nvSpPr>
          <p:spPr bwMode="auto">
            <a:xfrm>
              <a:off x="1340" y="2392"/>
              <a:ext cx="2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48"/>
            <p:cNvSpPr>
              <a:spLocks noChangeShapeType="1"/>
            </p:cNvSpPr>
            <p:nvPr/>
          </p:nvSpPr>
          <p:spPr bwMode="auto">
            <a:xfrm>
              <a:off x="3494" y="2392"/>
              <a:ext cx="2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9"/>
            <p:cNvSpPr>
              <a:spLocks noChangeShapeType="1"/>
            </p:cNvSpPr>
            <p:nvPr/>
          </p:nvSpPr>
          <p:spPr bwMode="auto">
            <a:xfrm>
              <a:off x="3581" y="2667"/>
              <a:ext cx="2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50"/>
            <p:cNvSpPr>
              <a:spLocks noChangeShapeType="1"/>
            </p:cNvSpPr>
            <p:nvPr/>
          </p:nvSpPr>
          <p:spPr bwMode="auto">
            <a:xfrm>
              <a:off x="1314" y="2913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51"/>
            <p:cNvSpPr>
              <a:spLocks noChangeShapeType="1"/>
            </p:cNvSpPr>
            <p:nvPr/>
          </p:nvSpPr>
          <p:spPr bwMode="auto">
            <a:xfrm>
              <a:off x="2065" y="2900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52"/>
            <p:cNvSpPr>
              <a:spLocks noChangeShapeType="1"/>
            </p:cNvSpPr>
            <p:nvPr/>
          </p:nvSpPr>
          <p:spPr bwMode="auto">
            <a:xfrm>
              <a:off x="3417" y="2925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53"/>
            <p:cNvSpPr>
              <a:spLocks noChangeShapeType="1"/>
            </p:cNvSpPr>
            <p:nvPr/>
          </p:nvSpPr>
          <p:spPr bwMode="auto">
            <a:xfrm>
              <a:off x="2654" y="2918"/>
              <a:ext cx="2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154"/>
            <p:cNvSpPr>
              <a:spLocks noChangeShapeType="1"/>
            </p:cNvSpPr>
            <p:nvPr/>
          </p:nvSpPr>
          <p:spPr bwMode="auto">
            <a:xfrm>
              <a:off x="1489" y="3438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55"/>
            <p:cNvSpPr>
              <a:spLocks noChangeShapeType="1"/>
            </p:cNvSpPr>
            <p:nvPr/>
          </p:nvSpPr>
          <p:spPr bwMode="auto">
            <a:xfrm>
              <a:off x="2365" y="3438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156"/>
            <p:cNvSpPr>
              <a:spLocks noChangeShapeType="1"/>
            </p:cNvSpPr>
            <p:nvPr/>
          </p:nvSpPr>
          <p:spPr bwMode="auto">
            <a:xfrm>
              <a:off x="2803" y="3451"/>
              <a:ext cx="34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157"/>
            <p:cNvSpPr>
              <a:spLocks noChangeShapeType="1"/>
            </p:cNvSpPr>
            <p:nvPr/>
          </p:nvSpPr>
          <p:spPr bwMode="auto">
            <a:xfrm>
              <a:off x="2925" y="3731"/>
              <a:ext cx="384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158"/>
            <p:cNvSpPr>
              <a:spLocks noChangeShapeType="1"/>
            </p:cNvSpPr>
            <p:nvPr/>
          </p:nvSpPr>
          <p:spPr bwMode="auto">
            <a:xfrm>
              <a:off x="4084" y="3456"/>
              <a:ext cx="44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59"/>
            <p:cNvSpPr>
              <a:spLocks noChangeShapeType="1"/>
            </p:cNvSpPr>
            <p:nvPr/>
          </p:nvSpPr>
          <p:spPr bwMode="auto">
            <a:xfrm>
              <a:off x="3958" y="3781"/>
              <a:ext cx="44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160"/>
            <p:cNvSpPr>
              <a:spLocks noChangeShapeType="1"/>
            </p:cNvSpPr>
            <p:nvPr/>
          </p:nvSpPr>
          <p:spPr bwMode="auto">
            <a:xfrm>
              <a:off x="1991" y="2392"/>
              <a:ext cx="25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61"/>
            <p:cNvSpPr>
              <a:spLocks noChangeShapeType="1"/>
            </p:cNvSpPr>
            <p:nvPr/>
          </p:nvSpPr>
          <p:spPr bwMode="auto">
            <a:xfrm>
              <a:off x="3674" y="3456"/>
              <a:ext cx="384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677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.VnTime</vt:lpstr>
      <vt:lpstr>Arial</vt:lpstr>
      <vt:lpstr>Calibri</vt:lpstr>
      <vt:lpstr>Default Design</vt:lpstr>
      <vt:lpstr> </vt:lpstr>
      <vt:lpstr> </vt:lpstr>
      <vt:lpstr> </vt:lpstr>
      <vt:lpstr> </vt:lpstr>
      <vt:lpstr> </vt:lpstr>
      <vt:lpstr> </vt:lpstr>
      <vt:lpstr>Slide 7</vt:lpstr>
      <vt:lpstr>Slide 8</vt:lpstr>
      <vt:lpstr> 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 User</dc:creator>
  <cp:lastModifiedBy>CSTeam</cp:lastModifiedBy>
  <cp:revision>36</cp:revision>
  <dcterms:created xsi:type="dcterms:W3CDTF">2004-12-31T17:04:33Z</dcterms:created>
  <dcterms:modified xsi:type="dcterms:W3CDTF">2016-06-30T02:18:34Z</dcterms:modified>
</cp:coreProperties>
</file>