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1"/>
  </p:notesMasterIdLst>
  <p:sldIdLst>
    <p:sldId id="321" r:id="rId3"/>
    <p:sldId id="339" r:id="rId4"/>
    <p:sldId id="344" r:id="rId5"/>
    <p:sldId id="319" r:id="rId6"/>
    <p:sldId id="346" r:id="rId7"/>
    <p:sldId id="320" r:id="rId8"/>
    <p:sldId id="310" r:id="rId9"/>
    <p:sldId id="347" r:id="rId10"/>
    <p:sldId id="318" r:id="rId11"/>
    <p:sldId id="323" r:id="rId12"/>
    <p:sldId id="340" r:id="rId13"/>
    <p:sldId id="335" r:id="rId14"/>
    <p:sldId id="341" r:id="rId15"/>
    <p:sldId id="350" r:id="rId16"/>
    <p:sldId id="256" r:id="rId17"/>
    <p:sldId id="342" r:id="rId18"/>
    <p:sldId id="349" r:id="rId19"/>
    <p:sldId id="343" r:id="rId20"/>
    <p:sldId id="337" r:id="rId21"/>
    <p:sldId id="325" r:id="rId22"/>
    <p:sldId id="270" r:id="rId23"/>
    <p:sldId id="272" r:id="rId24"/>
    <p:sldId id="327" r:id="rId25"/>
    <p:sldId id="294" r:id="rId26"/>
    <p:sldId id="295" r:id="rId27"/>
    <p:sldId id="300" r:id="rId28"/>
    <p:sldId id="345" r:id="rId29"/>
    <p:sldId id="34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00"/>
    <a:srgbClr val="660033"/>
    <a:srgbClr val="006600"/>
    <a:srgbClr val="003300"/>
    <a:srgbClr val="CC0000"/>
    <a:srgbClr val="000066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29" autoAdjust="0"/>
    <p:restoredTop sz="94660"/>
  </p:normalViewPr>
  <p:slideViewPr>
    <p:cSldViewPr>
      <p:cViewPr>
        <p:scale>
          <a:sx n="66" d="100"/>
          <a:sy n="66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87391B-958B-4924-B34B-0CF09311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7AE7B-BD0E-4691-9935-9D22306626E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BEA7-B111-4A93-A51C-0CE077E7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3FEE-4140-4C9B-A898-30BB3592A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E828-7487-4243-B03E-6616F44C6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AF4A-DC98-4761-AA45-15BBAC9C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1F71-6455-4659-8458-B16FB40E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19A5-50A9-4729-A250-956525813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4CB5-BD35-4DD6-83ED-7513622A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211E-1D12-4101-A0E7-A70995F1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35DC-FADC-4A67-BD15-D8BDE2A4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2FB5-CEFF-4CAF-AAC4-3AA85914A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5743-2BC2-42DF-ACE8-297F29A8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079A-1323-4F7C-8BC4-D0DA211A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5133-C18E-4995-A9CA-CED47D70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D77C-7D1F-4816-9A1E-5EF031E3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5BBA-F857-48D5-85FC-906C0DED1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08F22-9E49-479C-9010-E0A305B0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7E37-CCC1-4CE6-8DE5-91B220E8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961E-F28F-44B0-9BB1-14F0E6C7E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DA6E4-6090-4DE3-B271-EABC82363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1C9C-F3CC-4E8A-9A50-75DA5E31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9C33-EB43-47C2-B871-91DB0C77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FA41-BED7-48CF-B5A2-3B5189F0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801A-997D-4B0B-B262-92A46ACFF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063C7F-9544-4122-8069-F6B1A1939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0942DAC-6511-43D0-960D-D1100F3B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file:///C:\Documents%20and%20Settings\Welcome\Local%20Settings\Temp\Temporary%20Directory%202%20for%20tiet%2022_On%20tap%20bai%20hat%20Ban%20tay%20me-TDN%20so%206.zip\TDN%20so%206-k4\Ban%20tay%20me%20(%20lien%20ket)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2%20lop%205\chu%20bo%20doi.mp3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file:///C:\Documents%20and%20Settings\Welcome\Local%20Settings\Temp\Temporary%20Directory%202%20for%20tiet%2022_On%20tap%20bai%20hat%20Ban%20tay%20me-TDN%20so%206.zip\TDN%20so%206-k4\Ban%20tay%20me%20(%20lien%20ket).ppt" TargetMode="Externa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Tre%20nga%20ben%20lang%20Bac.mpg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H.Hoa\BAI%20HAT%20LOP%205\07%20Track%207.wma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giao%20an%20powerpiont\22%20lop%205\Tre%20nga%20ben%20lang%20Bac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839200" y="6629400"/>
            <a:ext cx="228600" cy="152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657600" y="3238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278313" y="3078163"/>
            <a:ext cx="58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endParaRPr lang="en-US" sz="4000" b="1">
              <a:solidFill>
                <a:schemeClr val="hlink"/>
              </a:solidFill>
            </a:endParaRP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0" y="1066800"/>
            <a:ext cx="86868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</a:t>
            </a:r>
            <a:r>
              <a:rPr lang="vi-VN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âm nhạc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09600" y="2133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</a:rPr>
              <a:t>Xem tranh và đoán tên bài hát</a:t>
            </a:r>
          </a:p>
        </p:txBody>
      </p:sp>
      <p:pic>
        <p:nvPicPr>
          <p:cNvPr id="7175" name="Picture 16" descr="Lăng Bác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3819525" y="712788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Tiết 22</a:t>
            </a:r>
          </a:p>
        </p:txBody>
      </p:sp>
      <p:pic>
        <p:nvPicPr>
          <p:cNvPr id="7177" name="Picture 19" descr="CoT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1429">
            <a:off x="8443913" y="5507038"/>
            <a:ext cx="1524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0" descr="CoT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158">
            <a:off x="8382000" y="5448300"/>
            <a:ext cx="1492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1" descr="CoT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6543">
            <a:off x="8304213" y="5391150"/>
            <a:ext cx="1524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2" descr="CoT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270500"/>
            <a:ext cx="1524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CoT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213350"/>
            <a:ext cx="1524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4" descr="CoT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3658">
            <a:off x="5032375" y="3803650"/>
            <a:ext cx="228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6" descr="CoT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3773">
            <a:off x="8229600" y="5334000"/>
            <a:ext cx="1524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5" descr="CoT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95907">
            <a:off x="7872413" y="5118100"/>
            <a:ext cx="2159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7" descr="CoT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3392">
            <a:off x="6019800" y="4267200"/>
            <a:ext cx="228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8" descr="CoT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30884">
            <a:off x="5564188" y="4033838"/>
            <a:ext cx="228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9" descr="CoT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500" y="3670300"/>
            <a:ext cx="342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209096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881188" y="42291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a.Hát kết hợp gõ đệm theo phách.</a:t>
            </a:r>
          </a:p>
        </p:txBody>
      </p:sp>
      <p:sp>
        <p:nvSpPr>
          <p:cNvPr id="2054" name="Line 31"/>
          <p:cNvSpPr>
            <a:spLocks noChangeShapeType="1"/>
          </p:cNvSpPr>
          <p:nvPr/>
        </p:nvSpPr>
        <p:spPr bwMode="auto">
          <a:xfrm>
            <a:off x="9753600" y="350996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356"/>
          <p:cNvSpPr txBox="1">
            <a:spLocks noChangeArrowheads="1"/>
          </p:cNvSpPr>
          <p:nvPr/>
        </p:nvSpPr>
        <p:spPr bwMode="auto">
          <a:xfrm>
            <a:off x="1219200" y="13716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</a:t>
            </a: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/>
              <a:t>HÁT:</a:t>
            </a:r>
            <a:r>
              <a:rPr lang="en-US" sz="2400" b="1">
                <a:solidFill>
                  <a:srgbClr val="CC0000"/>
                </a:solidFill>
              </a:rPr>
              <a:t> TRE NGÀ BÊN LĂNG BÁC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2056" name="Text Box 357"/>
          <p:cNvSpPr txBox="1">
            <a:spLocks noChangeArrowheads="1"/>
          </p:cNvSpPr>
          <p:nvPr/>
        </p:nvSpPr>
        <p:spPr bwMode="auto">
          <a:xfrm>
            <a:off x="4076700" y="53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057" name="Text Box 358"/>
          <p:cNvSpPr txBox="1">
            <a:spLocks noChangeArrowheads="1"/>
          </p:cNvSpPr>
          <p:nvPr/>
        </p:nvSpPr>
        <p:spPr bwMode="auto">
          <a:xfrm>
            <a:off x="4076700" y="8905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 22</a:t>
            </a:r>
          </a:p>
        </p:txBody>
      </p:sp>
      <p:graphicFrame>
        <p:nvGraphicFramePr>
          <p:cNvPr id="2050" name="Object 362"/>
          <p:cNvGraphicFramePr>
            <a:graphicFrameLocks noChangeAspect="1"/>
          </p:cNvGraphicFramePr>
          <p:nvPr/>
        </p:nvGraphicFramePr>
        <p:xfrm>
          <a:off x="5486400" y="4876800"/>
          <a:ext cx="2667000" cy="2438400"/>
        </p:xfrm>
        <a:graphic>
          <a:graphicData uri="http://schemas.openxmlformats.org/presentationml/2006/ole">
            <p:oleObj spid="_x0000_s2050" name="Clip" r:id="rId4" imgW="4435475" imgH="3328988" progId="MS_ClipArt_Gallery.2">
              <p:embed/>
            </p:oleObj>
          </a:graphicData>
        </a:graphic>
      </p:graphicFrame>
      <p:graphicFrame>
        <p:nvGraphicFramePr>
          <p:cNvPr id="2051" name="Object 363"/>
          <p:cNvGraphicFramePr>
            <a:graphicFrameLocks noChangeAspect="1"/>
          </p:cNvGraphicFramePr>
          <p:nvPr/>
        </p:nvGraphicFramePr>
        <p:xfrm>
          <a:off x="6553200" y="4876800"/>
          <a:ext cx="2590800" cy="2286000"/>
        </p:xfrm>
        <a:graphic>
          <a:graphicData uri="http://schemas.openxmlformats.org/presentationml/2006/ole">
            <p:oleObj spid="_x0000_s2051" name="Clip" r:id="rId5" imgW="4435475" imgH="3328988" progId="MS_ClipArt_Gallery.2">
              <p:embed/>
            </p:oleObj>
          </a:graphicData>
        </a:graphic>
      </p:graphicFrame>
      <p:sp>
        <p:nvSpPr>
          <p:cNvPr id="2058" name="Text Box 366"/>
          <p:cNvSpPr txBox="1">
            <a:spLocks noChangeArrowheads="1"/>
          </p:cNvSpPr>
          <p:nvPr/>
        </p:nvSpPr>
        <p:spPr bwMode="auto">
          <a:xfrm>
            <a:off x="685800" y="27432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    </a:t>
            </a:r>
            <a:r>
              <a:rPr lang="en-US" sz="16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nhất</a:t>
            </a:r>
          </a:p>
        </p:txBody>
      </p:sp>
      <p:sp>
        <p:nvSpPr>
          <p:cNvPr id="2059" name="Text Box 367"/>
          <p:cNvSpPr txBox="1">
            <a:spLocks noChangeArrowheads="1"/>
          </p:cNvSpPr>
          <p:nvPr/>
        </p:nvSpPr>
        <p:spPr bwMode="auto">
          <a:xfrm>
            <a:off x="1214438" y="179070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060" name="Text Box 371"/>
          <p:cNvSpPr txBox="1">
            <a:spLocks noChangeArrowheads="1"/>
          </p:cNvSpPr>
          <p:nvPr/>
        </p:nvSpPr>
        <p:spPr bwMode="auto">
          <a:xfrm>
            <a:off x="1295400" y="3395663"/>
            <a:ext cx="6934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1.</a:t>
            </a:r>
            <a:r>
              <a:rPr lang="en-US" b="1" u="sng"/>
              <a:t>Ôn tập bài hát: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Bài Tre ngà bên Lăng bác</a:t>
            </a:r>
          </a:p>
          <a:p>
            <a:pPr algn="r">
              <a:spcBef>
                <a:spcPct val="50000"/>
              </a:spcBef>
            </a:pPr>
            <a:r>
              <a:rPr lang="en-US" b="1"/>
              <a:t>Nhạc và lời: Hàn Ngọc Bích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khuon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khuong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2600" y="0"/>
            <a:ext cx="655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Ôn tập bài hát: Bài Tre ngà bên Lăng bác</a:t>
            </a:r>
          </a:p>
          <a:p>
            <a:pPr algn="r">
              <a:spcBef>
                <a:spcPct val="50000"/>
              </a:spcBef>
            </a:pPr>
            <a:r>
              <a:rPr lang="en-US" sz="2400" b="1"/>
              <a:t>Nhạc và lời: Hàn Ngọc Bích</a:t>
            </a:r>
          </a:p>
        </p:txBody>
      </p:sp>
      <p:pic>
        <p:nvPicPr>
          <p:cNvPr id="15366" name="Picture 6" descr="khuong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1460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khuong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khuong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9580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khuong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0545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Bên    Lăng     </a:t>
            </a:r>
            <a:r>
              <a:rPr lang="en-US" b="1" i="1">
                <a:solidFill>
                  <a:srgbClr val="008000"/>
                </a:solidFill>
              </a:rPr>
              <a:t>Bác</a:t>
            </a:r>
            <a:r>
              <a:rPr lang="en-US" b="1" i="1">
                <a:solidFill>
                  <a:srgbClr val="0000CC"/>
                </a:solidFill>
              </a:rPr>
              <a:t>       Hồ      có        đôi       khóm      tre      ngà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990600" y="243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Đón  gió  đâu     về     mà     đu       đưa,    đu      đưa.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914400" y="1524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Bên    Lăng     </a:t>
            </a:r>
            <a:r>
              <a:rPr lang="en-US" b="1" i="1">
                <a:solidFill>
                  <a:srgbClr val="6600CC"/>
                </a:solidFill>
              </a:rPr>
              <a:t>Bác  </a:t>
            </a:r>
            <a:r>
              <a:rPr lang="en-US" b="1" i="1">
                <a:solidFill>
                  <a:srgbClr val="FF0000"/>
                </a:solidFill>
              </a:rPr>
              <a:t>     Hồ      có        đôi       khóm      tre      ngà.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990600" y="24384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Đón  gió  đâu     về     mà     đu       đưa,    đu      đưa.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629400" y="2438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Đón   nắng  đâu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14400" y="3505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 về  mà  thêu   hoa,   thêu      hoa.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6629400" y="2438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Đón   nắng  đâu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977900" y="3505200"/>
            <a:ext cx="397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về  mà  thêu   hoa,   thêu      </a:t>
            </a:r>
            <a:r>
              <a:rPr lang="en-US" b="1" i="1">
                <a:solidFill>
                  <a:srgbClr val="FF00FF"/>
                </a:solidFill>
              </a:rPr>
              <a:t>hoa</a:t>
            </a:r>
            <a:r>
              <a:rPr lang="en-US" b="1" i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4953000" y="35052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Rất   trong  là   tiếng  chim,  tiếng</a:t>
            </a:r>
            <a:r>
              <a:rPr lang="en-US"/>
              <a:t> 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85800" y="4572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chim chuyền ngây thơ.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685800" y="45720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chim chuyền ngây thơ.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4953000" y="35052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Rất   trong  là   tiếng  chim,  tiếng</a:t>
            </a:r>
            <a:r>
              <a:rPr lang="en-US"/>
              <a:t> 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3200400" y="45720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 </a:t>
            </a:r>
            <a:r>
              <a:rPr lang="en-US" b="1" i="1">
                <a:solidFill>
                  <a:srgbClr val="0000CC"/>
                </a:solidFill>
              </a:rPr>
              <a:t>Rất   xanh  tiếng  sáo   diều, tiếng sáo  trời   ngân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066800" y="5486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nga.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3200400" y="45720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 </a:t>
            </a:r>
            <a:r>
              <a:rPr lang="en-US" b="1" i="1">
                <a:solidFill>
                  <a:srgbClr val="FF0000"/>
                </a:solidFill>
              </a:rPr>
              <a:t>Rất   xanh  tiếng  sáo   diều, tiếng sáo  trời   ngân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1066800" y="5486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FF"/>
                </a:solidFill>
              </a:rPr>
              <a:t>nga</a:t>
            </a:r>
            <a:r>
              <a:rPr lang="en-US" b="1" i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2057400" y="54864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 </a:t>
            </a:r>
            <a:r>
              <a:rPr lang="en-US" b="1" i="1">
                <a:solidFill>
                  <a:srgbClr val="0000CC"/>
                </a:solidFill>
              </a:rPr>
              <a:t>Một     khoảng    trời   quê   hương   thân   yêu    về     bên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914400" y="6324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Bác,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2057400" y="54864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 </a:t>
            </a:r>
            <a:r>
              <a:rPr lang="en-US" b="1" i="1">
                <a:solidFill>
                  <a:srgbClr val="FF0000"/>
                </a:solidFill>
              </a:rPr>
              <a:t>Một     khoảng    trời   quê   hương   thân   yêu    về     bên</a:t>
            </a: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914400" y="6324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Bác,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1676400" y="63246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cho   em   về    ca        hát            dưới   mái       </a:t>
            </a:r>
            <a:r>
              <a:rPr lang="en-US" b="1" i="1">
                <a:solidFill>
                  <a:srgbClr val="008000"/>
                </a:solidFill>
              </a:rPr>
              <a:t>tóc</a:t>
            </a:r>
            <a:r>
              <a:rPr lang="en-US" b="1" i="1">
                <a:solidFill>
                  <a:srgbClr val="0000CC"/>
                </a:solidFill>
              </a:rPr>
              <a:t>    tre   ngà.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1676400" y="63246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cho   em   về    ca        hát            dưới   mái      </a:t>
            </a:r>
            <a:r>
              <a:rPr lang="en-US" b="1" i="1">
                <a:solidFill>
                  <a:srgbClr val="008000"/>
                </a:solidFill>
              </a:rPr>
              <a:t> </a:t>
            </a:r>
            <a:r>
              <a:rPr lang="en-US" b="1" i="1">
                <a:solidFill>
                  <a:srgbClr val="6600CC"/>
                </a:solidFill>
              </a:rPr>
              <a:t>tóc </a:t>
            </a:r>
            <a:r>
              <a:rPr lang="en-US" b="1" i="1">
                <a:solidFill>
                  <a:srgbClr val="FF0000"/>
                </a:solidFill>
              </a:rPr>
              <a:t>   tre   ngà.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4" grpId="0"/>
      <p:bldP spid="108555" grpId="0"/>
      <p:bldP spid="108556" grpId="0"/>
      <p:bldP spid="108557" grpId="0"/>
      <p:bldP spid="108558" grpId="0"/>
      <p:bldP spid="108559" grpId="0"/>
      <p:bldP spid="108560" grpId="0"/>
      <p:bldP spid="108561" grpId="0"/>
      <p:bldP spid="108562" grpId="0"/>
      <p:bldP spid="108563" grpId="0"/>
      <p:bldP spid="108564" grpId="0"/>
      <p:bldP spid="108565" grpId="0"/>
      <p:bldP spid="108566" grpId="0"/>
      <p:bldP spid="108567" grpId="0"/>
      <p:bldP spid="108568" grpId="0"/>
      <p:bldP spid="108569" grpId="0"/>
      <p:bldP spid="108570" grpId="0"/>
      <p:bldP spid="108571" grpId="0"/>
      <p:bldP spid="108572" grpId="0"/>
      <p:bldP spid="108573" grpId="0"/>
      <p:bldP spid="108574" grpId="0"/>
      <p:bldP spid="1085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209096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538288" y="5105400"/>
            <a:ext cx="579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    </a:t>
            </a:r>
            <a:r>
              <a:rPr lang="en-US" sz="2800" b="1">
                <a:solidFill>
                  <a:srgbClr val="0000FF"/>
                </a:solidFill>
              </a:rPr>
              <a:t>b.Hát kết hợp vận động phụ họa.</a:t>
            </a:r>
          </a:p>
        </p:txBody>
      </p:sp>
      <p:sp>
        <p:nvSpPr>
          <p:cNvPr id="3078" name="Line 4"/>
          <p:cNvSpPr>
            <a:spLocks noChangeShapeType="1"/>
          </p:cNvSpPr>
          <p:nvPr/>
        </p:nvSpPr>
        <p:spPr bwMode="auto">
          <a:xfrm>
            <a:off x="9753600" y="350996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204913" y="13716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</a:t>
            </a: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/>
              <a:t>HÁT:</a:t>
            </a:r>
            <a:r>
              <a:rPr lang="en-US" sz="2400" b="1">
                <a:solidFill>
                  <a:srgbClr val="CC0000"/>
                </a:solidFill>
              </a:rPr>
              <a:t> TRE NGÀ BÊN LĂNG BÁC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657600" y="53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57600" y="8905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 22</a:t>
            </a: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5486400" y="5614988"/>
          <a:ext cx="2667000" cy="2438400"/>
        </p:xfrm>
        <a:graphic>
          <a:graphicData uri="http://schemas.openxmlformats.org/presentationml/2006/ole">
            <p:oleObj spid="_x0000_s3074" name="Clip" r:id="rId4" imgW="4435475" imgH="3328988" progId="MS_ClipArt_Gallery.2">
              <p:embed/>
            </p:oleObj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6553200" y="5491163"/>
          <a:ext cx="2590800" cy="2286000"/>
        </p:xfrm>
        <a:graphic>
          <a:graphicData uri="http://schemas.openxmlformats.org/presentationml/2006/ole">
            <p:oleObj spid="_x0000_s3075" name="Clip" r:id="rId5" imgW="4435475" imgH="3328988" progId="MS_ClipArt_Gallery.2">
              <p:embed/>
            </p:oleObj>
          </a:graphicData>
        </a:graphic>
      </p:graphicFrame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490538" y="27432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   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nhất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1219200" y="182880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1295400" y="3438525"/>
            <a:ext cx="70104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1.</a:t>
            </a:r>
            <a:r>
              <a:rPr lang="en-US" sz="2400" b="1" u="sng"/>
              <a:t>Ôn tập bài hát: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Bài Tre ngà bên Lăng bác</a:t>
            </a:r>
          </a:p>
          <a:p>
            <a:pPr algn="r">
              <a:spcBef>
                <a:spcPct val="50000"/>
              </a:spcBef>
            </a:pPr>
            <a:r>
              <a:rPr lang="en-US" b="1"/>
              <a:t>Nhạc và lời: Hàn Ngọc Bích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1862138" y="45720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</a:t>
            </a:r>
            <a:r>
              <a:rPr lang="en-US"/>
              <a:t> </a:t>
            </a:r>
            <a:r>
              <a:rPr lang="en-US" sz="2800" b="1">
                <a:solidFill>
                  <a:srgbClr val="0000FF"/>
                </a:solidFill>
              </a:rPr>
              <a:t>Hát kết hợp gõ đệm theo phách.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OUD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8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8743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3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8437" name="Text Box 64"/>
          <p:cNvSpPr txBox="1">
            <a:spLocks noChangeArrowheads="1"/>
          </p:cNvSpPr>
          <p:nvPr/>
        </p:nvSpPr>
        <p:spPr bwMode="auto">
          <a:xfrm>
            <a:off x="3810000" y="228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18438" name="Text Box 65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8439" name="Text Box 66"/>
          <p:cNvSpPr txBox="1">
            <a:spLocks noChangeArrowheads="1"/>
          </p:cNvSpPr>
          <p:nvPr/>
        </p:nvSpPr>
        <p:spPr bwMode="auto">
          <a:xfrm>
            <a:off x="3762375" y="5524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18440" name="Rectangle 92"/>
          <p:cNvSpPr>
            <a:spLocks noChangeArrowheads="1"/>
          </p:cNvSpPr>
          <p:nvPr/>
        </p:nvSpPr>
        <p:spPr bwMode="auto">
          <a:xfrm>
            <a:off x="1676400" y="20574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18441" name="Rectangle 93"/>
          <p:cNvSpPr>
            <a:spLocks noChangeArrowheads="1"/>
          </p:cNvSpPr>
          <p:nvPr/>
        </p:nvSpPr>
        <p:spPr bwMode="auto">
          <a:xfrm>
            <a:off x="1676400" y="2590800"/>
            <a:ext cx="432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209096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cao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765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06488"/>
            <a:ext cx="86868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</a:rPr>
              <a:t>                      -Ôn tập bài hát: Tre ngà bên lăng Bác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</a:rPr>
              <a:t>                      -Tập đọc nhạc: TĐN số 6</a:t>
            </a:r>
          </a:p>
          <a:p>
            <a:pPr algn="ctr" eaLnBrk="1" hangingPunct="1">
              <a:buFontTx/>
              <a:buNone/>
            </a:pPr>
            <a:endParaRPr lang="en-US" sz="2000" i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480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 i="1">
                <a:solidFill>
                  <a:srgbClr val="0000FF"/>
                </a:solidFill>
              </a:rPr>
              <a:t>2/ Tập đọc nhạc : TĐN số 6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     a. Luyện cao độ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914400" y="4602163"/>
            <a:ext cx="6553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            </a:t>
            </a:r>
            <a:r>
              <a:rPr lang="en-US" sz="3200">
                <a:solidFill>
                  <a:srgbClr val="CC0000"/>
                </a:solidFill>
              </a:rPr>
              <a:t>Đồ         rê         mi       son</a:t>
            </a:r>
          </a:p>
        </p:txBody>
      </p:sp>
      <p:sp>
        <p:nvSpPr>
          <p:cNvPr id="19463" name="Text Box 8"/>
          <p:cNvSpPr>
            <a:spLocks noChangeArrowheads="1"/>
          </p:cNvSpPr>
          <p:nvPr>
            <p:ph type="title"/>
          </p:nvPr>
        </p:nvSpPr>
        <p:spPr>
          <a:xfrm>
            <a:off x="2133600" y="152400"/>
            <a:ext cx="67818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</a:rPr>
              <a:t>Âm nhạc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8743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0" y="228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62375" y="5524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1676400" y="20574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676400" y="2590800"/>
            <a:ext cx="443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1676400" y="20574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1676400" y="2590800"/>
            <a:ext cx="443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209096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17725" y="1336675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472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13669" name="Picture 5" descr="IMG_035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12000" contrast="100000"/>
          </a:blip>
          <a:srcRect l="1875" t="43750" b="25000"/>
          <a:stretch>
            <a:fillRect/>
          </a:stretch>
        </p:blipFill>
        <p:spPr>
          <a:xfrm>
            <a:off x="0" y="2133600"/>
            <a:ext cx="9144000" cy="3505200"/>
          </a:xfrm>
          <a:noFill/>
        </p:spPr>
      </p:pic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1376363" y="5410200"/>
            <a:ext cx="2944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sym typeface="MusicalSymbols" pitchFamily="2" charset="2"/>
              </a:rPr>
              <a:t>Hình nốt đen</a:t>
            </a: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0" y="4303713"/>
            <a:ext cx="8424863" cy="1430337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sym typeface="MusicalSymbols" pitchFamily="2" charset="2"/>
              </a:rPr>
              <a:t>Hình tiết tấu trên bảng có những hình nốt gì?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1409700" y="5880100"/>
            <a:ext cx="426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sym typeface="MusicalSymbols" pitchFamily="2" charset="2"/>
              </a:rPr>
              <a:t>Hình nốt móc đơn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1143000" y="6338888"/>
            <a:ext cx="2971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sym typeface="MusicalSymbols" pitchFamily="2" charset="2"/>
              </a:rPr>
              <a:t>Hình nốt trắng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457200" y="482600"/>
            <a:ext cx="4800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 i="1">
                <a:solidFill>
                  <a:srgbClr val="0000FF"/>
                </a:solidFill>
              </a:rPr>
              <a:t>2/ Tập đọc nhạc : TĐN số 6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     a.Luyện cao độ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     b.Luyện tiết tấu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/>
      <p:bldP spid="113679" grpId="0"/>
      <p:bldP spid="113680" grpId="0"/>
      <p:bldP spid="1136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124200"/>
            <a:ext cx="8896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843338" y="2428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819525" y="5524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676400" y="20574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676400" y="2590800"/>
            <a:ext cx="443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676400" y="20574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676400" y="2590800"/>
            <a:ext cx="443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2613051776_cd9e005b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026_1_th[1]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1981200" y="1128713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3800475" y="3429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2000250" y="1590675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3790950" y="6810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pic>
        <p:nvPicPr>
          <p:cNvPr id="89128" name="Picture 40"/>
          <p:cNvPicPr>
            <a:picLocks noChangeAspect="1" noChangeArrowheads="1"/>
          </p:cNvPicPr>
          <p:nvPr/>
        </p:nvPicPr>
        <p:blipFill>
          <a:blip r:embed="rId3"/>
          <a:srcRect l="9166" t="20000" r="14166" b="58888"/>
          <a:stretch>
            <a:fillRect/>
          </a:stretch>
        </p:blipFill>
        <p:spPr bwMode="auto">
          <a:xfrm>
            <a:off x="838200" y="5029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0" name="Picture 42"/>
          <p:cNvPicPr>
            <a:picLocks noChangeAspect="1" noChangeArrowheads="1"/>
          </p:cNvPicPr>
          <p:nvPr/>
        </p:nvPicPr>
        <p:blipFill>
          <a:blip r:embed="rId4"/>
          <a:srcRect l="7500" t="22221" r="12500" b="57777"/>
          <a:stretch>
            <a:fillRect/>
          </a:stretch>
        </p:blipFill>
        <p:spPr bwMode="auto">
          <a:xfrm>
            <a:off x="838200" y="39624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890588" y="4267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   </a:t>
            </a:r>
            <a:r>
              <a:rPr lang="en-US" sz="2800" b="1">
                <a:solidFill>
                  <a:srgbClr val="0000FF"/>
                </a:solidFill>
              </a:rPr>
              <a:t>Câu 1</a:t>
            </a:r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914400" y="3505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/>
              <a:t>   </a:t>
            </a:r>
            <a:r>
              <a:rPr lang="en-US" sz="2400" b="1">
                <a:solidFill>
                  <a:srgbClr val="CC0000"/>
                </a:solidFill>
              </a:rPr>
              <a:t>Tập đọc từng câu</a:t>
            </a:r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990600" y="5486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   </a:t>
            </a:r>
            <a:r>
              <a:rPr lang="en-US" sz="2800" b="1">
                <a:solidFill>
                  <a:srgbClr val="0000FF"/>
                </a:solidFill>
              </a:rPr>
              <a:t>Câu 2</a:t>
            </a:r>
          </a:p>
        </p:txBody>
      </p:sp>
      <p:sp>
        <p:nvSpPr>
          <p:cNvPr id="23564" name="Rectangle 46"/>
          <p:cNvSpPr>
            <a:spLocks noChangeArrowheads="1"/>
          </p:cNvSpPr>
          <p:nvPr/>
        </p:nvSpPr>
        <p:spPr bwMode="auto">
          <a:xfrm>
            <a:off x="661988" y="257175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3565" name="Rectangle 47"/>
          <p:cNvSpPr>
            <a:spLocks noChangeArrowheads="1"/>
          </p:cNvSpPr>
          <p:nvPr/>
        </p:nvSpPr>
        <p:spPr bwMode="auto">
          <a:xfrm>
            <a:off x="661988" y="3105150"/>
            <a:ext cx="4430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1" grpId="0"/>
      <p:bldP spid="89132" grpId="0"/>
      <p:bldP spid="89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9"/>
          <p:cNvSpPr>
            <a:spLocks noChangeArrowheads="1"/>
          </p:cNvSpPr>
          <p:nvPr/>
        </p:nvSpPr>
        <p:spPr bwMode="auto">
          <a:xfrm>
            <a:off x="0" y="61341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FF3399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927350" y="6397625"/>
            <a:ext cx="2863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3300"/>
                </a:solidFill>
              </a:rPr>
              <a:t>Đọc nhạc cả bài</a:t>
            </a:r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52763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44"/>
          <p:cNvSpPr txBox="1">
            <a:spLocks noChangeArrowheads="1"/>
          </p:cNvSpPr>
          <p:nvPr/>
        </p:nvSpPr>
        <p:spPr bwMode="auto">
          <a:xfrm>
            <a:off x="1981200" y="1033463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4582" name="Text Box 45"/>
          <p:cNvSpPr txBox="1">
            <a:spLocks noChangeArrowheads="1"/>
          </p:cNvSpPr>
          <p:nvPr/>
        </p:nvSpPr>
        <p:spPr bwMode="auto">
          <a:xfrm>
            <a:off x="3843338" y="2714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4583" name="Text Box 46"/>
          <p:cNvSpPr txBox="1">
            <a:spLocks noChangeArrowheads="1"/>
          </p:cNvSpPr>
          <p:nvPr/>
        </p:nvSpPr>
        <p:spPr bwMode="auto">
          <a:xfrm>
            <a:off x="2000250" y="1495425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4584" name="Text Box 47"/>
          <p:cNvSpPr txBox="1">
            <a:spLocks noChangeArrowheads="1"/>
          </p:cNvSpPr>
          <p:nvPr/>
        </p:nvSpPr>
        <p:spPr bwMode="auto">
          <a:xfrm>
            <a:off x="3830638" y="6746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24585" name="Rectangle 48"/>
          <p:cNvSpPr>
            <a:spLocks noChangeArrowheads="1"/>
          </p:cNvSpPr>
          <p:nvPr/>
        </p:nvSpPr>
        <p:spPr bwMode="auto">
          <a:xfrm>
            <a:off x="685800" y="2090738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CC0000"/>
                </a:solidFill>
              </a:rPr>
              <a:t>*</a:t>
            </a:r>
            <a:r>
              <a:rPr lang="en-US" sz="32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4586" name="Rectangle 49"/>
          <p:cNvSpPr>
            <a:spLocks noChangeArrowheads="1"/>
          </p:cNvSpPr>
          <p:nvPr/>
        </p:nvSpPr>
        <p:spPr bwMode="auto">
          <a:xfrm>
            <a:off x="685800" y="2624138"/>
            <a:ext cx="4430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400" b="1">
                <a:solidFill>
                  <a:srgbClr val="0000FF"/>
                </a:solidFill>
              </a:rPr>
              <a:t>2/Tập đọc nhạc: TĐN số 6: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7"/>
          <p:cNvSpPr>
            <a:spLocks noChangeArrowheads="1"/>
          </p:cNvSpPr>
          <p:nvPr/>
        </p:nvSpPr>
        <p:spPr bwMode="auto">
          <a:xfrm>
            <a:off x="0" y="638175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FF3399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95600" y="6338888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3300"/>
                </a:solidFill>
              </a:rPr>
              <a:t>Ghép lời ca</a:t>
            </a:r>
          </a:p>
        </p:txBody>
      </p:sp>
      <p:pic>
        <p:nvPicPr>
          <p:cNvPr id="2560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2895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7"/>
          <p:cNvSpPr txBox="1">
            <a:spLocks noChangeArrowheads="1"/>
          </p:cNvSpPr>
          <p:nvPr/>
        </p:nvSpPr>
        <p:spPr bwMode="auto">
          <a:xfrm>
            <a:off x="1981200" y="1100138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5606" name="Text Box 48"/>
          <p:cNvSpPr txBox="1">
            <a:spLocks noChangeArrowheads="1"/>
          </p:cNvSpPr>
          <p:nvPr/>
        </p:nvSpPr>
        <p:spPr bwMode="auto">
          <a:xfrm>
            <a:off x="3843338" y="3000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2000250" y="156210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3757613" y="6429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25609" name="Rectangle 51"/>
          <p:cNvSpPr>
            <a:spLocks noChangeArrowheads="1"/>
          </p:cNvSpPr>
          <p:nvPr/>
        </p:nvSpPr>
        <p:spPr bwMode="auto">
          <a:xfrm>
            <a:off x="685800" y="2309813"/>
            <a:ext cx="256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 b="1">
                <a:solidFill>
                  <a:srgbClr val="CC0000"/>
                </a:solidFill>
              </a:rPr>
              <a:t>*</a:t>
            </a:r>
            <a:r>
              <a:rPr lang="en-US" sz="28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5610" name="Rectangle 52"/>
          <p:cNvSpPr>
            <a:spLocks noChangeArrowheads="1"/>
          </p:cNvSpPr>
          <p:nvPr/>
        </p:nvSpPr>
        <p:spPr bwMode="auto">
          <a:xfrm>
            <a:off x="685800" y="2743200"/>
            <a:ext cx="378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000" b="1">
                <a:solidFill>
                  <a:srgbClr val="0000FF"/>
                </a:solidFill>
              </a:rPr>
              <a:t>2/Tập đọc nhạc: TĐN số 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FF3399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09600" y="6281738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3300"/>
                </a:solidFill>
              </a:rPr>
              <a:t>Đọc nhạc ghép lời kết hợp gõ đệm theo phách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981200" y="108585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886200" y="2571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000250" y="1433513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3829050" y="6429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685800" y="2286000"/>
            <a:ext cx="256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 b="1">
                <a:solidFill>
                  <a:srgbClr val="CC0000"/>
                </a:solidFill>
              </a:rPr>
              <a:t>*</a:t>
            </a:r>
            <a:r>
              <a:rPr lang="en-US" sz="2800" b="1">
                <a:solidFill>
                  <a:srgbClr val="CC0000"/>
                </a:solidFill>
              </a:rPr>
              <a:t>Phần thứ hai</a:t>
            </a: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685800" y="2719388"/>
            <a:ext cx="378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 sz="2000" b="1">
                <a:solidFill>
                  <a:srgbClr val="0000FF"/>
                </a:solidFill>
              </a:rPr>
              <a:t>2/Tập đọc nhạc: TĐN số 6:</a:t>
            </a:r>
          </a:p>
        </p:txBody>
      </p:sp>
      <p:pic>
        <p:nvPicPr>
          <p:cNvPr id="94225" name="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4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298" fill="hold"/>
                                        <p:tgtEl>
                                          <p:spTgt spid="94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5"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5"/>
                </p:tgtEl>
              </p:cMediaNode>
            </p:audio>
          </p:childTnLst>
        </p:cTn>
      </p:par>
    </p:tnLst>
    <p:bldLst>
      <p:bldP spid="94211" grpId="0"/>
      <p:bldP spid="942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FFCC0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-52388" y="6691313"/>
            <a:ext cx="29718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 </a:t>
            </a:r>
          </a:p>
        </p:txBody>
      </p:sp>
      <p:pic>
        <p:nvPicPr>
          <p:cNvPr id="44040" name="Picture 8" descr="Lăng Bác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1981200" y="957263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3657600" y="2571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2000250" y="1419225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3690938" y="60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E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  </a:t>
            </a:r>
            <a:r>
              <a:rPr lang="en-US" sz="4000" b="1" i="1" smtClean="0">
                <a:solidFill>
                  <a:srgbClr val="FFFF00"/>
                </a:solidFill>
              </a:rPr>
              <a:t>Công việc ở nhà: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31113" cy="4316413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000066"/>
                </a:solidFill>
              </a:rPr>
              <a:t>Ôn lại bài hát : Tre ngà bên L</a:t>
            </a:r>
            <a:r>
              <a:rPr lang="vi-VN" b="1" i="1" smtClean="0">
                <a:solidFill>
                  <a:srgbClr val="000066"/>
                </a:solidFill>
              </a:rPr>
              <a:t>ă</a:t>
            </a:r>
            <a:r>
              <a:rPr lang="en-US" b="1" i="1" smtClean="0">
                <a:solidFill>
                  <a:srgbClr val="000066"/>
                </a:solidFill>
              </a:rPr>
              <a:t>ng Bác.</a:t>
            </a:r>
          </a:p>
          <a:p>
            <a:pPr eaLnBrk="1" hangingPunct="1"/>
            <a:r>
              <a:rPr lang="en-US" b="1" i="1" smtClean="0">
                <a:solidFill>
                  <a:srgbClr val="000066"/>
                </a:solidFill>
              </a:rPr>
              <a:t>Ôn lại bài TĐN vừa học : Đọc nhạc, hát ghép lời ca, kết hợp tập gõ </a:t>
            </a:r>
            <a:r>
              <a:rPr lang="vi-VN" b="1" i="1" smtClean="0">
                <a:solidFill>
                  <a:srgbClr val="000066"/>
                </a:solidFill>
              </a:rPr>
              <a:t>đ</a:t>
            </a:r>
            <a:r>
              <a:rPr lang="en-US" b="1" i="1" smtClean="0">
                <a:solidFill>
                  <a:srgbClr val="000066"/>
                </a:solidFill>
              </a:rPr>
              <a:t>ệm theo phách.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smtClean="0">
              <a:solidFill>
                <a:srgbClr val="000066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6491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6400800"/>
            <a:ext cx="2590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CC0000"/>
                </a:solidFill>
              </a:rPr>
              <a:t>Nhận xét 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F0000"/>
                </a:solidFill>
              </a:rPr>
              <a:t>Tiết học kết thúc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17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000066"/>
                </a:solidFill>
              </a:rPr>
              <a:t>Chúc quí cô vui vẻ, Chúc các em học thật giỏi.</a:t>
            </a:r>
          </a:p>
        </p:txBody>
      </p:sp>
      <p:pic>
        <p:nvPicPr>
          <p:cNvPr id="55301" name="Picture 5" descr="teacher_kids_wav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9718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2578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1242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1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814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3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72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6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9624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7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2004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8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388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9" descr="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39 -0.07292 C 0.49739 -0.02616 0.52534 0.00972 0.55937 0.00972 C 0.59444 0.00972 0.62239 -0.02616 0.62239 -0.07292 C 0.62239 -0.11968 0.65034 -0.15556 0.68541 -0.15556 C 0.71944 -0.15556 0.74739 -0.11968 0.74739 -0.07292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0.05741 C 0.14549 -0.06991 0.13125 -0.08241 0.20017 -0.08704 C 0.2691 -0.09167 0.50451 -0.08542 0.57379 -0.08519 C 0.64306 -0.08496 0.60851 -0.08519 0.61545 -0.08519 " pathEditMode="relative" ptsTypes="aaaA">
                                      <p:cBhvr>
                                        <p:cTn id="42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16667 L 0.0224 -0.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build="allAtOnce"/>
      <p:bldP spid="55299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FF3399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086100" y="3086100"/>
            <a:ext cx="3505200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D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i="1">
                <a:solidFill>
                  <a:srgbClr val="CC0000"/>
                </a:solidFill>
              </a:rPr>
              <a:t>Luyện tiết tấu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4548188"/>
            <a:ext cx="6400800" cy="762000"/>
            <a:chOff x="288" y="2865"/>
            <a:chExt cx="4032" cy="480"/>
          </a:xfrm>
        </p:grpSpPr>
        <p:sp>
          <p:nvSpPr>
            <p:cNvPr id="30751" name="Rectangle 5"/>
            <p:cNvSpPr>
              <a:spLocks noChangeArrowheads="1"/>
            </p:cNvSpPr>
            <p:nvPr/>
          </p:nvSpPr>
          <p:spPr bwMode="auto">
            <a:xfrm>
              <a:off x="636" y="29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52" name="Line 6"/>
            <p:cNvSpPr>
              <a:spLocks noChangeShapeType="1"/>
            </p:cNvSpPr>
            <p:nvPr/>
          </p:nvSpPr>
          <p:spPr bwMode="auto">
            <a:xfrm>
              <a:off x="1536" y="2877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7"/>
            <p:cNvSpPr>
              <a:spLocks noChangeShapeType="1"/>
            </p:cNvSpPr>
            <p:nvPr/>
          </p:nvSpPr>
          <p:spPr bwMode="auto">
            <a:xfrm>
              <a:off x="2592" y="2889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Rectangle 8"/>
            <p:cNvSpPr>
              <a:spLocks noChangeArrowheads="1"/>
            </p:cNvSpPr>
            <p:nvPr/>
          </p:nvSpPr>
          <p:spPr bwMode="auto">
            <a:xfrm>
              <a:off x="288" y="2886"/>
              <a:ext cx="3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200" b="1">
                  <a:sym typeface="MS Reference Specialty" pitchFamily="2" charset="2"/>
                </a:rPr>
                <a:t></a:t>
              </a:r>
              <a:r>
                <a:rPr lang="en-US" sz="3200" b="1"/>
                <a:t> </a:t>
              </a:r>
            </a:p>
          </p:txBody>
        </p:sp>
        <p:sp>
          <p:nvSpPr>
            <p:cNvPr id="30755" name="Rectangle 9"/>
            <p:cNvSpPr>
              <a:spLocks noChangeArrowheads="1"/>
            </p:cNvSpPr>
            <p:nvPr/>
          </p:nvSpPr>
          <p:spPr bwMode="auto">
            <a:xfrm>
              <a:off x="924" y="2952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56" name="Rectangle 10"/>
            <p:cNvSpPr>
              <a:spLocks noChangeArrowheads="1"/>
            </p:cNvSpPr>
            <p:nvPr/>
          </p:nvSpPr>
          <p:spPr bwMode="auto">
            <a:xfrm>
              <a:off x="2688" y="2961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57" name="Rectangle 11"/>
            <p:cNvSpPr>
              <a:spLocks noChangeArrowheads="1"/>
            </p:cNvSpPr>
            <p:nvPr/>
          </p:nvSpPr>
          <p:spPr bwMode="auto">
            <a:xfrm>
              <a:off x="3228" y="2958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58" name="Line 12"/>
            <p:cNvSpPr>
              <a:spLocks noChangeShapeType="1"/>
            </p:cNvSpPr>
            <p:nvPr/>
          </p:nvSpPr>
          <p:spPr bwMode="auto">
            <a:xfrm>
              <a:off x="3648" y="28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13"/>
            <p:cNvSpPr>
              <a:spLocks noChangeArrowheads="1"/>
            </p:cNvSpPr>
            <p:nvPr/>
          </p:nvSpPr>
          <p:spPr bwMode="auto">
            <a:xfrm>
              <a:off x="3855" y="2940"/>
              <a:ext cx="19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</a:t>
              </a:r>
            </a:p>
          </p:txBody>
        </p:sp>
        <p:sp>
          <p:nvSpPr>
            <p:cNvPr id="30760" name="Line 14"/>
            <p:cNvSpPr>
              <a:spLocks noChangeShapeType="1"/>
            </p:cNvSpPr>
            <p:nvPr/>
          </p:nvSpPr>
          <p:spPr bwMode="auto">
            <a:xfrm>
              <a:off x="4282" y="2867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15"/>
            <p:cNvSpPr>
              <a:spLocks noChangeShapeType="1"/>
            </p:cNvSpPr>
            <p:nvPr/>
          </p:nvSpPr>
          <p:spPr bwMode="auto">
            <a:xfrm>
              <a:off x="4320" y="2865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Rectangle 16"/>
            <p:cNvSpPr>
              <a:spLocks noChangeArrowheads="1"/>
            </p:cNvSpPr>
            <p:nvPr/>
          </p:nvSpPr>
          <p:spPr bwMode="auto">
            <a:xfrm>
              <a:off x="2161" y="2961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63" name="Rectangle 17"/>
            <p:cNvSpPr>
              <a:spLocks noChangeArrowheads="1"/>
            </p:cNvSpPr>
            <p:nvPr/>
          </p:nvSpPr>
          <p:spPr bwMode="auto">
            <a:xfrm>
              <a:off x="1895" y="2951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64" name="Rectangle 18"/>
            <p:cNvSpPr>
              <a:spLocks noChangeArrowheads="1"/>
            </p:cNvSpPr>
            <p:nvPr/>
          </p:nvSpPr>
          <p:spPr bwMode="auto">
            <a:xfrm>
              <a:off x="1632" y="2949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71600" y="5505450"/>
            <a:ext cx="6408738" cy="782638"/>
            <a:chOff x="288" y="3468"/>
            <a:chExt cx="4037" cy="493"/>
          </a:xfrm>
        </p:grpSpPr>
        <p:sp>
          <p:nvSpPr>
            <p:cNvPr id="30735" name="Rectangle 20"/>
            <p:cNvSpPr>
              <a:spLocks noChangeArrowheads="1"/>
            </p:cNvSpPr>
            <p:nvPr/>
          </p:nvSpPr>
          <p:spPr bwMode="auto">
            <a:xfrm>
              <a:off x="1152" y="3567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36" name="Rectangle 21"/>
            <p:cNvSpPr>
              <a:spLocks noChangeArrowheads="1"/>
            </p:cNvSpPr>
            <p:nvPr/>
          </p:nvSpPr>
          <p:spPr bwMode="auto">
            <a:xfrm>
              <a:off x="886" y="3557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37" name="Rectangle 22"/>
            <p:cNvSpPr>
              <a:spLocks noChangeArrowheads="1"/>
            </p:cNvSpPr>
            <p:nvPr/>
          </p:nvSpPr>
          <p:spPr bwMode="auto">
            <a:xfrm>
              <a:off x="623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38" name="Rectangle 23"/>
            <p:cNvSpPr>
              <a:spLocks noChangeArrowheads="1"/>
            </p:cNvSpPr>
            <p:nvPr/>
          </p:nvSpPr>
          <p:spPr bwMode="auto">
            <a:xfrm>
              <a:off x="3843" y="3576"/>
              <a:ext cx="19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</a:t>
              </a:r>
            </a:p>
          </p:txBody>
        </p:sp>
        <p:sp>
          <p:nvSpPr>
            <p:cNvPr id="30739" name="Rectangle 24"/>
            <p:cNvSpPr>
              <a:spLocks noChangeArrowheads="1"/>
            </p:cNvSpPr>
            <p:nvPr/>
          </p:nvSpPr>
          <p:spPr bwMode="auto">
            <a:xfrm>
              <a:off x="2678" y="3568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40" name="Rectangle 25"/>
            <p:cNvSpPr>
              <a:spLocks noChangeArrowheads="1"/>
            </p:cNvSpPr>
            <p:nvPr/>
          </p:nvSpPr>
          <p:spPr bwMode="auto">
            <a:xfrm>
              <a:off x="2944" y="3570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41" name="Line 26"/>
            <p:cNvSpPr>
              <a:spLocks noChangeShapeType="1"/>
            </p:cNvSpPr>
            <p:nvPr/>
          </p:nvSpPr>
          <p:spPr bwMode="auto">
            <a:xfrm>
              <a:off x="3652" y="3483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7"/>
            <p:cNvSpPr>
              <a:spLocks noChangeShapeType="1"/>
            </p:cNvSpPr>
            <p:nvPr/>
          </p:nvSpPr>
          <p:spPr bwMode="auto">
            <a:xfrm>
              <a:off x="4287" y="347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8"/>
            <p:cNvSpPr>
              <a:spLocks noChangeShapeType="1"/>
            </p:cNvSpPr>
            <p:nvPr/>
          </p:nvSpPr>
          <p:spPr bwMode="auto">
            <a:xfrm>
              <a:off x="4325" y="346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29"/>
            <p:cNvSpPr>
              <a:spLocks noChangeArrowheads="1"/>
            </p:cNvSpPr>
            <p:nvPr/>
          </p:nvSpPr>
          <p:spPr bwMode="auto">
            <a:xfrm>
              <a:off x="288" y="3507"/>
              <a:ext cx="3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200" b="1">
                  <a:sym typeface="MS Reference Specialty" pitchFamily="2" charset="2"/>
                </a:rPr>
                <a:t></a:t>
              </a:r>
              <a:r>
                <a:rPr lang="en-US" sz="3200" b="1"/>
                <a:t> </a:t>
              </a:r>
            </a:p>
          </p:txBody>
        </p:sp>
        <p:sp>
          <p:nvSpPr>
            <p:cNvPr id="30745" name="Line 30"/>
            <p:cNvSpPr>
              <a:spLocks noChangeShapeType="1"/>
            </p:cNvSpPr>
            <p:nvPr/>
          </p:nvSpPr>
          <p:spPr bwMode="auto">
            <a:xfrm>
              <a:off x="1536" y="3543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Rectangle 31"/>
            <p:cNvSpPr>
              <a:spLocks noChangeArrowheads="1"/>
            </p:cNvSpPr>
            <p:nvPr/>
          </p:nvSpPr>
          <p:spPr bwMode="auto">
            <a:xfrm>
              <a:off x="2159" y="3577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47" name="Rectangle 32"/>
            <p:cNvSpPr>
              <a:spLocks noChangeArrowheads="1"/>
            </p:cNvSpPr>
            <p:nvPr/>
          </p:nvSpPr>
          <p:spPr bwMode="auto">
            <a:xfrm>
              <a:off x="1893" y="3576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</a:t>
              </a:r>
              <a:r>
                <a:rPr lang="en-US" sz="3400">
                  <a:solidFill>
                    <a:srgbClr val="000066"/>
                  </a:solidFill>
                </a:rPr>
                <a:t>    </a:t>
              </a:r>
            </a:p>
          </p:txBody>
        </p:sp>
        <p:sp>
          <p:nvSpPr>
            <p:cNvPr id="30748" name="Rectangle 33"/>
            <p:cNvSpPr>
              <a:spLocks noChangeArrowheads="1"/>
            </p:cNvSpPr>
            <p:nvPr/>
          </p:nvSpPr>
          <p:spPr bwMode="auto">
            <a:xfrm>
              <a:off x="1630" y="356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  <p:sp>
          <p:nvSpPr>
            <p:cNvPr id="30749" name="Line 34"/>
            <p:cNvSpPr>
              <a:spLocks noChangeShapeType="1"/>
            </p:cNvSpPr>
            <p:nvPr/>
          </p:nvSpPr>
          <p:spPr bwMode="auto">
            <a:xfrm>
              <a:off x="2592" y="3543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35"/>
            <p:cNvSpPr>
              <a:spLocks noChangeArrowheads="1"/>
            </p:cNvSpPr>
            <p:nvPr/>
          </p:nvSpPr>
          <p:spPr bwMode="auto">
            <a:xfrm>
              <a:off x="3204" y="3567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b="1">
                  <a:solidFill>
                    <a:srgbClr val="000066"/>
                  </a:solidFill>
                  <a:sym typeface="Anastasia" pitchFamily="2" charset="2"/>
                </a:rPr>
                <a:t></a:t>
              </a:r>
            </a:p>
          </p:txBody>
        </p:sp>
      </p:grpSp>
      <p:sp>
        <p:nvSpPr>
          <p:cNvPr id="30726" name="Text Box 36"/>
          <p:cNvSpPr txBox="1">
            <a:spLocks noChangeArrowheads="1"/>
          </p:cNvSpPr>
          <p:nvPr/>
        </p:nvSpPr>
        <p:spPr bwMode="auto">
          <a:xfrm>
            <a:off x="1981200" y="1185863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0727" name="Text Box 37"/>
          <p:cNvSpPr txBox="1">
            <a:spLocks noChangeArrowheads="1"/>
          </p:cNvSpPr>
          <p:nvPr/>
        </p:nvSpPr>
        <p:spPr bwMode="auto">
          <a:xfrm>
            <a:off x="4152900" y="51911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1981200" y="1490663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0729" name="Text Box 39"/>
          <p:cNvSpPr txBox="1">
            <a:spLocks noChangeArrowheads="1"/>
          </p:cNvSpPr>
          <p:nvPr/>
        </p:nvSpPr>
        <p:spPr bwMode="auto">
          <a:xfrm>
            <a:off x="4076700" y="8429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30730" name="Text Box 40"/>
          <p:cNvSpPr txBox="1">
            <a:spLocks noChangeArrowheads="1"/>
          </p:cNvSpPr>
          <p:nvPr/>
        </p:nvSpPr>
        <p:spPr bwMode="auto">
          <a:xfrm>
            <a:off x="2640013" y="155575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Thứ tư ngày 08 tháng 02 năm 2012</a:t>
            </a:r>
          </a:p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115753" name="Text Box 41"/>
          <p:cNvSpPr txBox="1">
            <a:spLocks noChangeArrowheads="1"/>
          </p:cNvSpPr>
          <p:nvPr/>
        </p:nvSpPr>
        <p:spPr bwMode="auto">
          <a:xfrm>
            <a:off x="1371600" y="63388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o</a:t>
            </a: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3352800" y="6273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o</a:t>
            </a:r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5334000" y="6223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o</a:t>
            </a:r>
          </a:p>
        </p:txBody>
      </p:sp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7302500" y="6019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o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53" grpId="0"/>
      <p:bldP spid="115754" grpId="0"/>
      <p:bldP spid="115755" grpId="0"/>
      <p:bldP spid="1157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828800"/>
            <a:ext cx="8743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HÁT: </a:t>
            </a:r>
            <a:r>
              <a:rPr lang="en-US" sz="2400" b="1">
                <a:solidFill>
                  <a:srgbClr val="CC0000"/>
                </a:solidFill>
              </a:rPr>
              <a:t>TRE NGÀ BÊN LĂNG BÁC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771900" y="2428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762375" y="5524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286000" y="48768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Luyện tập cao độ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743200" y="617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102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839200" y="6629400"/>
            <a:ext cx="228600" cy="152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924300" y="5000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4278313" y="3078163"/>
            <a:ext cx="58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endParaRPr lang="en-US" sz="4000" b="1">
              <a:solidFill>
                <a:schemeClr val="hlink"/>
              </a:solidFill>
            </a:endParaRP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152400" y="1371600"/>
            <a:ext cx="86868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</a:t>
            </a:r>
            <a:r>
              <a:rPr lang="vi-VN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âm nhạc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>
                <a:solidFill>
                  <a:schemeClr val="tx2"/>
                </a:solidFill>
              </a:rPr>
              <a:t>Em hãy cho biết tranh minh họa cho bài hát nào vừa </a:t>
            </a:r>
            <a:r>
              <a:rPr lang="vi-VN" sz="3200" b="1">
                <a:solidFill>
                  <a:schemeClr val="tx2"/>
                </a:solidFill>
              </a:rPr>
              <a:t>đư</a:t>
            </a:r>
            <a:r>
              <a:rPr lang="en-US" sz="3200" b="1">
                <a:solidFill>
                  <a:schemeClr val="tx2"/>
                </a:solidFill>
              </a:rPr>
              <a:t>ợc học ở học kỳ 2?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171950" y="41910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1.  </a:t>
            </a:r>
            <a:r>
              <a:rPr lang="en-US" sz="3200" b="1">
                <a:solidFill>
                  <a:schemeClr val="accent2"/>
                </a:solidFill>
              </a:rPr>
              <a:t>Hát mừng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210050" y="46863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2</a:t>
            </a:r>
            <a:r>
              <a:rPr lang="en-US" sz="3200" b="1">
                <a:latin typeface="Times New Roman" pitchFamily="18" charset="0"/>
              </a:rPr>
              <a:t>.</a:t>
            </a:r>
            <a:r>
              <a:rPr lang="en-US" sz="3200" b="1"/>
              <a:t>  </a:t>
            </a:r>
            <a:r>
              <a:rPr lang="en-US" sz="3200" b="1">
                <a:solidFill>
                  <a:schemeClr val="accent2"/>
                </a:solidFill>
              </a:rPr>
              <a:t>Em yêu hòa bình</a:t>
            </a:r>
            <a:r>
              <a:rPr lang="en-US"/>
              <a:t> </a:t>
            </a:r>
            <a:endParaRPr lang="en-US" sz="3200" b="1">
              <a:solidFill>
                <a:srgbClr val="66FF66"/>
              </a:solidFill>
              <a:latin typeface="VNI-Times" pitchFamily="2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181475" y="5181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3.  </a:t>
            </a:r>
            <a:r>
              <a:rPr lang="en-US" sz="3200" b="1">
                <a:solidFill>
                  <a:schemeClr val="accent2"/>
                </a:solidFill>
              </a:rPr>
              <a:t>Con chim hay hót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176713" y="5689600"/>
            <a:ext cx="5443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4.  </a:t>
            </a:r>
            <a:r>
              <a:rPr lang="en-US" sz="3200" b="1">
                <a:solidFill>
                  <a:schemeClr val="accent2"/>
                </a:solidFill>
              </a:rPr>
              <a:t>Tre ngà bên L</a:t>
            </a:r>
            <a:r>
              <a:rPr lang="vi-VN" sz="3200" b="1">
                <a:solidFill>
                  <a:schemeClr val="accent2"/>
                </a:solidFill>
              </a:rPr>
              <a:t>ă</a:t>
            </a:r>
            <a:r>
              <a:rPr lang="en-US" sz="3200" b="1">
                <a:solidFill>
                  <a:schemeClr val="accent2"/>
                </a:solidFill>
              </a:rPr>
              <a:t>ng Bác</a:t>
            </a: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3929063" y="5638800"/>
            <a:ext cx="838200" cy="7620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10252" name="Rectangle 24"/>
          <p:cNvSpPr>
            <a:spLocks noChangeArrowheads="1"/>
          </p:cNvSpPr>
          <p:nvPr/>
        </p:nvSpPr>
        <p:spPr bwMode="auto">
          <a:xfrm>
            <a:off x="4086225" y="865188"/>
            <a:ext cx="97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/>
              <a:t>Tiết 22</a:t>
            </a:r>
          </a:p>
        </p:txBody>
      </p:sp>
      <p:pic>
        <p:nvPicPr>
          <p:cNvPr id="10253" name="Picture 27" descr="L%C4%83ng_B%C3%A1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38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9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-0.47547 " pathEditMode="relative" rAng="0" ptsTypes="AA">
                                      <p:cBhvr>
                                        <p:cTn id="7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"/>
                                    </p:animMotion>
                                    <p:animRot by="15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0"/>
                  </p:tgtEl>
                </p:cond>
              </p:nextCondLst>
            </p:seq>
          </p:childTnLst>
        </p:cTn>
      </p:par>
    </p:tnLst>
    <p:bldLst>
      <p:bldP spid="79883" grpId="0" animBg="1"/>
      <p:bldP spid="79884" grpId="0"/>
      <p:bldP spid="79889" grpId="0"/>
      <p:bldP spid="79889" grpId="1"/>
      <p:bldP spid="79889" grpId="2"/>
      <p:bldP spid="79890" grpId="0"/>
      <p:bldP spid="79890" grpId="1"/>
      <p:bldP spid="79891" grpId="0"/>
      <p:bldP spid="79891" grpId="1"/>
      <p:bldP spid="79891" grpId="2"/>
      <p:bldP spid="79892" grpId="0"/>
      <p:bldP spid="79892" grpId="1"/>
      <p:bldP spid="79892" grpId="2"/>
      <p:bldP spid="79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normal_tre_nga_ben_lang_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!baoxuan%20(1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 descr="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9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</a:t>
            </a:r>
            <a:r>
              <a:rPr lang="vi-VN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âm nhạc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b="1">
                <a:solidFill>
                  <a:schemeClr val="hlink"/>
                </a:solidFill>
              </a:rPr>
              <a:t>Bài hát </a:t>
            </a:r>
            <a:r>
              <a:rPr lang="en-US" sz="4000" b="1" i="1" u="sng">
                <a:solidFill>
                  <a:srgbClr val="CC0000"/>
                </a:solidFill>
              </a:rPr>
              <a:t>Tre ngà bên L</a:t>
            </a:r>
            <a:r>
              <a:rPr lang="vi-VN" sz="4000" b="1" i="1" u="sng">
                <a:solidFill>
                  <a:srgbClr val="CC0000"/>
                </a:solidFill>
              </a:rPr>
              <a:t>ă</a:t>
            </a:r>
            <a:r>
              <a:rPr lang="en-US" sz="4000" b="1" i="1" u="sng">
                <a:solidFill>
                  <a:srgbClr val="CC0000"/>
                </a:solidFill>
              </a:rPr>
              <a:t>ng Bác</a:t>
            </a:r>
            <a:r>
              <a:rPr lang="en-US" sz="4000" b="1">
                <a:solidFill>
                  <a:schemeClr val="hlink"/>
                </a:solidFill>
              </a:rPr>
              <a:t> do nhạc sĩ nào sáng tác?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4800" y="26670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1. Hoàng Long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3. Hàn Ngọc Bích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648200" y="2743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2. Hoàng Lân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657725" y="3962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4. Mộng Lân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00038" y="3971925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3. Hàn Ngọc Bích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 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7545E-6 L 0.45 -0.37726 " pathEditMode="relative" rAng="0" ptsTypes="AA">
                                      <p:cBhvr>
                                        <p:cTn id="6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89"/>
                                    </p:animMotion>
                                    <p:animRot by="1500000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7545E-6 L 0.45 -0.37726 " pathEditMode="relative" rAng="0" ptsTypes="AA">
                                      <p:cBhvr>
                                        <p:cTn id="8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89"/>
                                    </p:animMotion>
                                    <p:animRot by="1500000">
                                      <p:cBhvr>
                                        <p:cTn id="8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6"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2" grpId="1"/>
      <p:bldP spid="83972" grpId="2"/>
      <p:bldP spid="83973" grpId="0"/>
      <p:bldP spid="83973" grpId="1"/>
      <p:bldP spid="83974" grpId="0"/>
      <p:bldP spid="83974" grpId="1"/>
      <p:bldP spid="83974" grpId="2"/>
      <p:bldP spid="83975" grpId="0"/>
      <p:bldP spid="83975" grpId="1"/>
      <p:bldP spid="83975" grpId="2"/>
      <p:bldP spid="83976" grpId="0"/>
      <p:bldP spid="839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5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8" name="Picture 40" descr="b_008c[1]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1671638" y="127635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 HÁT</a:t>
            </a:r>
            <a:r>
              <a:rPr lang="en-US" sz="2400" b="1">
                <a:solidFill>
                  <a:srgbClr val="CC0000"/>
                </a:solidFill>
              </a:rPr>
              <a:t>: TRE NGÀ BÊN LĂNG BÁC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3317" name="Text Box 45"/>
          <p:cNvSpPr txBox="1">
            <a:spLocks noChangeArrowheads="1"/>
          </p:cNvSpPr>
          <p:nvPr/>
        </p:nvSpPr>
        <p:spPr bwMode="auto">
          <a:xfrm>
            <a:off x="3505200" y="5286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13318" name="Text Box 94"/>
          <p:cNvSpPr txBox="1">
            <a:spLocks noChangeArrowheads="1"/>
          </p:cNvSpPr>
          <p:nvPr/>
        </p:nvSpPr>
        <p:spPr bwMode="auto">
          <a:xfrm>
            <a:off x="3519488" y="83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 </a:t>
            </a:r>
            <a:r>
              <a:rPr lang="en-US" sz="2400" b="1"/>
              <a:t>Tiết  22</a:t>
            </a:r>
          </a:p>
        </p:txBody>
      </p:sp>
      <p:grpSp>
        <p:nvGrpSpPr>
          <p:cNvPr id="13319" name="Group 102"/>
          <p:cNvGrpSpPr>
            <a:grpSpLocks/>
          </p:cNvGrpSpPr>
          <p:nvPr/>
        </p:nvGrpSpPr>
        <p:grpSpPr bwMode="auto">
          <a:xfrm>
            <a:off x="395288" y="2322513"/>
            <a:ext cx="8382000" cy="4419600"/>
            <a:chOff x="240" y="1296"/>
            <a:chExt cx="5280" cy="2784"/>
          </a:xfrm>
        </p:grpSpPr>
        <p:pic>
          <p:nvPicPr>
            <p:cNvPr id="13323" name="Picture 92" descr="Tre ngà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1296"/>
              <a:ext cx="528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95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80" y="18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96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144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97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4" y="235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98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64" y="193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99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1488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712" name="07 Track 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713" name="Text Box 105"/>
          <p:cNvSpPr txBox="1">
            <a:spLocks noChangeArrowheads="1"/>
          </p:cNvSpPr>
          <p:nvPr/>
        </p:nvSpPr>
        <p:spPr bwMode="auto">
          <a:xfrm>
            <a:off x="1666875" y="1724025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68654" name="Text Box 46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Nghe bài hát: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712"/>
                </p:tgtEl>
              </p:cMediaNode>
            </p:audio>
          </p:childTnLst>
        </p:cTn>
      </p:par>
    </p:tnLst>
    <p:bldLst>
      <p:bldP spid="68651" grpId="0"/>
      <p:bldP spid="68713" grpId="0"/>
      <p:bldP spid="68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Tre nga ben lang Bac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52400"/>
            <a:ext cx="9144000" cy="7024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0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083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30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 descr="b_008c[1]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204913" y="13716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ÔN TẬP BÀI</a:t>
            </a: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/>
              <a:t>HÁT:</a:t>
            </a:r>
            <a:r>
              <a:rPr lang="en-US" sz="2400" b="1">
                <a:solidFill>
                  <a:srgbClr val="CC0000"/>
                </a:solidFill>
              </a:rPr>
              <a:t> TRE NGÀ BÊN LĂNG BÁC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786188" y="5143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Âm nhạc</a:t>
            </a: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1143000" y="2286000"/>
            <a:ext cx="3538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    </a:t>
            </a:r>
            <a:r>
              <a:rPr lang="en-US" sz="2800" b="1">
                <a:solidFill>
                  <a:srgbClr val="0000FF"/>
                </a:solidFill>
              </a:rPr>
              <a:t>Khởi động giọng:</a:t>
            </a:r>
          </a:p>
        </p:txBody>
      </p:sp>
      <p:graphicFrame>
        <p:nvGraphicFramePr>
          <p:cNvPr id="1026" name="Object 42"/>
          <p:cNvGraphicFramePr>
            <a:graphicFrameLocks noChangeAspect="1"/>
          </p:cNvGraphicFramePr>
          <p:nvPr>
            <p:ph/>
          </p:nvPr>
        </p:nvGraphicFramePr>
        <p:xfrm>
          <a:off x="228600" y="4267200"/>
          <a:ext cx="2667000" cy="2438400"/>
        </p:xfrm>
        <a:graphic>
          <a:graphicData uri="http://schemas.openxmlformats.org/presentationml/2006/ole">
            <p:oleObj spid="_x0000_s1026" name="Clip" r:id="rId5" imgW="4435475" imgH="3328988" progId="MS_ClipArt_Gallery.2">
              <p:embed/>
            </p:oleObj>
          </a:graphicData>
        </a:graphic>
      </p:graphicFrame>
      <p:graphicFrame>
        <p:nvGraphicFramePr>
          <p:cNvPr id="1027" name="Object 44"/>
          <p:cNvGraphicFramePr>
            <a:graphicFrameLocks noChangeAspect="1"/>
          </p:cNvGraphicFramePr>
          <p:nvPr/>
        </p:nvGraphicFramePr>
        <p:xfrm>
          <a:off x="6553200" y="4419600"/>
          <a:ext cx="2590800" cy="2286000"/>
        </p:xfrm>
        <a:graphic>
          <a:graphicData uri="http://schemas.openxmlformats.org/presentationml/2006/ole">
            <p:oleObj spid="_x0000_s1027" name="Clip" r:id="rId6" imgW="4435475" imgH="3328988" progId="MS_ClipArt_Gallery.2">
              <p:embed/>
            </p:oleObj>
          </a:graphicData>
        </a:graphic>
      </p:graphicFrame>
      <p:graphicFrame>
        <p:nvGraphicFramePr>
          <p:cNvPr id="1028" name="Object 45"/>
          <p:cNvGraphicFramePr>
            <a:graphicFrameLocks noChangeAspect="1"/>
          </p:cNvGraphicFramePr>
          <p:nvPr/>
        </p:nvGraphicFramePr>
        <p:xfrm>
          <a:off x="1295400" y="4572000"/>
          <a:ext cx="2590800" cy="2286000"/>
        </p:xfrm>
        <a:graphic>
          <a:graphicData uri="http://schemas.openxmlformats.org/presentationml/2006/ole">
            <p:oleObj spid="_x0000_s1028" name="Clip" r:id="rId7" imgW="4435475" imgH="3328988" progId="MS_ClipArt_Gallery.2">
              <p:embed/>
            </p:oleObj>
          </a:graphicData>
        </a:graphic>
      </p:graphicFrame>
      <p:sp>
        <p:nvSpPr>
          <p:cNvPr id="1034" name="Text Box 46"/>
          <p:cNvSpPr txBox="1">
            <a:spLocks noChangeArrowheads="1"/>
          </p:cNvSpPr>
          <p:nvPr/>
        </p:nvSpPr>
        <p:spPr bwMode="auto">
          <a:xfrm>
            <a:off x="3733800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/>
              <a:t>Tiết 22</a:t>
            </a:r>
          </a:p>
        </p:txBody>
      </p:sp>
      <p:sp>
        <p:nvSpPr>
          <p:cNvPr id="1035" name="Text Box 47"/>
          <p:cNvSpPr txBox="1">
            <a:spLocks noChangeArrowheads="1"/>
          </p:cNvSpPr>
          <p:nvPr/>
        </p:nvSpPr>
        <p:spPr bwMode="auto">
          <a:xfrm>
            <a:off x="1200150" y="1776413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TẬP ĐỌC NHẠC: </a:t>
            </a:r>
            <a:r>
              <a:rPr lang="en-US" sz="2400" b="1">
                <a:solidFill>
                  <a:srgbClr val="CC0000"/>
                </a:solidFill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1045</Words>
  <Application>Microsoft Office PowerPoint</Application>
  <PresentationFormat>On-screen Show (4:3)</PresentationFormat>
  <Paragraphs>185</Paragraphs>
  <Slides>28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Wingdings</vt:lpstr>
      <vt:lpstr>Times New Roman</vt:lpstr>
      <vt:lpstr>Arial Black</vt:lpstr>
      <vt:lpstr>VNI-Times</vt:lpstr>
      <vt:lpstr>MusicalSymbols</vt:lpstr>
      <vt:lpstr>Anastasia</vt:lpstr>
      <vt:lpstr>MS Reference Specialty</vt:lpstr>
      <vt:lpstr>Default Design</vt:lpstr>
      <vt:lpstr>Radial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Âm nhạc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Công việc ở nhà:</vt:lpstr>
      <vt:lpstr>Slide 26</vt:lpstr>
      <vt:lpstr>Slide 27</vt:lpstr>
      <vt:lpstr>Slide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194</cp:revision>
  <dcterms:created xsi:type="dcterms:W3CDTF">2008-12-31T22:39:57Z</dcterms:created>
  <dcterms:modified xsi:type="dcterms:W3CDTF">2016-06-30T02:18:30Z</dcterms:modified>
</cp:coreProperties>
</file>