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2"/>
  </p:notesMasterIdLst>
  <p:sldIdLst>
    <p:sldId id="256" r:id="rId2"/>
    <p:sldId id="277" r:id="rId3"/>
    <p:sldId id="278" r:id="rId4"/>
    <p:sldId id="279" r:id="rId5"/>
    <p:sldId id="280" r:id="rId6"/>
    <p:sldId id="281" r:id="rId7"/>
    <p:sldId id="275" r:id="rId8"/>
    <p:sldId id="282" r:id="rId9"/>
    <p:sldId id="283" r:id="rId10"/>
    <p:sldId id="28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FF"/>
    <a:srgbClr val="CC9900"/>
    <a:srgbClr val="003300"/>
    <a:srgbClr val="000066"/>
    <a:srgbClr val="FFFF00"/>
    <a:srgbClr val="0000CC"/>
    <a:srgbClr val="000099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952" autoAdjust="0"/>
  </p:normalViewPr>
  <p:slideViewPr>
    <p:cSldViewPr>
      <p:cViewPr varScale="1">
        <p:scale>
          <a:sx n="39" d="100"/>
          <a:sy n="39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7C991B-E2A6-464C-BD54-39089080B5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3E0D5-E8FD-46A7-BB4D-F4FF2232DA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32D15-93BE-4634-9555-1B14FBD87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4554C-E8B9-4430-AA2B-FF309EDF12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CD254-F4A6-421B-9312-B6D080C50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7F215-1AAB-45F4-9AF8-4EFAEA394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05A02-A6E8-43D2-B437-662B4201E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7D033-31F9-4BA4-9DA1-F0C7170F2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F82B1-A260-4A7C-AC21-EC0E187F9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12624-D027-4F50-B437-5560AB1ADF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FD1A5-B798-4441-AEE6-5DA0C4936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7F400-2168-44F3-A8CF-9BCE19DCD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626C5-BDFB-4142-A478-C388724C0C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4CA8253-3770-4B68-A5B3-33EA05248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Track%204.wma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Track%205.wma" TargetMode="Externa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A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eaLnBrk="1" hangingPunct="1"/>
            <a:r>
              <a:rPr lang="en-US" sz="5400" smtClean="0">
                <a:solidFill>
                  <a:srgbClr val="FFFF00"/>
                </a:solidFill>
              </a:rPr>
              <a:t>Môn :</a:t>
            </a:r>
            <a:r>
              <a:rPr lang="en-US" sz="5400" b="1" smtClean="0">
                <a:solidFill>
                  <a:srgbClr val="FFFF00"/>
                </a:solidFill>
              </a:rPr>
              <a:t>ÂM NHẠC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A05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3200400"/>
            <a:ext cx="9144000" cy="2743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solidFill>
                  <a:schemeClr val="accent2"/>
                </a:solidFill>
              </a:rPr>
              <a:t>               </a:t>
            </a:r>
            <a:r>
              <a:rPr lang="en-US" sz="4000" smtClean="0">
                <a:solidFill>
                  <a:srgbClr val="FFFFFF"/>
                </a:solidFill>
              </a:rPr>
              <a:t>Hát kết hợp biểu diễn:</a:t>
            </a:r>
          </a:p>
          <a:p>
            <a:pPr eaLnBrk="1" hangingPunct="1">
              <a:buFontTx/>
              <a:buNone/>
            </a:pPr>
            <a:r>
              <a:rPr lang="en-US" smtClean="0">
                <a:solidFill>
                  <a:srgbClr val="FFFF00"/>
                </a:solidFill>
              </a:rPr>
              <a:t>  </a:t>
            </a: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1282700"/>
            <a:ext cx="9144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800" kern="0">
                <a:solidFill>
                  <a:srgbClr val="0000CC"/>
                </a:solidFill>
                <a:latin typeface="Arial"/>
                <a:ea typeface="+mj-ea"/>
                <a:cs typeface="+mj-cs"/>
              </a:rPr>
              <a:t>Phần 2: Ôn tập bài hát Hãy giưc cho em bầu trời xanh</a:t>
            </a:r>
            <a:endParaRPr lang="en-US" sz="4800" kern="0" dirty="0">
              <a:solidFill>
                <a:srgbClr val="0000CC"/>
              </a:solidFill>
              <a:latin typeface="Arial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0" grpId="0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A07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305800" cy="144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mtClean="0">
                <a:solidFill>
                  <a:schemeClr val="hlink"/>
                </a:solidFill>
              </a:rPr>
              <a:t>  </a:t>
            </a:r>
            <a:endParaRPr lang="en-US" smtClean="0"/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-76200" y="1295400"/>
            <a:ext cx="883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 </a:t>
            </a:r>
            <a:endParaRPr lang="en-US" sz="32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0" y="1371600"/>
            <a:ext cx="91440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>
                <a:solidFill>
                  <a:srgbClr val="FFFF00"/>
                </a:solidFill>
              </a:rPr>
              <a:t>            </a:t>
            </a:r>
            <a:r>
              <a:rPr lang="en-US" sz="6600">
                <a:solidFill>
                  <a:srgbClr val="FFFF00"/>
                </a:solidFill>
              </a:rPr>
              <a:t>Âm nhạc</a:t>
            </a:r>
            <a:r>
              <a:rPr lang="en-US" sz="5400">
                <a:solidFill>
                  <a:schemeClr val="tx2"/>
                </a:solidFill>
              </a:rPr>
              <a:t>               </a:t>
            </a:r>
            <a:br>
              <a:rPr lang="en-US" sz="5400">
                <a:solidFill>
                  <a:schemeClr val="tx2"/>
                </a:solidFill>
              </a:rPr>
            </a:br>
            <a:r>
              <a:rPr lang="en-US" sz="5400">
                <a:solidFill>
                  <a:schemeClr val="tx2"/>
                </a:solidFill>
              </a:rPr>
              <a:t>     </a:t>
            </a:r>
            <a:r>
              <a:rPr lang="en-US" sz="4800" i="1">
                <a:solidFill>
                  <a:srgbClr val="9900CC"/>
                </a:solidFill>
              </a:rPr>
              <a:t>Tiết 8</a:t>
            </a:r>
            <a:r>
              <a:rPr lang="en-US" sz="4800">
                <a:solidFill>
                  <a:schemeClr val="tx2"/>
                </a:solidFill>
              </a:rPr>
              <a:t>: </a:t>
            </a:r>
            <a:r>
              <a:rPr lang="en-US" sz="4800">
                <a:solidFill>
                  <a:srgbClr val="000099"/>
                </a:solidFill>
              </a:rPr>
              <a:t>Ôn tập 2 bài hát</a:t>
            </a:r>
            <a:br>
              <a:rPr lang="en-US" sz="4800">
                <a:solidFill>
                  <a:srgbClr val="000099"/>
                </a:solidFill>
              </a:rPr>
            </a:br>
            <a:r>
              <a:rPr lang="en-US" sz="1600">
                <a:solidFill>
                  <a:srgbClr val="000099"/>
                </a:solidFill>
              </a:rPr>
              <a:t>        </a:t>
            </a:r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1219200" y="3579813"/>
            <a:ext cx="71628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latin typeface="Arial"/>
              </a:rPr>
              <a:t>  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- Reo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vang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bình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minh,Hãy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giữ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cho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em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bầu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trời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xanh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.</a:t>
            </a:r>
            <a:b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</a:br>
            <a:endParaRPr lang="en-US" sz="32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89096" name="Rectangle 8"/>
          <p:cNvSpPr>
            <a:spLocks noChangeArrowheads="1"/>
          </p:cNvSpPr>
          <p:nvPr/>
        </p:nvSpPr>
        <p:spPr bwMode="auto">
          <a:xfrm>
            <a:off x="1320800" y="4648200"/>
            <a:ext cx="24574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latin typeface="Arial"/>
              </a:rPr>
              <a:t> </a:t>
            </a: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-</a:t>
            </a:r>
            <a:r>
              <a:rPr lang="en-US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Nghe nhạc</a:t>
            </a:r>
            <a:b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</a:br>
            <a:endParaRPr lang="en-US" sz="32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9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0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54100"/>
            <a:ext cx="8229600" cy="1384300"/>
          </a:xfrm>
        </p:spPr>
        <p:txBody>
          <a:bodyPr/>
          <a:lstStyle/>
          <a:p>
            <a:pPr eaLnBrk="1" hangingPunct="1"/>
            <a:r>
              <a:rPr lang="en-US" sz="6000" smtClean="0">
                <a:solidFill>
                  <a:srgbClr val="0000CC"/>
                </a:solidFill>
              </a:rPr>
              <a:t>Hoạt động 1</a:t>
            </a:r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9144000" cy="3200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smtClean="0">
                <a:solidFill>
                  <a:srgbClr val="993300"/>
                </a:solidFill>
              </a:rPr>
              <a:t>            </a:t>
            </a:r>
            <a:r>
              <a:rPr lang="en-US" sz="4800" smtClean="0"/>
              <a:t>Ôn tập 2 bài hát :</a:t>
            </a:r>
          </a:p>
          <a:p>
            <a:pPr eaLnBrk="1" hangingPunct="1">
              <a:buFontTx/>
              <a:buNone/>
            </a:pPr>
            <a:r>
              <a:rPr lang="en-US" sz="3600" smtClean="0"/>
              <a:t>        </a:t>
            </a:r>
            <a:r>
              <a:rPr lang="en-US" sz="3600" smtClean="0">
                <a:solidFill>
                  <a:srgbClr val="FFFF00"/>
                </a:solidFill>
              </a:rPr>
              <a:t>Reo vang bình minh ,hãy giữ cho em,</a:t>
            </a:r>
          </a:p>
          <a:p>
            <a:pPr eaLnBrk="1" hangingPunct="1">
              <a:buFontTx/>
              <a:buNone/>
            </a:pPr>
            <a:r>
              <a:rPr lang="en-US" sz="3600" smtClean="0">
                <a:solidFill>
                  <a:srgbClr val="FFFF00"/>
                </a:solidFill>
              </a:rPr>
              <a:t>        Bầu trời xanh</a:t>
            </a:r>
          </a:p>
        </p:txBody>
      </p:sp>
      <p:pic>
        <p:nvPicPr>
          <p:cNvPr id="4101" name="Picture 5" descr="Frames PPT 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0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/>
      <p:bldP spid="901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03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1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503238"/>
            <a:ext cx="8229600" cy="2087562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chemeClr val="bg1"/>
                </a:solidFill>
              </a:rPr>
              <a:t>Phần 1: ôn tập bài hát : Reo vang bình minh</a:t>
            </a:r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857500"/>
            <a:ext cx="8229600" cy="11033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smtClean="0">
                <a:solidFill>
                  <a:srgbClr val="993300"/>
                </a:solidFill>
              </a:rPr>
              <a:t> </a:t>
            </a:r>
            <a:r>
              <a:rPr lang="en-US" sz="4000" smtClean="0">
                <a:solidFill>
                  <a:srgbClr val="00FF00"/>
                </a:solidFill>
              </a:rPr>
              <a:t>Hát kết hợp gõ đệm theo nhịp 2.</a:t>
            </a:r>
          </a:p>
          <a:p>
            <a:pPr eaLnBrk="1" hangingPunct="1"/>
            <a:endParaRPr lang="en-US" sz="4000" smtClean="0">
              <a:solidFill>
                <a:srgbClr val="00FF0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914400" y="4191000"/>
            <a:ext cx="746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0" y="4403725"/>
            <a:ext cx="91440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</a:t>
            </a:r>
            <a:r>
              <a:rPr 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Cùng nhau cầm tay đi đến thăm các thầy các cô...</a:t>
            </a:r>
          </a:p>
          <a:p>
            <a:pPr eaLnBrk="0" hangingPunct="0">
              <a:defRPr/>
            </a:pPr>
            <a:r>
              <a:rPr 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         </a:t>
            </a:r>
            <a:r>
              <a:rPr lang="en-US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*            *               *                       *</a:t>
            </a:r>
          </a:p>
          <a:p>
            <a:pPr eaLnBrk="0" hangingPunct="0">
              <a:defRPr/>
            </a:pP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           </a:t>
            </a:r>
            <a:endParaRPr lang="en-US" sz="3200">
              <a:solidFill>
                <a:srgbClr val="0000CC"/>
              </a:solidFill>
              <a:latin typeface="Arial"/>
            </a:endParaRPr>
          </a:p>
        </p:txBody>
      </p:sp>
      <p:pic>
        <p:nvPicPr>
          <p:cNvPr id="91144" name="Track 4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077200" y="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1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52426" fill="hold"/>
                                        <p:tgtEl>
                                          <p:spTgt spid="911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44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1144"/>
                </p:tgtEl>
              </p:cMediaNode>
            </p:audio>
          </p:childTnLst>
        </p:cTn>
      </p:par>
    </p:tnLst>
    <p:bldLst>
      <p:bldP spid="91139" grpId="0"/>
      <p:bldP spid="911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A0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674938"/>
            <a:ext cx="8229600" cy="15922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solidFill>
                  <a:srgbClr val="0000CC"/>
                </a:solidFill>
              </a:rPr>
              <a:t>Hát kết hợp biểu diễn</a:t>
            </a:r>
            <a:r>
              <a:rPr lang="en-US" smtClean="0">
                <a:solidFill>
                  <a:srgbClr val="000000"/>
                </a:solidFill>
              </a:rPr>
              <a:t>:(</a:t>
            </a:r>
            <a:r>
              <a:rPr lang="en-US" i="1" smtClean="0">
                <a:solidFill>
                  <a:srgbClr val="000000"/>
                </a:solidFill>
              </a:rPr>
              <a:t>Thi biểu diễn nhóm</a:t>
            </a:r>
            <a:r>
              <a:rPr lang="en-US" smtClean="0">
                <a:solidFill>
                  <a:srgbClr val="000000"/>
                </a:solidFill>
              </a:rPr>
              <a:t>)</a:t>
            </a:r>
          </a:p>
          <a:p>
            <a:pPr eaLnBrk="1" hangingPunct="1">
              <a:buFontTx/>
              <a:buNone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304800" y="3657600"/>
            <a:ext cx="81534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Các nhóm chuẩn bị động tác phụ hoạ cho nhóm mình sau đó lên trình bày.</a:t>
            </a:r>
          </a:p>
          <a:p>
            <a:pPr eaLnBrk="0" hangingPunct="0">
              <a:spcBef>
                <a:spcPct val="50000"/>
              </a:spcBef>
              <a:defRPr/>
            </a:pPr>
            <a:endParaRPr lang="en-US" sz="3200">
              <a:solidFill>
                <a:srgbClr val="FFFF00"/>
              </a:solidFill>
              <a:latin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503238"/>
            <a:ext cx="8229600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000" kern="0" dirty="0" err="1">
                <a:solidFill>
                  <a:schemeClr val="bg1"/>
                </a:solidFill>
                <a:latin typeface="Arial"/>
                <a:ea typeface="+mj-ea"/>
                <a:cs typeface="+mj-cs"/>
              </a:rPr>
              <a:t>Phần</a:t>
            </a:r>
            <a:r>
              <a:rPr lang="en-US" sz="4000" kern="0" dirty="0">
                <a:solidFill>
                  <a:schemeClr val="bg1"/>
                </a:solidFill>
                <a:latin typeface="Arial"/>
                <a:ea typeface="+mj-ea"/>
                <a:cs typeface="+mj-cs"/>
              </a:rPr>
              <a:t> 1: </a:t>
            </a:r>
            <a:r>
              <a:rPr lang="en-US" sz="4000" kern="0" dirty="0" err="1">
                <a:solidFill>
                  <a:schemeClr val="bg1"/>
                </a:solidFill>
                <a:latin typeface="Arial"/>
                <a:ea typeface="+mj-ea"/>
                <a:cs typeface="+mj-cs"/>
              </a:rPr>
              <a:t>ôn</a:t>
            </a:r>
            <a:r>
              <a:rPr lang="en-US" sz="4000" kern="0" dirty="0">
                <a:solidFill>
                  <a:schemeClr val="bg1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4000" kern="0" dirty="0" err="1">
                <a:solidFill>
                  <a:schemeClr val="bg1"/>
                </a:solidFill>
                <a:latin typeface="Arial"/>
                <a:ea typeface="+mj-ea"/>
                <a:cs typeface="+mj-cs"/>
              </a:rPr>
              <a:t>tập</a:t>
            </a:r>
            <a:r>
              <a:rPr lang="en-US" sz="4000" kern="0" dirty="0">
                <a:solidFill>
                  <a:schemeClr val="bg1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4000" kern="0" dirty="0" err="1">
                <a:solidFill>
                  <a:schemeClr val="bg1"/>
                </a:solidFill>
                <a:latin typeface="Arial"/>
                <a:ea typeface="+mj-ea"/>
                <a:cs typeface="+mj-cs"/>
              </a:rPr>
              <a:t>bài</a:t>
            </a:r>
            <a:r>
              <a:rPr lang="en-US" sz="4000" kern="0" dirty="0">
                <a:solidFill>
                  <a:schemeClr val="bg1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4000" kern="0" dirty="0" err="1">
                <a:solidFill>
                  <a:schemeClr val="bg1"/>
                </a:solidFill>
                <a:latin typeface="Arial"/>
                <a:ea typeface="+mj-ea"/>
                <a:cs typeface="+mj-cs"/>
              </a:rPr>
              <a:t>hát</a:t>
            </a:r>
            <a:r>
              <a:rPr lang="en-US" sz="4000" kern="0" dirty="0">
                <a:solidFill>
                  <a:schemeClr val="bg1"/>
                </a:solidFill>
                <a:latin typeface="Arial"/>
                <a:ea typeface="+mj-ea"/>
                <a:cs typeface="+mj-cs"/>
              </a:rPr>
              <a:t> : Reo </a:t>
            </a:r>
            <a:r>
              <a:rPr lang="en-US" sz="4000" kern="0" dirty="0" err="1">
                <a:solidFill>
                  <a:schemeClr val="bg1"/>
                </a:solidFill>
                <a:latin typeface="Arial"/>
                <a:ea typeface="+mj-ea"/>
                <a:cs typeface="+mj-cs"/>
              </a:rPr>
              <a:t>vang</a:t>
            </a:r>
            <a:r>
              <a:rPr lang="en-US" sz="4000" kern="0" dirty="0">
                <a:solidFill>
                  <a:schemeClr val="bg1"/>
                </a:solidFill>
                <a:latin typeface="Arial"/>
                <a:ea typeface="+mj-ea"/>
                <a:cs typeface="+mj-cs"/>
              </a:rPr>
              <a:t> </a:t>
            </a:r>
            <a:r>
              <a:rPr lang="en-US" sz="4000" kern="0" dirty="0" err="1">
                <a:solidFill>
                  <a:schemeClr val="bg1"/>
                </a:solidFill>
                <a:latin typeface="Arial"/>
                <a:ea typeface="+mj-ea"/>
                <a:cs typeface="+mj-cs"/>
              </a:rPr>
              <a:t>bình</a:t>
            </a:r>
            <a:r>
              <a:rPr lang="en-US" sz="4000" kern="0" dirty="0">
                <a:solidFill>
                  <a:schemeClr val="bg1"/>
                </a:solidFill>
                <a:latin typeface="Arial"/>
                <a:ea typeface="+mj-ea"/>
                <a:cs typeface="+mj-cs"/>
              </a:rPr>
              <a:t> minh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A0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8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892300"/>
            <a:ext cx="9144000" cy="1384300"/>
          </a:xfrm>
        </p:spPr>
        <p:txBody>
          <a:bodyPr/>
          <a:lstStyle/>
          <a:p>
            <a:pPr eaLnBrk="1" hangingPunct="1"/>
            <a:r>
              <a:rPr lang="en-US" sz="4800" smtClean="0">
                <a:solidFill>
                  <a:srgbClr val="0000FF"/>
                </a:solidFill>
              </a:rPr>
              <a:t>Nhóm 1 trình bày.</a:t>
            </a:r>
            <a:br>
              <a:rPr lang="en-US" sz="4800" smtClean="0">
                <a:solidFill>
                  <a:srgbClr val="0000FF"/>
                </a:solidFill>
              </a:rPr>
            </a:br>
            <a:endParaRPr lang="en-US" sz="4800" smtClean="0">
              <a:solidFill>
                <a:srgbClr val="0000FF"/>
              </a:solidFill>
            </a:endParaRPr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2895600"/>
            <a:ext cx="88392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smtClean="0">
                <a:solidFill>
                  <a:srgbClr val="003399"/>
                </a:solidFill>
              </a:rPr>
              <a:t>           </a:t>
            </a:r>
            <a:r>
              <a:rPr lang="en-US" sz="4400" smtClean="0">
                <a:solidFill>
                  <a:srgbClr val="FFFF00"/>
                </a:solidFill>
              </a:rPr>
              <a:t>Nhóm 2 trình bày.</a:t>
            </a:r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1371600" y="3886200"/>
            <a:ext cx="6858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rgbClr val="003399"/>
                </a:solidFill>
              </a:rPr>
              <a:t>    </a:t>
            </a:r>
            <a:r>
              <a:rPr lang="en-US" sz="4800"/>
              <a:t>Nhóm 3 trình bày.</a:t>
            </a:r>
          </a:p>
        </p:txBody>
      </p:sp>
      <p:pic>
        <p:nvPicPr>
          <p:cNvPr id="7174" name="Picture 7" descr="Frames PPT 0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/>
      <p:bldP spid="93188" grpId="0" build="p"/>
      <p:bldP spid="9318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3" descr="A05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8" name="Text Box 8"/>
          <p:cNvSpPr txBox="1">
            <a:spLocks noChangeArrowheads="1"/>
          </p:cNvSpPr>
          <p:nvPr/>
        </p:nvSpPr>
        <p:spPr bwMode="auto">
          <a:xfrm>
            <a:off x="0" y="838200"/>
            <a:ext cx="9144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/>
              <a:t>              </a:t>
            </a:r>
            <a:r>
              <a:rPr lang="en-US" sz="4800">
                <a:solidFill>
                  <a:srgbClr val="FFFF00"/>
                </a:solidFill>
              </a:rPr>
              <a:t>Trò chơi âm nhạc</a:t>
            </a:r>
          </a:p>
        </p:txBody>
      </p:sp>
      <p:sp>
        <p:nvSpPr>
          <p:cNvPr id="8196" name="Rectangle 11"/>
          <p:cNvSpPr>
            <a:spLocks noGrp="1" noChangeArrowheads="1"/>
          </p:cNvSpPr>
          <p:nvPr>
            <p:ph type="title"/>
          </p:nvPr>
        </p:nvSpPr>
        <p:spPr>
          <a:xfrm>
            <a:off x="457200" y="24384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FFFFFF"/>
                </a:solidFill>
              </a:rPr>
              <a:t>Nghe giai điệu đoán câu hát, và hát câu hát đó.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7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0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21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282700"/>
            <a:ext cx="9144000" cy="1384300"/>
          </a:xfrm>
        </p:spPr>
        <p:txBody>
          <a:bodyPr/>
          <a:lstStyle/>
          <a:p>
            <a:pPr eaLnBrk="1" hangingPunct="1"/>
            <a:r>
              <a:rPr lang="en-US" sz="4800" smtClean="0">
                <a:solidFill>
                  <a:srgbClr val="0000CC"/>
                </a:solidFill>
              </a:rPr>
              <a:t>Phần 2: Ôn tập bài hát Hãy giưc cho em bầu trời xanh</a:t>
            </a:r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819400"/>
            <a:ext cx="9144000" cy="137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smtClean="0">
                <a:solidFill>
                  <a:schemeClr val="accent2"/>
                </a:solidFill>
              </a:rPr>
              <a:t>        Hát kết hợp gõ phách:</a:t>
            </a: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0" y="4111625"/>
            <a:ext cx="9144000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Gió vờn cánh hoa bay dưới trời, đàn 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Bướ xinh 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dạo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</a:t>
            </a:r>
            <a:r>
              <a:rPr lang="vi-VN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ơ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...</a:t>
            </a:r>
          </a:p>
          <a:p>
            <a:pPr eaLnBrk="0" hangingPunct="0">
              <a:defRPr/>
            </a:pP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</a:t>
            </a:r>
            <a:r>
              <a:rPr 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*    *     *     *    *     *    **     *      *      *    *  **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  <a:p>
            <a:pPr eaLnBrk="0" hangingPunct="0">
              <a:defRPr/>
            </a:pPr>
            <a:endParaRPr lang="en-US" sz="28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eaLnBrk="0" hangingPunct="0">
              <a:defRPr/>
            </a:pPr>
            <a:r>
              <a:rPr 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  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</a:t>
            </a:r>
          </a:p>
          <a:p>
            <a:pPr eaLnBrk="0" hangingPunct="0">
              <a:spcBef>
                <a:spcPct val="50000"/>
              </a:spcBef>
              <a:defRPr/>
            </a:pPr>
            <a:endParaRPr lang="en-US" sz="2800">
              <a:latin typeface="Tahoma" pitchFamily="34" charset="0"/>
            </a:endParaRPr>
          </a:p>
        </p:txBody>
      </p:sp>
      <p:pic>
        <p:nvPicPr>
          <p:cNvPr id="94217" name="Track 5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239000" y="5105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4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52346" fill="hold"/>
                                        <p:tgtEl>
                                          <p:spTgt spid="942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217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4217"/>
                </p:tgtEl>
              </p:cMediaNode>
            </p:audio>
          </p:childTnLst>
        </p:cTn>
      </p:par>
    </p:tnLst>
    <p:bldLst>
      <p:bldP spid="94211" grpId="0"/>
      <p:bldP spid="94212" grpId="0" build="p"/>
      <p:bldP spid="942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05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2296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solidFill>
                  <a:srgbClr val="990033"/>
                </a:solidFill>
              </a:rPr>
              <a:t>                 </a:t>
            </a:r>
            <a:r>
              <a:rPr lang="en-US" sz="4400" smtClean="0">
                <a:solidFill>
                  <a:srgbClr val="FFFF00"/>
                </a:solidFill>
              </a:rPr>
              <a:t>Hát lĩnh xướng:</a:t>
            </a:r>
          </a:p>
          <a:p>
            <a:pPr eaLnBrk="1" hangingPunct="1">
              <a:buFontTx/>
              <a:buNone/>
            </a:pPr>
            <a:r>
              <a:rPr lang="en-US" smtClean="0">
                <a:solidFill>
                  <a:srgbClr val="FF6600"/>
                </a:solidFill>
              </a:rPr>
              <a:t>     Cá nhân hát từ đầu đến </a:t>
            </a:r>
            <a:r>
              <a:rPr lang="en-US" i="1" smtClean="0">
                <a:solidFill>
                  <a:schemeClr val="tx2"/>
                </a:solidFill>
              </a:rPr>
              <a:t>như nắng xuân</a:t>
            </a:r>
            <a:r>
              <a:rPr lang="en-US" smtClean="0">
                <a:solidFill>
                  <a:srgbClr val="FF6600"/>
                </a:solidFill>
              </a:rPr>
              <a:t> </a:t>
            </a:r>
            <a:r>
              <a:rPr lang="en-US" b="1" i="1" smtClean="0">
                <a:solidFill>
                  <a:schemeClr val="tx2"/>
                </a:solidFill>
              </a:rPr>
              <a:t>tô đẹp muôn nhà</a:t>
            </a:r>
            <a:r>
              <a:rPr lang="en-US" smtClean="0">
                <a:solidFill>
                  <a:srgbClr val="FF6600"/>
                </a:solidFill>
              </a:rPr>
              <a:t>. Tiếp theo cả lớp hát đến hết bài.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524000"/>
          </a:xfrm>
        </p:spPr>
        <p:txBody>
          <a:bodyPr/>
          <a:lstStyle/>
          <a:p>
            <a:pPr eaLnBrk="1" hangingPunct="1"/>
            <a:r>
              <a:rPr lang="en-US" sz="4800" smtClean="0">
                <a:solidFill>
                  <a:srgbClr val="0000CC"/>
                </a:solidFill>
              </a:rPr>
              <a:t>Phần 2: Ôn tập bài hát Hãy giưc cho em bầu trời xanh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</TotalTime>
  <Words>283</Words>
  <Application>Microsoft Office PowerPoint</Application>
  <PresentationFormat>On-screen Show (4:3)</PresentationFormat>
  <Paragraphs>35</Paragraphs>
  <Slides>10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Tahoma</vt:lpstr>
      <vt:lpstr>Default Design</vt:lpstr>
      <vt:lpstr>Slide 1</vt:lpstr>
      <vt:lpstr>Slide 2</vt:lpstr>
      <vt:lpstr>Hoạt động 1</vt:lpstr>
      <vt:lpstr>Phần 1: ôn tập bài hát : Reo vang bình minh</vt:lpstr>
      <vt:lpstr>Slide 5</vt:lpstr>
      <vt:lpstr>Nhóm 1 trình bày. </vt:lpstr>
      <vt:lpstr>Nghe giai điệu đoán câu hát, và hát câu hát đó.</vt:lpstr>
      <vt:lpstr>Phần 2: Ôn tập bài hát Hãy giưc cho em bầu trời xanh</vt:lpstr>
      <vt:lpstr>Phần 2: Ôn tập bài hát Hãy giưc cho em bầu trời xanh</vt:lpstr>
      <vt:lpstr>Slide 10</vt:lpstr>
    </vt:vector>
  </TitlesOfParts>
  <Company>Thue Viet Nam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– Đào tạo Yên Thế Trường tiểu học Hương Vĩ</dc:title>
  <dc:creator>Tong Cuc Thue</dc:creator>
  <cp:lastModifiedBy>CSTeam</cp:lastModifiedBy>
  <cp:revision>237</cp:revision>
  <dcterms:created xsi:type="dcterms:W3CDTF">2008-11-02T01:58:02Z</dcterms:created>
  <dcterms:modified xsi:type="dcterms:W3CDTF">2016-06-30T02:19:09Z</dcterms:modified>
</cp:coreProperties>
</file>