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83" r:id="rId2"/>
    <p:sldId id="284" r:id="rId3"/>
    <p:sldId id="260" r:id="rId4"/>
    <p:sldId id="269" r:id="rId5"/>
    <p:sldId id="262" r:id="rId6"/>
    <p:sldId id="267" r:id="rId7"/>
    <p:sldId id="268" r:id="rId8"/>
    <p:sldId id="271" r:id="rId9"/>
    <p:sldId id="277" r:id="rId10"/>
    <p:sldId id="273" r:id="rId11"/>
    <p:sldId id="274" r:id="rId12"/>
    <p:sldId id="275" r:id="rId13"/>
    <p:sldId id="276" r:id="rId14"/>
    <p:sldId id="285" r:id="rId15"/>
    <p:sldId id="28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FF00"/>
    <a:srgbClr val="CC9900"/>
    <a:srgbClr val="FAFE66"/>
    <a:srgbClr val="FF0000"/>
    <a:srgbClr val="003399"/>
    <a:srgbClr val="990099"/>
    <a:srgbClr val="00CC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58" autoAdjust="0"/>
    <p:restoredTop sz="90744" autoAdjust="0"/>
  </p:normalViewPr>
  <p:slideViewPr>
    <p:cSldViewPr>
      <p:cViewPr varScale="1">
        <p:scale>
          <a:sx n="39" d="100"/>
          <a:sy n="39" d="100"/>
        </p:scale>
        <p:origin x="-13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8BDE5C-84C3-419A-9F49-2E0ED47FB9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7557A5-6161-4835-915F-F8C1D86F1C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11DEF-03C1-459D-BD48-06C50BA03F3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AB1223-7927-4C7E-B091-D2421C11CDE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622067E-C3FF-442A-B862-A6686F954E7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740523-8433-48DA-8BD7-16AB0220E5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B6DD5B-55C8-48D4-806C-DEE77D5EF4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D2795-B062-41B4-8BF7-9287952F52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CF9BD-4FC3-4EAD-9E1E-CFAA1D1FEB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FFFA23-3965-45A6-927C-D8D49C802E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415692-1B2E-4BB5-92B3-293F3C0CB6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8DE501-5C93-4225-BC3B-6A2CE1A621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821AB3-A08F-4123-B28D-F0C924F829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9EA757-5131-4840-92D2-1C55DB2758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5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FDF7F40-894D-4620-95F6-6386ACD2DD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55650"/>
                                        </p:tgtEl>
                                        <p:attrNameLst>
                                          <p:attrName>style.visibility</p:attrName>
                                        </p:attrNameLst>
                                      </p:cBhvr>
                                      <p:to>
                                        <p:strVal val="visible"/>
                                      </p:to>
                                    </p:set>
                                    <p:animEffect transition="in" filter="fade">
                                      <p:cBhvr>
                                        <p:cTn id="7" dur="1000">
                                          <p:stCondLst>
                                            <p:cond delay="0"/>
                                          </p:stCondLst>
                                        </p:cTn>
                                        <p:tgtEl>
                                          <p:spTgt spid="155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55651">
                                            <p:txEl>
                                              <p:pRg st="0" end="0"/>
                                            </p:txEl>
                                          </p:spTgt>
                                        </p:tgtEl>
                                        <p:attrNameLst>
                                          <p:attrName>style.visibility</p:attrName>
                                        </p:attrNameLst>
                                      </p:cBhvr>
                                      <p:to>
                                        <p:strVal val="visible"/>
                                      </p:to>
                                    </p:set>
                                    <p:animEffect transition="in" filter="fade">
                                      <p:cBhvr>
                                        <p:cTn id="12" dur="500">
                                          <p:stCondLst>
                                            <p:cond delay="0"/>
                                          </p:stCondLst>
                                        </p:cTn>
                                        <p:tgtEl>
                                          <p:spTgt spid="155651">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55651">
                                            <p:txEl>
                                              <p:pRg st="1" end="1"/>
                                            </p:txEl>
                                          </p:spTgt>
                                        </p:tgtEl>
                                        <p:attrNameLst>
                                          <p:attrName>style.visibility</p:attrName>
                                        </p:attrNameLst>
                                      </p:cBhvr>
                                      <p:to>
                                        <p:strVal val="visible"/>
                                      </p:to>
                                    </p:set>
                                    <p:animEffect transition="in" filter="fade">
                                      <p:cBhvr>
                                        <p:cTn id="15" dur="500">
                                          <p:stCondLst>
                                            <p:cond delay="0"/>
                                          </p:stCondLst>
                                        </p:cTn>
                                        <p:tgtEl>
                                          <p:spTgt spid="155651">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55651">
                                            <p:txEl>
                                              <p:pRg st="2" end="2"/>
                                            </p:txEl>
                                          </p:spTgt>
                                        </p:tgtEl>
                                        <p:attrNameLst>
                                          <p:attrName>style.visibility</p:attrName>
                                        </p:attrNameLst>
                                      </p:cBhvr>
                                      <p:to>
                                        <p:strVal val="visible"/>
                                      </p:to>
                                    </p:set>
                                    <p:animEffect transition="in" filter="fade">
                                      <p:cBhvr>
                                        <p:cTn id="18" dur="500">
                                          <p:stCondLst>
                                            <p:cond delay="0"/>
                                          </p:stCondLst>
                                        </p:cTn>
                                        <p:tgtEl>
                                          <p:spTgt spid="155651">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55651">
                                            <p:txEl>
                                              <p:pRg st="3" end="3"/>
                                            </p:txEl>
                                          </p:spTgt>
                                        </p:tgtEl>
                                        <p:attrNameLst>
                                          <p:attrName>style.visibility</p:attrName>
                                        </p:attrNameLst>
                                      </p:cBhvr>
                                      <p:to>
                                        <p:strVal val="visible"/>
                                      </p:to>
                                    </p:set>
                                    <p:animEffect transition="in" filter="fade">
                                      <p:cBhvr>
                                        <p:cTn id="21" dur="500">
                                          <p:stCondLst>
                                            <p:cond delay="0"/>
                                          </p:stCondLst>
                                        </p:cTn>
                                        <p:tgtEl>
                                          <p:spTgt spid="155651">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55651">
                                            <p:txEl>
                                              <p:pRg st="4" end="4"/>
                                            </p:txEl>
                                          </p:spTgt>
                                        </p:tgtEl>
                                        <p:attrNameLst>
                                          <p:attrName>style.visibility</p:attrName>
                                        </p:attrNameLst>
                                      </p:cBhvr>
                                      <p:to>
                                        <p:strVal val="visible"/>
                                      </p:to>
                                    </p:set>
                                    <p:animEffect transition="in" filter="fade">
                                      <p:cBhvr>
                                        <p:cTn id="24" dur="500">
                                          <p:stCondLst>
                                            <p:cond delay="0"/>
                                          </p:stCondLst>
                                        </p:cTn>
                                        <p:tgtEl>
                                          <p:spTgt spid="155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55651"/>
                        </p:tgtEl>
                        <p:attrNameLst>
                          <p:attrName>style.visibility</p:attrName>
                        </p:attrNameLst>
                      </p:cBhvr>
                      <p:to>
                        <p:strVal val="visible"/>
                      </p:to>
                    </p:set>
                    <p:animEffect transition="in" filter="fade">
                      <p:cBhvr>
                        <p:cTn dur="500">
                          <p:stCondLst>
                            <p:cond delay="0"/>
                          </p:stCondLst>
                        </p:cTn>
                        <p:tgtEl>
                          <p:spTgt spid="155651"/>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55651"/>
                        </p:tgtEl>
                        <p:attrNameLst>
                          <p:attrName>style.visibility</p:attrName>
                        </p:attrNameLst>
                      </p:cBhvr>
                      <p:to>
                        <p:strVal val="visible"/>
                      </p:to>
                    </p:set>
                    <p:animEffect transition="in" filter="fade">
                      <p:cBhvr>
                        <p:cTn dur="500">
                          <p:stCondLst>
                            <p:cond delay="0"/>
                          </p:stCondLst>
                        </p:cTn>
                        <p:tgtEl>
                          <p:spTgt spid="155651"/>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55651"/>
                        </p:tgtEl>
                        <p:attrNameLst>
                          <p:attrName>style.visibility</p:attrName>
                        </p:attrNameLst>
                      </p:cBhvr>
                      <p:to>
                        <p:strVal val="visible"/>
                      </p:to>
                    </p:set>
                    <p:animEffect transition="in" filter="fade">
                      <p:cBhvr>
                        <p:cTn dur="500">
                          <p:stCondLst>
                            <p:cond delay="0"/>
                          </p:stCondLst>
                        </p:cTn>
                        <p:tgtEl>
                          <p:spTgt spid="155651"/>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55651"/>
                        </p:tgtEl>
                        <p:attrNameLst>
                          <p:attrName>style.visibility</p:attrName>
                        </p:attrNameLst>
                      </p:cBhvr>
                      <p:to>
                        <p:strVal val="visible"/>
                      </p:to>
                    </p:set>
                    <p:animEffect transition="in" filter="fade">
                      <p:cBhvr>
                        <p:cTn dur="500">
                          <p:stCondLst>
                            <p:cond delay="0"/>
                          </p:stCondLst>
                        </p:cTn>
                        <p:tgtEl>
                          <p:spTgt spid="155651"/>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55651"/>
                        </p:tgtEl>
                        <p:attrNameLst>
                          <p:attrName>style.visibility</p:attrName>
                        </p:attrNameLst>
                      </p:cBhvr>
                      <p:to>
                        <p:strVal val="visible"/>
                      </p:to>
                    </p:set>
                    <p:animEffect transition="in" filter="fade">
                      <p:cBhvr>
                        <p:cTn dur="500">
                          <p:stCondLst>
                            <p:cond delay="0"/>
                          </p:stCondLst>
                        </p:cTn>
                        <p:tgtEl>
                          <p:spTgt spid="15565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audio" Target="file:///D:\MY%20MUISIC\nhac%20tre\sala.mp3" TargetMode="External"/><Relationship Id="rId6" Type="http://schemas.openxmlformats.org/officeDocument/2006/relationships/image" Target="../media/image4.png"/><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audio" Target="file:///D:\MY%20MUISIC\nhac%20tre\tcuoi.mp3" TargetMode="External"/><Relationship Id="rId6" Type="http://schemas.openxmlformats.org/officeDocument/2006/relationships/image" Target="../media/image4.png"/><Relationship Id="rId5" Type="http://schemas.openxmlformats.org/officeDocument/2006/relationships/image" Target="../media/image19.wmf"/><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audio" Target="file:///D:\MY%20MUISIC\nhac%20tre\phpha.mp3" TargetMode="Externa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D:\MY%20MUISIC\nhac%20tre\Sha%20La%20La%20-%20Various%20Artists.mp3" TargetMode="External"/><Relationship Id="rId5" Type="http://schemas.openxmlformats.org/officeDocument/2006/relationships/image" Target="../media/image4.png"/><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D:\NHAC%20MOI%20COPY\Nhung%20bong%20hoa%20nhung%20bai%20ca%20-%20Dang%20cap%20nhat.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audio" Target="file:///D:\MY%20MUISIC\nhac%20tre\tmt.mp3" TargetMode="External"/><Relationship Id="rId5" Type="http://schemas.openxmlformats.org/officeDocument/2006/relationships/image" Target="../media/image4.pn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pic>
        <p:nvPicPr>
          <p:cNvPr id="201733" name="Picture 5" descr="hoaaq1aq3[1]"/>
          <p:cNvPicPr>
            <a:picLocks noChangeAspect="1" noChangeArrowheads="1"/>
          </p:cNvPicPr>
          <p:nvPr>
            <p:ph type="body" idx="1"/>
          </p:nvPr>
        </p:nvPicPr>
        <p:blipFill>
          <a:blip r:embed="rId2">
            <a:lum bright="20000"/>
          </a:blip>
          <a:srcRect/>
          <a:stretch>
            <a:fillRect/>
          </a:stretch>
        </p:blipFill>
        <p:spPr>
          <a:xfrm>
            <a:off x="0" y="0"/>
            <a:ext cx="9144000" cy="6858000"/>
          </a:xfrm>
          <a:noFill/>
        </p:spPr>
      </p:pic>
      <p:sp>
        <p:nvSpPr>
          <p:cNvPr id="2052" name="Rectangle 7"/>
          <p:cNvSpPr>
            <a:spLocks noChangeArrowheads="1"/>
          </p:cNvSpPr>
          <p:nvPr/>
        </p:nvSpPr>
        <p:spPr bwMode="auto">
          <a:xfrm>
            <a:off x="762000" y="1143000"/>
            <a:ext cx="7924800" cy="2959100"/>
          </a:xfrm>
          <a:prstGeom prst="rect">
            <a:avLst/>
          </a:prstGeom>
          <a:noFill/>
          <a:ln w="9525">
            <a:noFill/>
            <a:miter lim="800000"/>
            <a:headEnd/>
            <a:tailEnd/>
          </a:ln>
        </p:spPr>
        <p:txBody>
          <a:bodyPr>
            <a:spAutoFit/>
          </a:bodyPr>
          <a:lstStyle/>
          <a:p>
            <a:pPr algn="ctr"/>
            <a:r>
              <a:rPr lang="en-US" sz="4400">
                <a:solidFill>
                  <a:srgbClr val="0000CC"/>
                </a:solidFill>
              </a:rPr>
              <a:t>Âm nhạc</a:t>
            </a:r>
          </a:p>
          <a:p>
            <a:r>
              <a:rPr lang="en-US" sz="3600">
                <a:solidFill>
                  <a:srgbClr val="000066"/>
                </a:solidFill>
              </a:rPr>
              <a:t>Tiết 10</a:t>
            </a:r>
            <a:r>
              <a:rPr lang="en-US" sz="3600">
                <a:solidFill>
                  <a:srgbClr val="CC3300"/>
                </a:solidFill>
              </a:rPr>
              <a:t>: * Ôn tập bài hát: </a:t>
            </a:r>
            <a:r>
              <a:rPr lang="en-US" sz="3600" i="1">
                <a:solidFill>
                  <a:srgbClr val="CC3300"/>
                </a:solidFill>
              </a:rPr>
              <a:t>Những bông hoa, những bài ca</a:t>
            </a:r>
          </a:p>
          <a:p>
            <a:r>
              <a:rPr lang="en-US" sz="3600" i="1">
                <a:solidFill>
                  <a:srgbClr val="990099"/>
                </a:solidFill>
              </a:rPr>
              <a:t>* Giới thiệu một số nhạc cụ nước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201733"/>
                                        </p:tgtEl>
                                        <p:attrNameLst>
                                          <p:attrName>style.visibility</p:attrName>
                                        </p:attrNameLst>
                                      </p:cBhvr>
                                      <p:to>
                                        <p:strVal val="visible"/>
                                      </p:to>
                                    </p:set>
                                    <p:animEffect transition="in" filter="circle(out)">
                                      <p:cBhvr>
                                        <p:cTn id="7" dur="1000"/>
                                        <p:tgtEl>
                                          <p:spTgt spid="201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1733"/>
                                        </p:tgtEl>
                                        <p:attrNameLst>
                                          <p:attrName>style.visibility</p:attrName>
                                        </p:attrNameLst>
                                      </p:cBhvr>
                                      <p:to>
                                        <p:strVal val="visible"/>
                                      </p:to>
                                    </p:set>
                                    <p:animEffect transition="in" filter="blinds(horizontal)">
                                      <p:cBhvr>
                                        <p:cTn id="12" dur="500"/>
                                        <p:tgtEl>
                                          <p:spTgt spid="201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81000" y="3276600"/>
            <a:ext cx="8077200" cy="3581400"/>
          </a:xfrm>
        </p:spPr>
        <p:txBody>
          <a:bodyPr/>
          <a:lstStyle/>
          <a:p>
            <a:pPr eaLnBrk="1" hangingPunct="1"/>
            <a:r>
              <a:rPr lang="en-US" sz="2400" smtClean="0">
                <a:solidFill>
                  <a:schemeClr val="tx1"/>
                </a:solidFill>
              </a:rPr>
              <a:t>* </a:t>
            </a:r>
            <a:r>
              <a:rPr lang="vi-VN" sz="2400" smtClean="0">
                <a:solidFill>
                  <a:schemeClr val="tx1"/>
                </a:solidFill>
              </a:rPr>
              <a:t>Kèn </a:t>
            </a:r>
            <a:r>
              <a:rPr lang="en-US" sz="2400" smtClean="0">
                <a:solidFill>
                  <a:schemeClr val="tx1"/>
                </a:solidFill>
              </a:rPr>
              <a:t>T</a:t>
            </a:r>
            <a:r>
              <a:rPr lang="vi-VN" sz="2400" smtClean="0">
                <a:solidFill>
                  <a:schemeClr val="tx1"/>
                </a:solidFill>
              </a:rPr>
              <a:t>rumpet có xuất xứ ở Ai Cập từ thời xa xưa và được sử dụng</a:t>
            </a:r>
            <a:r>
              <a:rPr lang="en-US" sz="2400" smtClean="0">
                <a:solidFill>
                  <a:schemeClr val="tx1"/>
                </a:solidFill>
              </a:rPr>
              <a:t> trong nhi</a:t>
            </a:r>
            <a:r>
              <a:rPr lang="vi-VN" sz="2400" smtClean="0">
                <a:solidFill>
                  <a:schemeClr val="tx1"/>
                </a:solidFill>
              </a:rPr>
              <a:t>ều</a:t>
            </a:r>
            <a:r>
              <a:rPr lang="en-US" sz="2400" smtClean="0">
                <a:solidFill>
                  <a:schemeClr val="tx1"/>
                </a:solidFill>
              </a:rPr>
              <a:t> nghi l</a:t>
            </a:r>
            <a:r>
              <a:rPr lang="vi-VN" sz="2400" smtClean="0">
                <a:solidFill>
                  <a:schemeClr val="tx1"/>
                </a:solidFill>
              </a:rPr>
              <a:t>ễ</a:t>
            </a:r>
            <a:r>
              <a:rPr lang="en-US" sz="2400" smtClean="0">
                <a:solidFill>
                  <a:schemeClr val="tx1"/>
                </a:solidFill>
              </a:rPr>
              <a:t> v</a:t>
            </a:r>
            <a:r>
              <a:rPr lang="vi-VN" sz="2400" smtClean="0">
                <a:solidFill>
                  <a:schemeClr val="tx1"/>
                </a:solidFill>
              </a:rPr>
              <a:t>à trong quân đội</a:t>
            </a:r>
            <a:r>
              <a:rPr lang="en-US" sz="2400" smtClean="0">
                <a:solidFill>
                  <a:schemeClr val="tx1"/>
                </a:solidFill>
              </a:rPr>
              <a:t> thay cho</a:t>
            </a:r>
            <a:r>
              <a:rPr lang="vi-VN" sz="2400" smtClean="0">
                <a:solidFill>
                  <a:schemeClr val="tx1"/>
                </a:solidFill>
              </a:rPr>
              <a:t> </a:t>
            </a:r>
            <a:r>
              <a:rPr lang="en-US" sz="2400" smtClean="0">
                <a:solidFill>
                  <a:schemeClr val="tx1"/>
                </a:solidFill>
              </a:rPr>
              <a:t>T</a:t>
            </a:r>
            <a:r>
              <a:rPr lang="vi-VN" sz="2400" smtClean="0">
                <a:solidFill>
                  <a:schemeClr val="tx1"/>
                </a:solidFill>
              </a:rPr>
              <a:t>ù và. </a:t>
            </a:r>
            <a:r>
              <a:rPr lang="en-US" sz="2400" smtClean="0">
                <a:solidFill>
                  <a:schemeClr val="tx1"/>
                </a:solidFill>
              </a:rPr>
              <a:t/>
            </a:r>
            <a:br>
              <a:rPr lang="en-US" sz="2400" smtClean="0">
                <a:solidFill>
                  <a:schemeClr val="tx1"/>
                </a:solidFill>
              </a:rPr>
            </a:br>
            <a:r>
              <a:rPr lang="en-US" sz="2400" smtClean="0">
                <a:solidFill>
                  <a:schemeClr val="tx1"/>
                </a:solidFill>
              </a:rPr>
              <a:t>* </a:t>
            </a:r>
            <a:r>
              <a:rPr lang="vi-VN" sz="2400" smtClean="0">
                <a:solidFill>
                  <a:schemeClr val="tx1"/>
                </a:solidFill>
              </a:rPr>
              <a:t>Ngày nay, kèn </a:t>
            </a:r>
            <a:r>
              <a:rPr lang="en-US" sz="2400" smtClean="0">
                <a:solidFill>
                  <a:schemeClr val="tx1"/>
                </a:solidFill>
              </a:rPr>
              <a:t>T</a:t>
            </a:r>
            <a:r>
              <a:rPr lang="vi-VN" sz="2400" smtClean="0">
                <a:solidFill>
                  <a:schemeClr val="tx1"/>
                </a:solidFill>
              </a:rPr>
              <a:t>rumpet được sử dụng </a:t>
            </a:r>
            <a:r>
              <a:rPr lang="en-US" sz="2400" smtClean="0">
                <a:solidFill>
                  <a:schemeClr val="tx1"/>
                </a:solidFill>
              </a:rPr>
              <a:t>cho</a:t>
            </a:r>
            <a:r>
              <a:rPr lang="vi-VN" sz="2400" smtClean="0">
                <a:solidFill>
                  <a:schemeClr val="tx1"/>
                </a:solidFill>
              </a:rPr>
              <a:t> nhiều mục đích và nhiều loại</a:t>
            </a:r>
            <a:r>
              <a:rPr lang="en-US" sz="2400" smtClean="0">
                <a:solidFill>
                  <a:schemeClr val="tx1"/>
                </a:solidFill>
              </a:rPr>
              <a:t> h</a:t>
            </a:r>
            <a:r>
              <a:rPr lang="vi-VN" sz="2400" smtClean="0">
                <a:solidFill>
                  <a:schemeClr val="tx1"/>
                </a:solidFill>
              </a:rPr>
              <a:t>ình</a:t>
            </a:r>
            <a:r>
              <a:rPr lang="en-US" sz="2400" smtClean="0">
                <a:solidFill>
                  <a:schemeClr val="tx1"/>
                </a:solidFill>
              </a:rPr>
              <a:t> </a:t>
            </a:r>
            <a:r>
              <a:rPr lang="vi-VN" sz="2400" smtClean="0">
                <a:solidFill>
                  <a:schemeClr val="tx1"/>
                </a:solidFill>
              </a:rPr>
              <a:t>â</a:t>
            </a:r>
            <a:r>
              <a:rPr lang="en-US" sz="2400" smtClean="0">
                <a:solidFill>
                  <a:schemeClr val="tx1"/>
                </a:solidFill>
              </a:rPr>
              <a:t>m</a:t>
            </a:r>
            <a:r>
              <a:rPr lang="vi-VN" sz="2400" smtClean="0">
                <a:solidFill>
                  <a:schemeClr val="tx1"/>
                </a:solidFill>
              </a:rPr>
              <a:t> nhạc như: </a:t>
            </a:r>
            <a:r>
              <a:rPr lang="en-US" sz="2400" smtClean="0">
                <a:solidFill>
                  <a:schemeClr val="tx1"/>
                </a:solidFill>
              </a:rPr>
              <a:t>N</a:t>
            </a:r>
            <a:r>
              <a:rPr lang="vi-VN" sz="2400" smtClean="0">
                <a:solidFill>
                  <a:schemeClr val="tx1"/>
                </a:solidFill>
              </a:rPr>
              <a:t>hạc cổ điển, jazz, rock, blues, pop và nhạc đồng quê</a:t>
            </a:r>
            <a:r>
              <a:rPr lang="en-US" sz="2400" smtClean="0">
                <a:solidFill>
                  <a:schemeClr val="tx1"/>
                </a:solidFill>
              </a:rPr>
              <a:t>...</a:t>
            </a:r>
            <a:br>
              <a:rPr lang="en-US" sz="2400" smtClean="0">
                <a:solidFill>
                  <a:schemeClr val="tx1"/>
                </a:solidFill>
              </a:rPr>
            </a:br>
            <a:r>
              <a:rPr lang="en-US" sz="2400" smtClean="0">
                <a:solidFill>
                  <a:schemeClr val="hlink"/>
                </a:solidFill>
              </a:rPr>
              <a:t>                 </a:t>
            </a:r>
          </a:p>
        </p:txBody>
      </p:sp>
      <p:sp>
        <p:nvSpPr>
          <p:cNvPr id="129027" name="Rectangle 3"/>
          <p:cNvSpPr>
            <a:spLocks noGrp="1" noChangeArrowheads="1"/>
          </p:cNvSpPr>
          <p:nvPr>
            <p:ph type="body" idx="4294967295"/>
          </p:nvPr>
        </p:nvSpPr>
        <p:spPr>
          <a:xfrm>
            <a:off x="381000" y="5829300"/>
            <a:ext cx="8534400" cy="2057400"/>
          </a:xfrm>
        </p:spPr>
        <p:txBody>
          <a:bodyPr/>
          <a:lstStyle/>
          <a:p>
            <a:pPr eaLnBrk="1" hangingPunct="1">
              <a:buFontTx/>
              <a:buNone/>
            </a:pPr>
            <a:r>
              <a:rPr lang="en-US" sz="2800" smtClean="0">
                <a:solidFill>
                  <a:schemeClr val="tx2"/>
                </a:solidFill>
              </a:rPr>
              <a:t>  </a:t>
            </a:r>
            <a:r>
              <a:rPr lang="en-US" sz="2000" smtClean="0">
                <a:solidFill>
                  <a:schemeClr val="tx2"/>
                </a:solidFill>
              </a:rPr>
              <a:t>* </a:t>
            </a:r>
            <a:r>
              <a:rPr lang="en-US" sz="2400" smtClean="0">
                <a:solidFill>
                  <a:schemeClr val="tx2"/>
                </a:solidFill>
              </a:rPr>
              <a:t>Kèn Trompette âm thanh sáng chói, rực rỡ đồng thời c</a:t>
            </a:r>
            <a:r>
              <a:rPr lang="en-US" sz="2400" smtClean="0"/>
              <a:t>ũng</a:t>
            </a:r>
            <a:r>
              <a:rPr lang="en-US" sz="2400" smtClean="0">
                <a:solidFill>
                  <a:schemeClr val="tx2"/>
                </a:solidFill>
              </a:rPr>
              <a:t> có thể diễn tả được những nét nhạc trữ tình say đắm.</a:t>
            </a:r>
          </a:p>
        </p:txBody>
      </p:sp>
      <p:pic>
        <p:nvPicPr>
          <p:cNvPr id="129040" name="Picture 16" descr="fna1261647937"/>
          <p:cNvPicPr>
            <a:picLocks noChangeAspect="1" noChangeArrowheads="1"/>
          </p:cNvPicPr>
          <p:nvPr>
            <p:ph sz="half" idx="1"/>
          </p:nvPr>
        </p:nvPicPr>
        <p:blipFill>
          <a:blip r:embed="rId3"/>
          <a:srcRect/>
          <a:stretch>
            <a:fillRect/>
          </a:stretch>
        </p:blipFill>
        <p:spPr>
          <a:xfrm>
            <a:off x="533400" y="838200"/>
            <a:ext cx="4953000" cy="2743200"/>
          </a:xfrm>
          <a:noFill/>
        </p:spPr>
      </p:pic>
      <p:pic>
        <p:nvPicPr>
          <p:cNvPr id="11269" name="Picture 22" descr="girl_playing_trumpet_hg_clr"/>
          <p:cNvPicPr>
            <a:picLocks noChangeAspect="1" noChangeArrowheads="1" noCrop="1"/>
          </p:cNvPicPr>
          <p:nvPr/>
        </p:nvPicPr>
        <p:blipFill>
          <a:blip r:embed="rId4"/>
          <a:srcRect/>
          <a:stretch>
            <a:fillRect/>
          </a:stretch>
        </p:blipFill>
        <p:spPr bwMode="auto">
          <a:xfrm>
            <a:off x="5181600" y="304800"/>
            <a:ext cx="3429000" cy="3200400"/>
          </a:xfrm>
          <a:prstGeom prst="rect">
            <a:avLst/>
          </a:prstGeom>
          <a:noFill/>
          <a:ln w="9525">
            <a:noFill/>
            <a:miter lim="800000"/>
            <a:headEnd/>
            <a:tailEnd/>
          </a:ln>
        </p:spPr>
      </p:pic>
      <p:pic>
        <p:nvPicPr>
          <p:cNvPr id="11270"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8382000" y="5562600"/>
            <a:ext cx="762000" cy="666750"/>
          </a:xfrm>
          <a:prstGeom prst="rect">
            <a:avLst/>
          </a:prstGeom>
          <a:noFill/>
          <a:ln w="9525">
            <a:noFill/>
            <a:miter lim="800000"/>
            <a:headEnd/>
            <a:tailEnd/>
          </a:ln>
        </p:spPr>
      </p:pic>
      <p:pic>
        <p:nvPicPr>
          <p:cNvPr id="11271"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8382000" y="4572000"/>
            <a:ext cx="762000" cy="666750"/>
          </a:xfrm>
          <a:prstGeom prst="rect">
            <a:avLst/>
          </a:prstGeom>
          <a:noFill/>
          <a:ln w="9525">
            <a:noFill/>
            <a:miter lim="800000"/>
            <a:headEnd/>
            <a:tailEnd/>
          </a:ln>
        </p:spPr>
      </p:pic>
      <p:pic>
        <p:nvPicPr>
          <p:cNvPr id="11272"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8382000" y="3657600"/>
            <a:ext cx="762000" cy="666750"/>
          </a:xfrm>
          <a:prstGeom prst="rect">
            <a:avLst/>
          </a:prstGeom>
          <a:noFill/>
          <a:ln w="9525">
            <a:noFill/>
            <a:miter lim="800000"/>
            <a:headEnd/>
            <a:tailEnd/>
          </a:ln>
        </p:spPr>
      </p:pic>
      <p:pic>
        <p:nvPicPr>
          <p:cNvPr id="11273"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8382000" y="2819400"/>
            <a:ext cx="762000" cy="666750"/>
          </a:xfrm>
          <a:prstGeom prst="rect">
            <a:avLst/>
          </a:prstGeom>
          <a:noFill/>
          <a:ln w="9525">
            <a:noFill/>
            <a:miter lim="800000"/>
            <a:headEnd/>
            <a:tailEnd/>
          </a:ln>
        </p:spPr>
      </p:pic>
      <p:pic>
        <p:nvPicPr>
          <p:cNvPr id="11274"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0" y="0"/>
            <a:ext cx="609600" cy="533400"/>
          </a:xfrm>
          <a:prstGeom prst="rect">
            <a:avLst/>
          </a:prstGeom>
          <a:noFill/>
          <a:ln w="9525">
            <a:noFill/>
            <a:miter lim="800000"/>
            <a:headEnd/>
            <a:tailEnd/>
          </a:ln>
        </p:spPr>
      </p:pic>
      <p:pic>
        <p:nvPicPr>
          <p:cNvPr id="11275"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0" y="838200"/>
            <a:ext cx="609600" cy="533400"/>
          </a:xfrm>
          <a:prstGeom prst="rect">
            <a:avLst/>
          </a:prstGeom>
          <a:noFill/>
          <a:ln w="9525">
            <a:noFill/>
            <a:miter lim="800000"/>
            <a:headEnd/>
            <a:tailEnd/>
          </a:ln>
        </p:spPr>
      </p:pic>
      <p:pic>
        <p:nvPicPr>
          <p:cNvPr id="11276"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0" y="1828800"/>
            <a:ext cx="609600" cy="533400"/>
          </a:xfrm>
          <a:prstGeom prst="rect">
            <a:avLst/>
          </a:prstGeom>
          <a:noFill/>
          <a:ln w="9525">
            <a:noFill/>
            <a:miter lim="800000"/>
            <a:headEnd/>
            <a:tailEnd/>
          </a:ln>
        </p:spPr>
      </p:pic>
      <p:pic>
        <p:nvPicPr>
          <p:cNvPr id="11277" name="Picture 36" descr="100023_241404448_pispxdfa">
            <a:hlinkClick r:id="" action="ppaction://noaction"/>
          </p:cNvPr>
          <p:cNvPicPr>
            <a:picLocks noChangeAspect="1" noChangeArrowheads="1" noCrop="1"/>
          </p:cNvPicPr>
          <p:nvPr/>
        </p:nvPicPr>
        <p:blipFill>
          <a:blip r:embed="rId5"/>
          <a:srcRect/>
          <a:stretch>
            <a:fillRect/>
          </a:stretch>
        </p:blipFill>
        <p:spPr bwMode="auto">
          <a:xfrm>
            <a:off x="0" y="2895600"/>
            <a:ext cx="609600" cy="533400"/>
          </a:xfrm>
          <a:prstGeom prst="rect">
            <a:avLst/>
          </a:prstGeom>
          <a:noFill/>
          <a:ln w="9525">
            <a:noFill/>
            <a:miter lim="800000"/>
            <a:headEnd/>
            <a:tailEnd/>
          </a:ln>
        </p:spPr>
      </p:pic>
      <p:sp>
        <p:nvSpPr>
          <p:cNvPr id="11278" name="Rectangle 32"/>
          <p:cNvSpPr>
            <a:spLocks noChangeArrowheads="1"/>
          </p:cNvSpPr>
          <p:nvPr/>
        </p:nvSpPr>
        <p:spPr bwMode="auto">
          <a:xfrm>
            <a:off x="381000" y="152400"/>
            <a:ext cx="3810000" cy="1066800"/>
          </a:xfrm>
          <a:prstGeom prst="rect">
            <a:avLst/>
          </a:prstGeom>
          <a:noFill/>
          <a:ln w="9525">
            <a:noFill/>
            <a:miter lim="800000"/>
            <a:headEnd/>
            <a:tailEnd/>
          </a:ln>
        </p:spPr>
        <p:txBody>
          <a:bodyPr>
            <a:spAutoFit/>
          </a:bodyPr>
          <a:lstStyle/>
          <a:p>
            <a:r>
              <a:rPr lang="en-US" sz="3200" b="1" i="1">
                <a:solidFill>
                  <a:srgbClr val="FF0000"/>
                </a:solidFill>
              </a:rPr>
              <a:t>2. Kèn Trompette</a:t>
            </a:r>
            <a:r>
              <a:rPr lang="en-US" sz="3200">
                <a:solidFill>
                  <a:srgbClr val="FF0000"/>
                </a:solidFill>
              </a:rPr>
              <a:t/>
            </a:r>
            <a:br>
              <a:rPr lang="en-US" sz="3200">
                <a:solidFill>
                  <a:srgbClr val="FF0000"/>
                </a:solidFill>
              </a:rPr>
            </a:br>
            <a:endParaRPr lang="en-US" sz="3200">
              <a:solidFill>
                <a:srgbClr val="FF0000"/>
              </a:solidFill>
            </a:endParaRPr>
          </a:p>
        </p:txBody>
      </p:sp>
      <p:pic>
        <p:nvPicPr>
          <p:cNvPr id="129058" name="sala.mp3">
            <a:hlinkClick r:id="" action="ppaction://media"/>
          </p:cNvPr>
          <p:cNvPicPr>
            <a:picLocks noRot="1" noChangeAspect="1" noChangeArrowheads="1"/>
          </p:cNvPicPr>
          <p:nvPr>
            <a:audioFile r:link="rId1"/>
          </p:nvPr>
        </p:nvPicPr>
        <p:blipFill>
          <a:blip r:embed="rId6"/>
          <a:srcRect/>
          <a:stretch>
            <a:fillRect/>
          </a:stretch>
        </p:blipFill>
        <p:spPr bwMode="auto">
          <a:xfrm>
            <a:off x="8229600" y="152400"/>
            <a:ext cx="6858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blinds(horizontal)">
                                      <p:cBhvr>
                                        <p:cTn id="7" dur="500"/>
                                        <p:tgtEl>
                                          <p:spTgt spid="12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9040"/>
                                        </p:tgtEl>
                                        <p:attrNameLst>
                                          <p:attrName>style.visibility</p:attrName>
                                        </p:attrNameLst>
                                      </p:cBhvr>
                                      <p:to>
                                        <p:strVal val="visible"/>
                                      </p:to>
                                    </p:set>
                                    <p:animEffect transition="in" filter="diamond(in)">
                                      <p:cBhvr>
                                        <p:cTn id="12" dur="2000"/>
                                        <p:tgtEl>
                                          <p:spTgt spid="1290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29027">
                                            <p:txEl>
                                              <p:pRg st="0" end="0"/>
                                            </p:txEl>
                                          </p:spTgt>
                                        </p:tgtEl>
                                        <p:attrNameLst>
                                          <p:attrName>style.visibility</p:attrName>
                                        </p:attrNameLst>
                                      </p:cBhvr>
                                      <p:to>
                                        <p:strVal val="visible"/>
                                      </p:to>
                                    </p:set>
                                    <p:animEffect transition="in" filter="randombar(horizontal)">
                                      <p:cBhvr>
                                        <p:cTn id="17" dur="500"/>
                                        <p:tgtEl>
                                          <p:spTgt spid="129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29058"/>
                </p:tgtEl>
              </p:cMediaNode>
            </p:audio>
          </p:childTnLst>
        </p:cTn>
      </p:par>
    </p:tnLst>
    <p:bldLst>
      <p:bldP spid="12902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3048000" cy="685800"/>
          </a:xfrm>
        </p:spPr>
        <p:txBody>
          <a:bodyPr/>
          <a:lstStyle/>
          <a:p>
            <a:pPr eaLnBrk="1" hangingPunct="1"/>
            <a:r>
              <a:rPr lang="en-US" b="1" i="1" smtClean="0">
                <a:solidFill>
                  <a:srgbClr val="FF0000"/>
                </a:solidFill>
              </a:rPr>
              <a:t>3. Sáo Flute</a:t>
            </a:r>
            <a:r>
              <a:rPr lang="en-US" sz="4800" smtClean="0"/>
              <a:t>          </a:t>
            </a:r>
            <a:endParaRPr lang="en-US" sz="3600" smtClean="0">
              <a:solidFill>
                <a:schemeClr val="accent2"/>
              </a:solidFill>
            </a:endParaRPr>
          </a:p>
        </p:txBody>
      </p:sp>
      <p:sp>
        <p:nvSpPr>
          <p:cNvPr id="12291" name="Rectangle 3"/>
          <p:cNvSpPr>
            <a:spLocks noGrp="1" noChangeArrowheads="1"/>
          </p:cNvSpPr>
          <p:nvPr>
            <p:ph type="body" idx="4294967295"/>
          </p:nvPr>
        </p:nvSpPr>
        <p:spPr>
          <a:xfrm>
            <a:off x="-152400" y="5105400"/>
            <a:ext cx="5867400" cy="2286000"/>
          </a:xfrm>
        </p:spPr>
        <p:txBody>
          <a:bodyPr/>
          <a:lstStyle/>
          <a:p>
            <a:pPr eaLnBrk="1" hangingPunct="1">
              <a:buFontTx/>
              <a:buNone/>
            </a:pPr>
            <a:r>
              <a:rPr lang="en-US" sz="2400" smtClean="0">
                <a:solidFill>
                  <a:schemeClr val="tx2"/>
                </a:solidFill>
              </a:rPr>
              <a:t>    </a:t>
            </a:r>
            <a:r>
              <a:rPr lang="en-US" sz="2000" smtClean="0">
                <a:solidFill>
                  <a:schemeClr val="tx2"/>
                </a:solidFill>
              </a:rPr>
              <a:t>*Âm thanh của Sáo mềm mại, nhiều chất thơ, gợi cảm giác thoải mái, bình yên của cảnh đồng quê.</a:t>
            </a:r>
          </a:p>
        </p:txBody>
      </p:sp>
      <p:pic>
        <p:nvPicPr>
          <p:cNvPr id="130069" name="Picture 21" descr="flute"/>
          <p:cNvPicPr>
            <a:picLocks noChangeAspect="1" noChangeArrowheads="1"/>
          </p:cNvPicPr>
          <p:nvPr>
            <p:ph sz="half" idx="2"/>
          </p:nvPr>
        </p:nvPicPr>
        <p:blipFill>
          <a:blip r:embed="rId3"/>
          <a:srcRect/>
          <a:stretch>
            <a:fillRect/>
          </a:stretch>
        </p:blipFill>
        <p:spPr>
          <a:xfrm>
            <a:off x="5557838" y="0"/>
            <a:ext cx="3586162" cy="3810000"/>
          </a:xfrm>
          <a:noFill/>
        </p:spPr>
      </p:pic>
      <p:sp>
        <p:nvSpPr>
          <p:cNvPr id="12293" name="Rectangle 26"/>
          <p:cNvSpPr>
            <a:spLocks noChangeArrowheads="1"/>
          </p:cNvSpPr>
          <p:nvPr/>
        </p:nvSpPr>
        <p:spPr bwMode="auto">
          <a:xfrm>
            <a:off x="228600" y="838200"/>
            <a:ext cx="4572000" cy="4359275"/>
          </a:xfrm>
          <a:prstGeom prst="rect">
            <a:avLst/>
          </a:prstGeom>
          <a:noFill/>
          <a:ln w="9525">
            <a:noFill/>
            <a:miter lim="800000"/>
            <a:headEnd/>
            <a:tailEnd/>
          </a:ln>
        </p:spPr>
        <p:txBody>
          <a:bodyPr>
            <a:spAutoFit/>
          </a:bodyPr>
          <a:lstStyle/>
          <a:p>
            <a:r>
              <a:rPr lang="en-US" sz="2000"/>
              <a:t>* Theo các tài liệu khảo cổ học, người ta đã phát hiện những cây sáo có từ cuối thời đồ đá cũ. Như vậy tổ tiên của cây Flute ngày nay là các loại sáo có từ thời tiền sử. </a:t>
            </a:r>
          </a:p>
          <a:p>
            <a:r>
              <a:rPr lang="en-US" sz="2000"/>
              <a:t>* Ở châu Âu từ thời Trung Cổ phổ biến hai loại sáo : Sáo dọc và sáo ngang. </a:t>
            </a:r>
          </a:p>
          <a:p>
            <a:r>
              <a:rPr lang="en-US" sz="2000"/>
              <a:t>* Đến khoảng giữa thế kỷ XIX thì nghệ sĩ Flute nổi tiếng người Đức là Theobald Boehm đã chế tạo ra một cơ chế máy móc tinh xảo là một hệ thống những nắp đậy hơi rất nhạy, mở hoặc bịt các lỗ cho sáo Flute thông qua các ngón tay điều khiển.</a:t>
            </a:r>
          </a:p>
        </p:txBody>
      </p:sp>
      <p:pic>
        <p:nvPicPr>
          <p:cNvPr id="12294" name="Picture 23" descr="boy_playing_saxophone_hg_clr"/>
          <p:cNvPicPr>
            <a:picLocks noChangeAspect="1" noChangeArrowheads="1" noCrop="1"/>
          </p:cNvPicPr>
          <p:nvPr/>
        </p:nvPicPr>
        <p:blipFill>
          <a:blip r:embed="rId4"/>
          <a:srcRect/>
          <a:stretch>
            <a:fillRect/>
          </a:stretch>
        </p:blipFill>
        <p:spPr bwMode="auto">
          <a:xfrm>
            <a:off x="5486400" y="3832225"/>
            <a:ext cx="3124200" cy="2644775"/>
          </a:xfrm>
          <a:prstGeom prst="rect">
            <a:avLst/>
          </a:prstGeom>
          <a:noFill/>
          <a:ln w="9525">
            <a:noFill/>
            <a:miter lim="800000"/>
            <a:headEnd/>
            <a:tailEnd/>
          </a:ln>
        </p:spPr>
      </p:pic>
      <p:pic>
        <p:nvPicPr>
          <p:cNvPr id="12295" name="Picture 15" descr="FIREWRK8"/>
          <p:cNvPicPr>
            <a:picLocks noChangeAspect="1" noChangeArrowheads="1"/>
          </p:cNvPicPr>
          <p:nvPr/>
        </p:nvPicPr>
        <p:blipFill>
          <a:blip r:embed="rId5"/>
          <a:srcRect/>
          <a:stretch>
            <a:fillRect/>
          </a:stretch>
        </p:blipFill>
        <p:spPr bwMode="auto">
          <a:xfrm>
            <a:off x="228600" y="6224588"/>
            <a:ext cx="762000" cy="528637"/>
          </a:xfrm>
          <a:prstGeom prst="rect">
            <a:avLst/>
          </a:prstGeom>
          <a:noFill/>
          <a:ln w="9525">
            <a:noFill/>
            <a:miter lim="800000"/>
            <a:headEnd/>
            <a:tailEnd/>
          </a:ln>
        </p:spPr>
      </p:pic>
      <p:pic>
        <p:nvPicPr>
          <p:cNvPr id="12296" name="Picture 15" descr="FIREWRK8"/>
          <p:cNvPicPr>
            <a:picLocks noChangeAspect="1" noChangeArrowheads="1"/>
          </p:cNvPicPr>
          <p:nvPr/>
        </p:nvPicPr>
        <p:blipFill>
          <a:blip r:embed="rId5"/>
          <a:srcRect/>
          <a:stretch>
            <a:fillRect/>
          </a:stretch>
        </p:blipFill>
        <p:spPr bwMode="auto">
          <a:xfrm>
            <a:off x="1600200" y="6096000"/>
            <a:ext cx="914400" cy="635000"/>
          </a:xfrm>
          <a:prstGeom prst="rect">
            <a:avLst/>
          </a:prstGeom>
          <a:noFill/>
          <a:ln w="9525">
            <a:noFill/>
            <a:miter lim="800000"/>
            <a:headEnd/>
            <a:tailEnd/>
          </a:ln>
        </p:spPr>
      </p:pic>
      <p:pic>
        <p:nvPicPr>
          <p:cNvPr id="12297" name="Picture 15" descr="FIREWRK8"/>
          <p:cNvPicPr>
            <a:picLocks noChangeAspect="1" noChangeArrowheads="1"/>
          </p:cNvPicPr>
          <p:nvPr/>
        </p:nvPicPr>
        <p:blipFill>
          <a:blip r:embed="rId5"/>
          <a:srcRect/>
          <a:stretch>
            <a:fillRect/>
          </a:stretch>
        </p:blipFill>
        <p:spPr bwMode="auto">
          <a:xfrm>
            <a:off x="3048000" y="5943600"/>
            <a:ext cx="1066800" cy="739775"/>
          </a:xfrm>
          <a:prstGeom prst="rect">
            <a:avLst/>
          </a:prstGeom>
          <a:noFill/>
          <a:ln w="9525">
            <a:noFill/>
            <a:miter lim="800000"/>
            <a:headEnd/>
            <a:tailEnd/>
          </a:ln>
        </p:spPr>
      </p:pic>
      <p:pic>
        <p:nvPicPr>
          <p:cNvPr id="12298" name="Picture 15" descr="FIREWRK8"/>
          <p:cNvPicPr>
            <a:picLocks noChangeAspect="1" noChangeArrowheads="1"/>
          </p:cNvPicPr>
          <p:nvPr/>
        </p:nvPicPr>
        <p:blipFill>
          <a:blip r:embed="rId5"/>
          <a:srcRect/>
          <a:stretch>
            <a:fillRect/>
          </a:stretch>
        </p:blipFill>
        <p:spPr bwMode="auto">
          <a:xfrm>
            <a:off x="4572000" y="5867400"/>
            <a:ext cx="1219200" cy="846138"/>
          </a:xfrm>
          <a:prstGeom prst="rect">
            <a:avLst/>
          </a:prstGeom>
          <a:noFill/>
          <a:ln w="9525">
            <a:noFill/>
            <a:miter lim="800000"/>
            <a:headEnd/>
            <a:tailEnd/>
          </a:ln>
        </p:spPr>
      </p:pic>
      <p:pic>
        <p:nvPicPr>
          <p:cNvPr id="12299" name="Picture 15" descr="FIREWRK8"/>
          <p:cNvPicPr>
            <a:picLocks noChangeAspect="1" noChangeArrowheads="1"/>
          </p:cNvPicPr>
          <p:nvPr/>
        </p:nvPicPr>
        <p:blipFill>
          <a:blip r:embed="rId5"/>
          <a:srcRect/>
          <a:stretch>
            <a:fillRect/>
          </a:stretch>
        </p:blipFill>
        <p:spPr bwMode="auto">
          <a:xfrm>
            <a:off x="6172200" y="5708650"/>
            <a:ext cx="1447800" cy="1004888"/>
          </a:xfrm>
          <a:prstGeom prst="rect">
            <a:avLst/>
          </a:prstGeom>
          <a:noFill/>
          <a:ln w="9525">
            <a:noFill/>
            <a:miter lim="800000"/>
            <a:headEnd/>
            <a:tailEnd/>
          </a:ln>
        </p:spPr>
      </p:pic>
      <p:pic>
        <p:nvPicPr>
          <p:cNvPr id="130082" name="tcuoi.mp3">
            <a:hlinkClick r:id="" action="ppaction://media"/>
          </p:cNvPr>
          <p:cNvPicPr>
            <a:picLocks noRot="1" noChangeAspect="1" noChangeArrowheads="1"/>
          </p:cNvPicPr>
          <p:nvPr>
            <a:audioFile r:link="rId1"/>
          </p:nvPr>
        </p:nvPicPr>
        <p:blipFill>
          <a:blip r:embed="rId6"/>
          <a:srcRect/>
          <a:stretch>
            <a:fillRect/>
          </a:stretch>
        </p:blipFill>
        <p:spPr bwMode="auto">
          <a:xfrm>
            <a:off x="8305800" y="5943600"/>
            <a:ext cx="685800" cy="6858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diamond(in)">
                                      <p:cBhvr>
                                        <p:cTn id="7" dur="20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0069"/>
                                        </p:tgtEl>
                                        <p:attrNameLst>
                                          <p:attrName>style.visibility</p:attrName>
                                        </p:attrNameLst>
                                      </p:cBhvr>
                                      <p:to>
                                        <p:strVal val="visible"/>
                                      </p:to>
                                    </p:set>
                                    <p:animEffect transition="in" filter="box(in)">
                                      <p:cBhvr>
                                        <p:cTn id="12" dur="500"/>
                                        <p:tgtEl>
                                          <p:spTgt spid="130069"/>
                                        </p:tgtEl>
                                      </p:cBhvr>
                                    </p:animEffect>
                                  </p:childTnLst>
                                </p:cTn>
                              </p:par>
                            </p:childTnLst>
                          </p:cTn>
                        </p:par>
                        <p:par>
                          <p:cTn id="13" fill="hold" nodeType="afterGroup">
                            <p:stCondLst>
                              <p:cond delay="500"/>
                            </p:stCondLst>
                            <p:childTnLst>
                              <p:par>
                                <p:cTn id="14" presetID="1" presetClass="mediacall" presetSubtype="0" fill="hold" nodeType="afterEffect">
                                  <p:stCondLst>
                                    <p:cond delay="0"/>
                                  </p:stCondLst>
                                  <p:childTnLst>
                                    <p:cmd type="call" cmd="playFrom(0.0)">
                                      <p:cBhvr>
                                        <p:cTn id="15" dur="22361" fill="hold"/>
                                        <p:tgtEl>
                                          <p:spTgt spid="130082"/>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30082"/>
                                        </p:tgtEl>
                                        <p:attrNameLst>
                                          <p:attrName>style.visibility</p:attrName>
                                        </p:attrNameLst>
                                      </p:cBhvr>
                                      <p:to>
                                        <p:strVal val="visible"/>
                                      </p:to>
                                    </p:set>
                                    <p:animEffect transition="in" filter="fade">
                                      <p:cBhvr>
                                        <p:cTn id="20" dur="2000"/>
                                        <p:tgtEl>
                                          <p:spTgt spid="13008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30082"/>
                </p:tgtEl>
              </p:cMediaNode>
            </p:audio>
          </p:childTnLst>
        </p:cTn>
      </p:par>
    </p:tnLst>
    <p:bldLst>
      <p:bldP spid="13005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0"/>
            <a:ext cx="3733800" cy="792163"/>
          </a:xfrm>
        </p:spPr>
        <p:txBody>
          <a:bodyPr/>
          <a:lstStyle/>
          <a:p>
            <a:pPr eaLnBrk="1" hangingPunct="1"/>
            <a:r>
              <a:rPr lang="en-US" sz="4000" b="1" i="1" smtClean="0">
                <a:solidFill>
                  <a:srgbClr val="FF0000"/>
                </a:solidFill>
              </a:rPr>
              <a:t>4.Kèn Clarinette</a:t>
            </a:r>
          </a:p>
        </p:txBody>
      </p:sp>
      <p:sp>
        <p:nvSpPr>
          <p:cNvPr id="131075" name="Rectangle 3"/>
          <p:cNvSpPr>
            <a:spLocks noGrp="1" noChangeArrowheads="1"/>
          </p:cNvSpPr>
          <p:nvPr>
            <p:ph type="body" idx="4294967295"/>
          </p:nvPr>
        </p:nvSpPr>
        <p:spPr>
          <a:xfrm>
            <a:off x="0" y="4191000"/>
            <a:ext cx="5105400" cy="2286000"/>
          </a:xfrm>
        </p:spPr>
        <p:txBody>
          <a:bodyPr/>
          <a:lstStyle/>
          <a:p>
            <a:pPr eaLnBrk="1" hangingPunct="1">
              <a:buFontTx/>
              <a:buNone/>
            </a:pPr>
            <a:r>
              <a:rPr lang="en-US" sz="2400" smtClean="0"/>
              <a:t>  </a:t>
            </a:r>
            <a:r>
              <a:rPr lang="en-US" sz="2000" smtClean="0"/>
              <a:t>* Kèn Clarinette thuộc bộ gỗ, dùng hơi thổi, có tính năng linh hoạt, âm thanh mềm mại, tạo hiệu quả phong phú trong dàn nhạc.</a:t>
            </a:r>
          </a:p>
        </p:txBody>
      </p:sp>
      <p:pic>
        <p:nvPicPr>
          <p:cNvPr id="131084" name="Picture 12" descr="Clarinet"/>
          <p:cNvPicPr>
            <a:picLocks noChangeAspect="1" noChangeArrowheads="1"/>
          </p:cNvPicPr>
          <p:nvPr>
            <p:ph sz="half" idx="2"/>
          </p:nvPr>
        </p:nvPicPr>
        <p:blipFill>
          <a:blip r:embed="rId3"/>
          <a:srcRect/>
          <a:stretch>
            <a:fillRect/>
          </a:stretch>
        </p:blipFill>
        <p:spPr>
          <a:xfrm>
            <a:off x="5105400" y="114300"/>
            <a:ext cx="4038600" cy="4457700"/>
          </a:xfrm>
          <a:noFill/>
        </p:spPr>
      </p:pic>
      <p:sp>
        <p:nvSpPr>
          <p:cNvPr id="13317" name="Rectangle 17"/>
          <p:cNvSpPr>
            <a:spLocks noChangeArrowheads="1"/>
          </p:cNvSpPr>
          <p:nvPr/>
        </p:nvSpPr>
        <p:spPr bwMode="auto">
          <a:xfrm>
            <a:off x="228600" y="838200"/>
            <a:ext cx="4572000" cy="3444875"/>
          </a:xfrm>
          <a:prstGeom prst="rect">
            <a:avLst/>
          </a:prstGeom>
          <a:noFill/>
          <a:ln w="9525">
            <a:noFill/>
            <a:miter lim="800000"/>
            <a:headEnd/>
            <a:tailEnd/>
          </a:ln>
        </p:spPr>
        <p:txBody>
          <a:bodyPr>
            <a:spAutoFit/>
          </a:bodyPr>
          <a:lstStyle/>
          <a:p>
            <a:r>
              <a:rPr lang="en-US" sz="2000"/>
              <a:t>* Lịch sử của kèn Clarinette bắt đầu từ một nhạc cụ có tên Chalumeau, là một loại kèn ống dài, ra đời từ thời Trung cổ. Đến ngày nay, qua bao nhiêu đổi thay Clarinette đã có nhiều cách tân để có thể chơi được nhiều âm vực khác nhau trong dàn nhạc giao hưởng. </a:t>
            </a:r>
          </a:p>
          <a:p>
            <a:r>
              <a:rPr lang="en-US" sz="2000"/>
              <a:t>* Clarinette là một nhạc cụ rất thông dụng, phù hợp với nhiều thể loại âm nhạc khác nhau như: opera, pop, jazz, thính phòng...</a:t>
            </a:r>
            <a:r>
              <a:rPr lang="en-US"/>
              <a:t> </a:t>
            </a:r>
          </a:p>
        </p:txBody>
      </p:sp>
      <p:pic>
        <p:nvPicPr>
          <p:cNvPr id="13318" name="Picture 14" descr="1076115995"/>
          <p:cNvPicPr>
            <a:picLocks noChangeAspect="1" noChangeArrowheads="1" noCrop="1"/>
          </p:cNvPicPr>
          <p:nvPr/>
        </p:nvPicPr>
        <p:blipFill>
          <a:blip r:embed="rId4"/>
          <a:srcRect/>
          <a:stretch>
            <a:fillRect/>
          </a:stretch>
        </p:blipFill>
        <p:spPr bwMode="auto">
          <a:xfrm>
            <a:off x="609600" y="5715000"/>
            <a:ext cx="990600" cy="990600"/>
          </a:xfrm>
          <a:prstGeom prst="rect">
            <a:avLst/>
          </a:prstGeom>
          <a:noFill/>
          <a:ln w="9525">
            <a:noFill/>
            <a:miter lim="800000"/>
            <a:headEnd/>
            <a:tailEnd/>
          </a:ln>
        </p:spPr>
      </p:pic>
      <p:pic>
        <p:nvPicPr>
          <p:cNvPr id="13319" name="Picture 14" descr="1076115995"/>
          <p:cNvPicPr>
            <a:picLocks noChangeAspect="1" noChangeArrowheads="1" noCrop="1"/>
          </p:cNvPicPr>
          <p:nvPr/>
        </p:nvPicPr>
        <p:blipFill>
          <a:blip r:embed="rId4"/>
          <a:srcRect/>
          <a:stretch>
            <a:fillRect/>
          </a:stretch>
        </p:blipFill>
        <p:spPr bwMode="auto">
          <a:xfrm>
            <a:off x="1752600" y="5562600"/>
            <a:ext cx="1143000" cy="1143000"/>
          </a:xfrm>
          <a:prstGeom prst="rect">
            <a:avLst/>
          </a:prstGeom>
          <a:noFill/>
          <a:ln w="9525">
            <a:noFill/>
            <a:miter lim="800000"/>
            <a:headEnd/>
            <a:tailEnd/>
          </a:ln>
        </p:spPr>
      </p:pic>
      <p:pic>
        <p:nvPicPr>
          <p:cNvPr id="13320" name="Picture 14" descr="1076115995"/>
          <p:cNvPicPr>
            <a:picLocks noChangeAspect="1" noChangeArrowheads="1" noCrop="1"/>
          </p:cNvPicPr>
          <p:nvPr/>
        </p:nvPicPr>
        <p:blipFill>
          <a:blip r:embed="rId4"/>
          <a:srcRect/>
          <a:stretch>
            <a:fillRect/>
          </a:stretch>
        </p:blipFill>
        <p:spPr bwMode="auto">
          <a:xfrm>
            <a:off x="3124200" y="5486400"/>
            <a:ext cx="1143000" cy="1143000"/>
          </a:xfrm>
          <a:prstGeom prst="rect">
            <a:avLst/>
          </a:prstGeom>
          <a:noFill/>
          <a:ln w="9525">
            <a:noFill/>
            <a:miter lim="800000"/>
            <a:headEnd/>
            <a:tailEnd/>
          </a:ln>
        </p:spPr>
      </p:pic>
      <p:pic>
        <p:nvPicPr>
          <p:cNvPr id="13321" name="Picture 14" descr="1076115995"/>
          <p:cNvPicPr>
            <a:picLocks noChangeAspect="1" noChangeArrowheads="1" noCrop="1"/>
          </p:cNvPicPr>
          <p:nvPr/>
        </p:nvPicPr>
        <p:blipFill>
          <a:blip r:embed="rId4"/>
          <a:srcRect/>
          <a:stretch>
            <a:fillRect/>
          </a:stretch>
        </p:blipFill>
        <p:spPr bwMode="auto">
          <a:xfrm>
            <a:off x="4572000" y="5334000"/>
            <a:ext cx="1295400" cy="1295400"/>
          </a:xfrm>
          <a:prstGeom prst="rect">
            <a:avLst/>
          </a:prstGeom>
          <a:noFill/>
          <a:ln w="9525">
            <a:noFill/>
            <a:miter lim="800000"/>
            <a:headEnd/>
            <a:tailEnd/>
          </a:ln>
        </p:spPr>
      </p:pic>
      <p:pic>
        <p:nvPicPr>
          <p:cNvPr id="131095" name="Picture 14" descr="1076115995"/>
          <p:cNvPicPr>
            <a:picLocks noChangeAspect="1" noChangeArrowheads="1" noCrop="1"/>
          </p:cNvPicPr>
          <p:nvPr/>
        </p:nvPicPr>
        <p:blipFill>
          <a:blip r:embed="rId4"/>
          <a:srcRect/>
          <a:stretch>
            <a:fillRect/>
          </a:stretch>
        </p:blipFill>
        <p:spPr bwMode="auto">
          <a:xfrm>
            <a:off x="6248400" y="5029200"/>
            <a:ext cx="1600200" cy="1600200"/>
          </a:xfrm>
          <a:prstGeom prst="rect">
            <a:avLst/>
          </a:prstGeom>
          <a:noFill/>
          <a:ln w="9525">
            <a:noFill/>
            <a:miter lim="800000"/>
            <a:headEnd/>
            <a:tailEnd/>
          </a:ln>
        </p:spPr>
      </p:pic>
      <p:pic>
        <p:nvPicPr>
          <p:cNvPr id="13323" name="Picture 10" descr="DAFO08"/>
          <p:cNvPicPr>
            <a:picLocks noChangeAspect="1" noChangeArrowheads="1"/>
          </p:cNvPicPr>
          <p:nvPr/>
        </p:nvPicPr>
        <p:blipFill>
          <a:blip r:embed="rId5"/>
          <a:srcRect/>
          <a:stretch>
            <a:fillRect/>
          </a:stretch>
        </p:blipFill>
        <p:spPr bwMode="auto">
          <a:xfrm>
            <a:off x="8458200" y="36576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4" name="Picture 10" descr="DAFO08"/>
          <p:cNvPicPr>
            <a:picLocks noChangeAspect="1" noChangeArrowheads="1"/>
          </p:cNvPicPr>
          <p:nvPr/>
        </p:nvPicPr>
        <p:blipFill>
          <a:blip r:embed="rId5"/>
          <a:srcRect/>
          <a:stretch>
            <a:fillRect/>
          </a:stretch>
        </p:blipFill>
        <p:spPr bwMode="auto">
          <a:xfrm>
            <a:off x="8458200" y="43434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5" name="Picture 10" descr="DAFO08"/>
          <p:cNvPicPr>
            <a:picLocks noChangeAspect="1" noChangeArrowheads="1"/>
          </p:cNvPicPr>
          <p:nvPr/>
        </p:nvPicPr>
        <p:blipFill>
          <a:blip r:embed="rId5"/>
          <a:srcRect/>
          <a:stretch>
            <a:fillRect/>
          </a:stretch>
        </p:blipFill>
        <p:spPr bwMode="auto">
          <a:xfrm>
            <a:off x="8458200" y="22860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6" name="Picture 10" descr="DAFO08"/>
          <p:cNvPicPr>
            <a:picLocks noChangeAspect="1" noChangeArrowheads="1"/>
          </p:cNvPicPr>
          <p:nvPr/>
        </p:nvPicPr>
        <p:blipFill>
          <a:blip r:embed="rId5"/>
          <a:srcRect/>
          <a:stretch>
            <a:fillRect/>
          </a:stretch>
        </p:blipFill>
        <p:spPr bwMode="auto">
          <a:xfrm>
            <a:off x="8458200" y="29718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7" name="Picture 10" descr="DAFO08"/>
          <p:cNvPicPr>
            <a:picLocks noChangeAspect="1" noChangeArrowheads="1"/>
          </p:cNvPicPr>
          <p:nvPr/>
        </p:nvPicPr>
        <p:blipFill>
          <a:blip r:embed="rId5"/>
          <a:srcRect/>
          <a:stretch>
            <a:fillRect/>
          </a:stretch>
        </p:blipFill>
        <p:spPr bwMode="auto">
          <a:xfrm>
            <a:off x="8458200" y="50292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8" name="Picture 10" descr="DAFO08"/>
          <p:cNvPicPr>
            <a:picLocks noChangeAspect="1" noChangeArrowheads="1"/>
          </p:cNvPicPr>
          <p:nvPr/>
        </p:nvPicPr>
        <p:blipFill>
          <a:blip r:embed="rId5"/>
          <a:srcRect/>
          <a:stretch>
            <a:fillRect/>
          </a:stretch>
        </p:blipFill>
        <p:spPr bwMode="auto">
          <a:xfrm>
            <a:off x="8458200" y="16002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29" name="Picture 10" descr="DAFO08"/>
          <p:cNvPicPr>
            <a:picLocks noChangeAspect="1" noChangeArrowheads="1"/>
          </p:cNvPicPr>
          <p:nvPr/>
        </p:nvPicPr>
        <p:blipFill>
          <a:blip r:embed="rId5"/>
          <a:srcRect/>
          <a:stretch>
            <a:fillRect/>
          </a:stretch>
        </p:blipFill>
        <p:spPr bwMode="auto">
          <a:xfrm>
            <a:off x="8458200" y="9144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330" name="Picture 10" descr="DAFO08"/>
          <p:cNvPicPr>
            <a:picLocks noChangeAspect="1" noChangeArrowheads="1"/>
          </p:cNvPicPr>
          <p:nvPr/>
        </p:nvPicPr>
        <p:blipFill>
          <a:blip r:embed="rId5"/>
          <a:srcRect/>
          <a:stretch>
            <a:fillRect/>
          </a:stretch>
        </p:blipFill>
        <p:spPr bwMode="auto">
          <a:xfrm>
            <a:off x="8458200" y="5638800"/>
            <a:ext cx="685800" cy="530225"/>
          </a:xfrm>
          <a:prstGeom prst="rect">
            <a:avLst/>
          </a:prstGeom>
          <a:noFill/>
          <a:ln w="9525">
            <a:noFill/>
            <a:miter lim="800000"/>
            <a:headEnd/>
            <a:tailEnd/>
          </a:ln>
          <a:effectLst>
            <a:outerShdw dist="107763" dir="13500000" algn="ctr" rotWithShape="0">
              <a:srgbClr val="808080">
                <a:alpha val="50000"/>
              </a:srgbClr>
            </a:outerShdw>
          </a:effectLst>
        </p:spPr>
      </p:pic>
      <p:pic>
        <p:nvPicPr>
          <p:cNvPr id="131106" name="phpha.mp3">
            <a:hlinkClick r:id="" action="ppaction://media"/>
          </p:cNvPr>
          <p:cNvPicPr>
            <a:picLocks noRot="1" noChangeAspect="1" noChangeArrowheads="1"/>
          </p:cNvPicPr>
          <p:nvPr>
            <a:audioFile r:link="rId1"/>
          </p:nvPr>
        </p:nvPicPr>
        <p:blipFill>
          <a:blip r:embed="rId6"/>
          <a:srcRect/>
          <a:stretch>
            <a:fillRect/>
          </a:stretch>
        </p:blipFill>
        <p:spPr bwMode="auto">
          <a:xfrm>
            <a:off x="80772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diamond(in)">
                                      <p:cBhvr>
                                        <p:cTn id="7" dur="2000"/>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1084"/>
                                        </p:tgtEl>
                                        <p:attrNameLst>
                                          <p:attrName>style.visibility</p:attrName>
                                        </p:attrNameLst>
                                      </p:cBhvr>
                                      <p:to>
                                        <p:strVal val="visible"/>
                                      </p:to>
                                    </p:set>
                                    <p:animEffect transition="in" filter="box(in)">
                                      <p:cBhvr>
                                        <p:cTn id="12" dur="500"/>
                                        <p:tgtEl>
                                          <p:spTgt spid="131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131075">
                                            <p:txEl>
                                              <p:pRg st="0" end="0"/>
                                            </p:txEl>
                                          </p:spTgt>
                                        </p:tgtEl>
                                        <p:attrNameLst>
                                          <p:attrName>style.visibility</p:attrName>
                                        </p:attrNameLst>
                                      </p:cBhvr>
                                      <p:to>
                                        <p:strVal val="visible"/>
                                      </p:to>
                                    </p:set>
                                    <p:animEffect transition="in" filter="plus(in)">
                                      <p:cBhvr>
                                        <p:cTn id="17" dur="2000"/>
                                        <p:tgtEl>
                                          <p:spTgt spid="13107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mph" presetSubtype="0" fill="hold" nodeType="clickEffect">
                                  <p:stCondLst>
                                    <p:cond delay="0"/>
                                  </p:stCondLst>
                                  <p:childTnLst>
                                    <p:animClr clrSpc="hsl" dir="cw">
                                      <p:cBhvr override="childStyle">
                                        <p:cTn id="21" dur="500" fill="hold"/>
                                        <p:tgtEl>
                                          <p:spTgt spid="131095"/>
                                        </p:tgtEl>
                                        <p:attrNameLst>
                                          <p:attrName>style.color</p:attrName>
                                        </p:attrNameLst>
                                      </p:cBhvr>
                                      <p:by>
                                        <p:hsl h="0" s="12549" l="25098"/>
                                      </p:by>
                                    </p:animClr>
                                    <p:animClr clrSpc="hsl" dir="cw">
                                      <p:cBhvr>
                                        <p:cTn id="22" dur="500" fill="hold"/>
                                        <p:tgtEl>
                                          <p:spTgt spid="131095"/>
                                        </p:tgtEl>
                                        <p:attrNameLst>
                                          <p:attrName>fillcolor</p:attrName>
                                        </p:attrNameLst>
                                      </p:cBhvr>
                                      <p:by>
                                        <p:hsl h="0" s="12549" l="25098"/>
                                      </p:by>
                                    </p:animClr>
                                    <p:animClr clrSpc="hsl" dir="cw">
                                      <p:cBhvr>
                                        <p:cTn id="23" dur="500" fill="hold"/>
                                        <p:tgtEl>
                                          <p:spTgt spid="131095"/>
                                        </p:tgtEl>
                                        <p:attrNameLst>
                                          <p:attrName>stroke.color</p:attrName>
                                        </p:attrNameLst>
                                      </p:cBhvr>
                                      <p:by>
                                        <p:hsl h="0" s="12549" l="25098"/>
                                      </p:by>
                                    </p:animClr>
                                    <p:set>
                                      <p:cBhvr>
                                        <p:cTn id="24" dur="500" fill="hold"/>
                                        <p:tgtEl>
                                          <p:spTgt spid="131095"/>
                                        </p:tgtEl>
                                        <p:attrNameLst>
                                          <p:attrName>fill.type</p:attrName>
                                        </p:attrNameLst>
                                      </p:cBhvr>
                                      <p:to>
                                        <p:strVal val="solid"/>
                                      </p:to>
                                    </p:set>
                                  </p:childTnLst>
                                </p:cTn>
                              </p:par>
                            </p:childTnLst>
                          </p:cTn>
                        </p:par>
                        <p:par>
                          <p:cTn id="25" fill="hold" nodeType="afterGroup">
                            <p:stCondLst>
                              <p:cond delay="500"/>
                            </p:stCondLst>
                            <p:childTnLst>
                              <p:par>
                                <p:cTn id="26" presetID="1" presetClass="mediacall" presetSubtype="0" fill="hold" nodeType="afterEffect">
                                  <p:stCondLst>
                                    <p:cond delay="0"/>
                                  </p:stCondLst>
                                  <p:childTnLst>
                                    <p:cmd type="call" cmd="playFrom(0.0)">
                                      <p:cBhvr>
                                        <p:cTn id="27" dur="34874" fill="hold"/>
                                        <p:tgtEl>
                                          <p:spTgt spid="13110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31106"/>
                </p:tgtEl>
              </p:cMediaNode>
            </p:audio>
          </p:childTnLst>
        </p:cTn>
      </p:par>
    </p:tnLst>
    <p:bldLst>
      <p:bldP spid="13107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sz="quarter"/>
          </p:nvPr>
        </p:nvSpPr>
        <p:spPr>
          <a:xfrm>
            <a:off x="457200" y="0"/>
            <a:ext cx="8229600" cy="1143000"/>
          </a:xfrm>
        </p:spPr>
        <p:txBody>
          <a:bodyPr/>
          <a:lstStyle/>
          <a:p>
            <a:pPr eaLnBrk="1" hangingPunct="1"/>
            <a:r>
              <a:rPr lang="en-US" sz="3600" smtClean="0">
                <a:solidFill>
                  <a:srgbClr val="FF0000"/>
                </a:solidFill>
              </a:rPr>
              <a:t>Các em quan sát cả 4 loại nhạc cụ trên và cho biết tên thứ tự của mỗi loại?</a:t>
            </a:r>
          </a:p>
        </p:txBody>
      </p:sp>
      <p:sp>
        <p:nvSpPr>
          <p:cNvPr id="133139" name="Rectangle 19"/>
          <p:cNvSpPr>
            <a:spLocks noChangeArrowheads="1"/>
          </p:cNvSpPr>
          <p:nvPr/>
        </p:nvSpPr>
        <p:spPr bwMode="auto">
          <a:xfrm>
            <a:off x="838200" y="5334000"/>
            <a:ext cx="4572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4000"/>
              <a:t>1</a:t>
            </a:r>
          </a:p>
        </p:txBody>
      </p:sp>
      <p:sp>
        <p:nvSpPr>
          <p:cNvPr id="133140" name="Rectangle 20"/>
          <p:cNvSpPr>
            <a:spLocks noChangeArrowheads="1"/>
          </p:cNvSpPr>
          <p:nvPr/>
        </p:nvSpPr>
        <p:spPr bwMode="auto">
          <a:xfrm>
            <a:off x="3276600" y="5334000"/>
            <a:ext cx="4572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4000"/>
              <a:t>2</a:t>
            </a:r>
          </a:p>
        </p:txBody>
      </p:sp>
      <p:sp>
        <p:nvSpPr>
          <p:cNvPr id="133141" name="Rectangle 21"/>
          <p:cNvSpPr>
            <a:spLocks noChangeArrowheads="1"/>
          </p:cNvSpPr>
          <p:nvPr/>
        </p:nvSpPr>
        <p:spPr bwMode="auto">
          <a:xfrm>
            <a:off x="5334000" y="5334000"/>
            <a:ext cx="5334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3600"/>
              <a:t>3</a:t>
            </a:r>
          </a:p>
        </p:txBody>
      </p:sp>
      <p:sp>
        <p:nvSpPr>
          <p:cNvPr id="133142" name="Rectangle 22"/>
          <p:cNvSpPr>
            <a:spLocks noChangeArrowheads="1"/>
          </p:cNvSpPr>
          <p:nvPr/>
        </p:nvSpPr>
        <p:spPr bwMode="auto">
          <a:xfrm>
            <a:off x="7620000" y="5334000"/>
            <a:ext cx="457200" cy="5334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4000"/>
              <a:t>4</a:t>
            </a:r>
          </a:p>
        </p:txBody>
      </p:sp>
      <p:pic>
        <p:nvPicPr>
          <p:cNvPr id="133147" name="Picture 27" descr="tenor_saxophone_laquer_ross"/>
          <p:cNvPicPr>
            <a:picLocks noChangeAspect="1" noChangeArrowheads="1"/>
          </p:cNvPicPr>
          <p:nvPr>
            <p:ph sz="quarter" idx="1"/>
          </p:nvPr>
        </p:nvPicPr>
        <p:blipFill>
          <a:blip r:embed="rId2"/>
          <a:srcRect/>
          <a:stretch>
            <a:fillRect/>
          </a:stretch>
        </p:blipFill>
        <p:spPr>
          <a:xfrm>
            <a:off x="0" y="1600200"/>
            <a:ext cx="2490788" cy="3505200"/>
          </a:xfrm>
          <a:noFill/>
        </p:spPr>
      </p:pic>
      <p:pic>
        <p:nvPicPr>
          <p:cNvPr id="133148" name="Picture 28" descr="fna1261647937"/>
          <p:cNvPicPr>
            <a:picLocks noChangeAspect="1" noChangeArrowheads="1"/>
          </p:cNvPicPr>
          <p:nvPr>
            <p:ph sz="quarter" idx="3"/>
          </p:nvPr>
        </p:nvPicPr>
        <p:blipFill>
          <a:blip r:embed="rId3"/>
          <a:srcRect/>
          <a:stretch>
            <a:fillRect/>
          </a:stretch>
        </p:blipFill>
        <p:spPr>
          <a:xfrm>
            <a:off x="2743200" y="1371600"/>
            <a:ext cx="2187575" cy="3505200"/>
          </a:xfrm>
          <a:noFill/>
        </p:spPr>
      </p:pic>
      <p:pic>
        <p:nvPicPr>
          <p:cNvPr id="133149" name="Picture 29" descr="flute"/>
          <p:cNvPicPr>
            <a:picLocks noChangeAspect="1" noChangeArrowheads="1"/>
          </p:cNvPicPr>
          <p:nvPr>
            <p:ph sz="quarter" idx="2"/>
          </p:nvPr>
        </p:nvPicPr>
        <p:blipFill>
          <a:blip r:embed="rId4"/>
          <a:srcRect/>
          <a:stretch>
            <a:fillRect/>
          </a:stretch>
        </p:blipFill>
        <p:spPr>
          <a:xfrm>
            <a:off x="5257800" y="1295400"/>
            <a:ext cx="1600200" cy="3886200"/>
          </a:xfrm>
          <a:noFill/>
        </p:spPr>
      </p:pic>
      <p:pic>
        <p:nvPicPr>
          <p:cNvPr id="133150" name="Picture 30" descr="Clarinet"/>
          <p:cNvPicPr>
            <a:picLocks noChangeAspect="1" noChangeArrowheads="1"/>
          </p:cNvPicPr>
          <p:nvPr>
            <p:ph sz="quarter" idx="4"/>
          </p:nvPr>
        </p:nvPicPr>
        <p:blipFill>
          <a:blip r:embed="rId5"/>
          <a:srcRect/>
          <a:stretch>
            <a:fillRect/>
          </a:stretch>
        </p:blipFill>
        <p:spPr>
          <a:xfrm>
            <a:off x="6934200" y="1295400"/>
            <a:ext cx="1905000" cy="3886200"/>
          </a:xfrm>
          <a:noFill/>
        </p:spPr>
      </p:pic>
      <p:sp>
        <p:nvSpPr>
          <p:cNvPr id="133153" name="Text Box 33"/>
          <p:cNvSpPr txBox="1">
            <a:spLocks noChangeArrowheads="1"/>
          </p:cNvSpPr>
          <p:nvPr/>
        </p:nvSpPr>
        <p:spPr bwMode="auto">
          <a:xfrm>
            <a:off x="0" y="6096000"/>
            <a:ext cx="2355850" cy="457200"/>
          </a:xfrm>
          <a:prstGeom prst="rect">
            <a:avLst/>
          </a:prstGeom>
          <a:noFill/>
          <a:ln w="9525">
            <a:noFill/>
            <a:miter lim="800000"/>
            <a:headEnd/>
            <a:tailEnd/>
          </a:ln>
        </p:spPr>
        <p:txBody>
          <a:bodyPr wrap="none">
            <a:spAutoFit/>
          </a:bodyPr>
          <a:lstStyle/>
          <a:p>
            <a:r>
              <a:rPr lang="en-US" sz="2400">
                <a:solidFill>
                  <a:srgbClr val="FF0066"/>
                </a:solidFill>
              </a:rPr>
              <a:t>Kèn Saxophone</a:t>
            </a:r>
          </a:p>
        </p:txBody>
      </p:sp>
      <p:sp>
        <p:nvSpPr>
          <p:cNvPr id="133154" name="Text Box 34"/>
          <p:cNvSpPr txBox="1">
            <a:spLocks noChangeArrowheads="1"/>
          </p:cNvSpPr>
          <p:nvPr/>
        </p:nvSpPr>
        <p:spPr bwMode="auto">
          <a:xfrm>
            <a:off x="2438400" y="6096000"/>
            <a:ext cx="2200275" cy="457200"/>
          </a:xfrm>
          <a:prstGeom prst="rect">
            <a:avLst/>
          </a:prstGeom>
          <a:noFill/>
          <a:ln w="9525">
            <a:noFill/>
            <a:miter lim="800000"/>
            <a:headEnd/>
            <a:tailEnd/>
          </a:ln>
        </p:spPr>
        <p:txBody>
          <a:bodyPr wrap="none">
            <a:spAutoFit/>
          </a:bodyPr>
          <a:lstStyle/>
          <a:p>
            <a:r>
              <a:rPr lang="en-US" sz="2400">
                <a:solidFill>
                  <a:srgbClr val="003399"/>
                </a:solidFill>
              </a:rPr>
              <a:t>Kèn Trumpette</a:t>
            </a:r>
          </a:p>
        </p:txBody>
      </p:sp>
      <p:sp>
        <p:nvSpPr>
          <p:cNvPr id="133155" name="Text Box 35"/>
          <p:cNvSpPr txBox="1">
            <a:spLocks noChangeArrowheads="1"/>
          </p:cNvSpPr>
          <p:nvPr/>
        </p:nvSpPr>
        <p:spPr bwMode="auto">
          <a:xfrm>
            <a:off x="4876800" y="6096000"/>
            <a:ext cx="1489075" cy="457200"/>
          </a:xfrm>
          <a:prstGeom prst="rect">
            <a:avLst/>
          </a:prstGeom>
          <a:noFill/>
          <a:ln w="9525">
            <a:noFill/>
            <a:miter lim="800000"/>
            <a:headEnd/>
            <a:tailEnd/>
          </a:ln>
        </p:spPr>
        <p:txBody>
          <a:bodyPr wrap="none">
            <a:spAutoFit/>
          </a:bodyPr>
          <a:lstStyle/>
          <a:p>
            <a:r>
              <a:rPr lang="en-US" sz="2400">
                <a:solidFill>
                  <a:srgbClr val="990099"/>
                </a:solidFill>
              </a:rPr>
              <a:t>Sáo Flute</a:t>
            </a:r>
          </a:p>
        </p:txBody>
      </p:sp>
      <p:sp>
        <p:nvSpPr>
          <p:cNvPr id="133156" name="Text Box 36"/>
          <p:cNvSpPr txBox="1">
            <a:spLocks noChangeArrowheads="1"/>
          </p:cNvSpPr>
          <p:nvPr/>
        </p:nvSpPr>
        <p:spPr bwMode="auto">
          <a:xfrm>
            <a:off x="6629400" y="6096000"/>
            <a:ext cx="2117725" cy="457200"/>
          </a:xfrm>
          <a:prstGeom prst="rect">
            <a:avLst/>
          </a:prstGeom>
          <a:noFill/>
          <a:ln w="9525">
            <a:noFill/>
            <a:miter lim="800000"/>
            <a:headEnd/>
            <a:tailEnd/>
          </a:ln>
        </p:spPr>
        <p:txBody>
          <a:bodyPr wrap="none">
            <a:spAutoFit/>
          </a:bodyPr>
          <a:lstStyle/>
          <a:p>
            <a:r>
              <a:rPr lang="en-US" sz="2400">
                <a:solidFill>
                  <a:schemeClr val="folHlink"/>
                </a:solidFill>
              </a:rPr>
              <a:t>Kèn Clarinette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randombar(horizontal)">
                                      <p:cBhvr>
                                        <p:cTn id="7" dur="500"/>
                                        <p:tgtEl>
                                          <p:spTgt spid="133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3139"/>
                                        </p:tgtEl>
                                        <p:attrNameLst>
                                          <p:attrName>style.visibility</p:attrName>
                                        </p:attrNameLst>
                                      </p:cBhvr>
                                      <p:to>
                                        <p:strVal val="visible"/>
                                      </p:to>
                                    </p:set>
                                    <p:animEffect transition="in" filter="randombar(horizontal)">
                                      <p:cBhvr>
                                        <p:cTn id="12" dur="500"/>
                                        <p:tgtEl>
                                          <p:spTgt spid="133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33147"/>
                                        </p:tgtEl>
                                        <p:attrNameLst>
                                          <p:attrName>style.visibility</p:attrName>
                                        </p:attrNameLst>
                                      </p:cBhvr>
                                      <p:to>
                                        <p:strVal val="visible"/>
                                      </p:to>
                                    </p:set>
                                    <p:animEffect transition="in" filter="diamond(in)">
                                      <p:cBhvr>
                                        <p:cTn id="17" dur="2000"/>
                                        <p:tgtEl>
                                          <p:spTgt spid="1331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3140"/>
                                        </p:tgtEl>
                                        <p:attrNameLst>
                                          <p:attrName>style.visibility</p:attrName>
                                        </p:attrNameLst>
                                      </p:cBhvr>
                                      <p:to>
                                        <p:strVal val="visible"/>
                                      </p:to>
                                    </p:set>
                                    <p:animEffect transition="in" filter="randombar(horizontal)">
                                      <p:cBhvr>
                                        <p:cTn id="22" dur="500"/>
                                        <p:tgtEl>
                                          <p:spTgt spid="1331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3148"/>
                                        </p:tgtEl>
                                        <p:attrNameLst>
                                          <p:attrName>style.visibility</p:attrName>
                                        </p:attrNameLst>
                                      </p:cBhvr>
                                      <p:to>
                                        <p:strVal val="visible"/>
                                      </p:to>
                                    </p:set>
                                    <p:animEffect transition="in" filter="blinds(horizontal)">
                                      <p:cBhvr>
                                        <p:cTn id="27" dur="500"/>
                                        <p:tgtEl>
                                          <p:spTgt spid="1331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3141"/>
                                        </p:tgtEl>
                                        <p:attrNameLst>
                                          <p:attrName>style.visibility</p:attrName>
                                        </p:attrNameLst>
                                      </p:cBhvr>
                                      <p:to>
                                        <p:strVal val="visible"/>
                                      </p:to>
                                    </p:set>
                                    <p:animEffect transition="in" filter="randombar(horizontal)">
                                      <p:cBhvr>
                                        <p:cTn id="32" dur="500"/>
                                        <p:tgtEl>
                                          <p:spTgt spid="1331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33149"/>
                                        </p:tgtEl>
                                        <p:attrNameLst>
                                          <p:attrName>style.visibility</p:attrName>
                                        </p:attrNameLst>
                                      </p:cBhvr>
                                      <p:to>
                                        <p:strVal val="visible"/>
                                      </p:to>
                                    </p:set>
                                    <p:animEffect transition="in" filter="dissolve">
                                      <p:cBhvr>
                                        <p:cTn id="37" dur="500"/>
                                        <p:tgtEl>
                                          <p:spTgt spid="1331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3142"/>
                                        </p:tgtEl>
                                        <p:attrNameLst>
                                          <p:attrName>style.visibility</p:attrName>
                                        </p:attrNameLst>
                                      </p:cBhvr>
                                      <p:to>
                                        <p:strVal val="visible"/>
                                      </p:to>
                                    </p:set>
                                    <p:animEffect transition="in" filter="randombar(horizontal)">
                                      <p:cBhvr>
                                        <p:cTn id="42" dur="500"/>
                                        <p:tgtEl>
                                          <p:spTgt spid="1331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133150"/>
                                        </p:tgtEl>
                                        <p:attrNameLst>
                                          <p:attrName>style.visibility</p:attrName>
                                        </p:attrNameLst>
                                      </p:cBhvr>
                                      <p:to>
                                        <p:strVal val="visible"/>
                                      </p:to>
                                    </p:set>
                                    <p:animEffect transition="in" filter="diamond(in)">
                                      <p:cBhvr>
                                        <p:cTn id="47" dur="2000"/>
                                        <p:tgtEl>
                                          <p:spTgt spid="1331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153"/>
                                        </p:tgtEl>
                                        <p:attrNameLst>
                                          <p:attrName>style.visibility</p:attrName>
                                        </p:attrNameLst>
                                      </p:cBhvr>
                                      <p:to>
                                        <p:strVal val="visible"/>
                                      </p:to>
                                    </p:set>
                                    <p:animEffect transition="in" filter="fade">
                                      <p:cBhvr>
                                        <p:cTn id="52" dur="2000"/>
                                        <p:tgtEl>
                                          <p:spTgt spid="1331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33154">
                                            <p:txEl>
                                              <p:pRg st="0" end="0"/>
                                            </p:txEl>
                                          </p:spTgt>
                                        </p:tgtEl>
                                        <p:attrNameLst>
                                          <p:attrName>style.visibility</p:attrName>
                                        </p:attrNameLst>
                                      </p:cBhvr>
                                      <p:to>
                                        <p:strVal val="visible"/>
                                      </p:to>
                                    </p:set>
                                    <p:animEffect transition="in" filter="fade">
                                      <p:cBhvr>
                                        <p:cTn id="57" dur="2000"/>
                                        <p:tgtEl>
                                          <p:spTgt spid="133154">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33155">
                                            <p:txEl>
                                              <p:pRg st="0" end="0"/>
                                            </p:txEl>
                                          </p:spTgt>
                                        </p:tgtEl>
                                        <p:attrNameLst>
                                          <p:attrName>style.visibility</p:attrName>
                                        </p:attrNameLst>
                                      </p:cBhvr>
                                      <p:to>
                                        <p:strVal val="visible"/>
                                      </p:to>
                                    </p:set>
                                    <p:animEffect transition="in" filter="fade">
                                      <p:cBhvr>
                                        <p:cTn id="62" dur="2000"/>
                                        <p:tgtEl>
                                          <p:spTgt spid="133155">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33156">
                                            <p:txEl>
                                              <p:pRg st="0" end="0"/>
                                            </p:txEl>
                                          </p:spTgt>
                                        </p:tgtEl>
                                        <p:attrNameLst>
                                          <p:attrName>style.visibility</p:attrName>
                                        </p:attrNameLst>
                                      </p:cBhvr>
                                      <p:to>
                                        <p:strVal val="visible"/>
                                      </p:to>
                                    </p:set>
                                    <p:animEffect transition="in" filter="fade">
                                      <p:cBhvr>
                                        <p:cTn id="67" dur="2000"/>
                                        <p:tgtEl>
                                          <p:spTgt spid="133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39" grpId="0" animBg="1"/>
      <p:bldP spid="133140" grpId="0" animBg="1"/>
      <p:bldP spid="133141" grpId="0" animBg="1"/>
      <p:bldP spid="133142" grpId="0" animBg="1"/>
      <p:bldP spid="1331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pic>
        <p:nvPicPr>
          <p:cNvPr id="43012" name="Picture 4" descr="nền 19"/>
          <p:cNvPicPr>
            <a:picLocks noChangeAspect="1" noChangeArrowheads="1"/>
          </p:cNvPicPr>
          <p:nvPr>
            <p:ph type="body" idx="1"/>
          </p:nvPr>
        </p:nvPicPr>
        <p:blipFill>
          <a:blip r:embed="rId2"/>
          <a:srcRect/>
          <a:stretch>
            <a:fillRect/>
          </a:stretch>
        </p:blipFill>
        <p:spPr>
          <a:xfrm>
            <a:off x="0" y="0"/>
            <a:ext cx="9144000" cy="6858000"/>
          </a:xfrm>
          <a:noFill/>
        </p:spPr>
      </p:pic>
      <p:sp>
        <p:nvSpPr>
          <p:cNvPr id="15364" name="Rectangle 5"/>
          <p:cNvSpPr>
            <a:spLocks noChangeArrowheads="1"/>
          </p:cNvSpPr>
          <p:nvPr/>
        </p:nvSpPr>
        <p:spPr bwMode="auto">
          <a:xfrm>
            <a:off x="2286000" y="1066800"/>
            <a:ext cx="4424363" cy="646113"/>
          </a:xfrm>
          <a:prstGeom prst="rect">
            <a:avLst/>
          </a:prstGeom>
          <a:noFill/>
          <a:ln w="9525">
            <a:noFill/>
            <a:miter lim="800000"/>
            <a:headEnd/>
            <a:tailEnd/>
          </a:ln>
        </p:spPr>
        <p:txBody>
          <a:bodyPr wrap="none">
            <a:spAutoFit/>
          </a:bodyPr>
          <a:lstStyle/>
          <a:p>
            <a:r>
              <a:rPr lang="en-US" sz="3600" b="1" i="1">
                <a:solidFill>
                  <a:schemeClr val="tx2"/>
                </a:solidFill>
              </a:rPr>
              <a:t>H</a:t>
            </a:r>
            <a:r>
              <a:rPr lang="vi-VN" sz="3600" b="1" i="1">
                <a:solidFill>
                  <a:schemeClr val="tx2"/>
                </a:solidFill>
              </a:rPr>
              <a:t>ư</a:t>
            </a:r>
            <a:r>
              <a:rPr lang="en-US" sz="3600" b="1" i="1">
                <a:solidFill>
                  <a:schemeClr val="tx2"/>
                </a:solidFill>
              </a:rPr>
              <a:t>ớng dẫn về nhà</a:t>
            </a:r>
          </a:p>
        </p:txBody>
      </p:sp>
      <p:sp>
        <p:nvSpPr>
          <p:cNvPr id="15365" name="Rectangle 6"/>
          <p:cNvSpPr>
            <a:spLocks noChangeArrowheads="1"/>
          </p:cNvSpPr>
          <p:nvPr/>
        </p:nvSpPr>
        <p:spPr bwMode="auto">
          <a:xfrm>
            <a:off x="1219200" y="1676400"/>
            <a:ext cx="5562600" cy="3141663"/>
          </a:xfrm>
          <a:prstGeom prst="rect">
            <a:avLst/>
          </a:prstGeom>
          <a:noFill/>
          <a:ln w="9525">
            <a:noFill/>
            <a:miter lim="800000"/>
            <a:headEnd/>
            <a:tailEnd/>
          </a:ln>
        </p:spPr>
        <p:txBody>
          <a:bodyPr>
            <a:spAutoFit/>
          </a:bodyPr>
          <a:lstStyle/>
          <a:p>
            <a:r>
              <a:rPr lang="en-US" sz="3200" b="1" u="sng"/>
              <a:t>D</a:t>
            </a:r>
            <a:r>
              <a:rPr lang="vi-VN" sz="3200" b="1" u="sng"/>
              <a:t>ă</a:t>
            </a:r>
            <a:r>
              <a:rPr lang="en-US" sz="3200" b="1" u="sng"/>
              <a:t>n dò</a:t>
            </a:r>
            <a:r>
              <a:rPr lang="en-US" sz="2800"/>
              <a:t>: </a:t>
            </a:r>
            <a:r>
              <a:rPr lang="en-US" sz="2800" b="1">
                <a:latin typeface="Times New Roman" pitchFamily="18" charset="0"/>
              </a:rPr>
              <a:t>H</a:t>
            </a:r>
            <a:r>
              <a:rPr lang="en-US" sz="2800" b="1"/>
              <a:t>ọc sinh về nhà học thuộc bài hát</a:t>
            </a:r>
          </a:p>
          <a:p>
            <a:r>
              <a:rPr lang="en-US" sz="2800" b="1"/>
              <a:t>Tập hát kết hợp gõ </a:t>
            </a:r>
            <a:r>
              <a:rPr lang="vi-VN" sz="2800" b="1"/>
              <a:t>đ</a:t>
            </a:r>
            <a:r>
              <a:rPr lang="en-US" sz="2800" b="1"/>
              <a:t>ệm theo phách, nhịp, tập hát kết hợp vận </a:t>
            </a:r>
            <a:r>
              <a:rPr lang="vi-VN" sz="2800" b="1"/>
              <a:t>đ</a:t>
            </a:r>
            <a:r>
              <a:rPr lang="en-US" sz="2800" b="1"/>
              <a:t>ông  phụ họa.</a:t>
            </a:r>
          </a:p>
          <a:p>
            <a:r>
              <a:rPr lang="en-US" sz="2800" b="1"/>
              <a:t>T</a:t>
            </a:r>
            <a:r>
              <a:rPr lang="en-US" sz="2800" b="1">
                <a:latin typeface="Times New Roman" pitchFamily="18" charset="0"/>
              </a:rPr>
              <a:t>ìm hiểu thêm một số loại nhạc cụ quen thuộc.</a:t>
            </a:r>
            <a:endParaRPr lang="en-US" sz="2800" b="1">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plus(in)">
                                      <p:cBhvr>
                                        <p:cTn id="7"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4" descr="nhagiao5dp4[1]"/>
          <p:cNvPicPr>
            <a:picLocks noChangeAspect="1" noChangeArrowheads="1"/>
          </p:cNvPicPr>
          <p:nvPr/>
        </p:nvPicPr>
        <p:blipFill>
          <a:blip r:embed="rId3">
            <a:lum bright="40000"/>
          </a:blip>
          <a:srcRect/>
          <a:stretch>
            <a:fillRect/>
          </a:stretch>
        </p:blipFill>
        <p:spPr bwMode="auto">
          <a:xfrm>
            <a:off x="0" y="0"/>
            <a:ext cx="9144000" cy="6858000"/>
          </a:xfrm>
          <a:prstGeom prst="rect">
            <a:avLst/>
          </a:prstGeom>
          <a:noFill/>
          <a:ln w="9525">
            <a:noFill/>
            <a:miter lim="800000"/>
            <a:headEnd/>
            <a:tailEnd/>
          </a:ln>
        </p:spPr>
      </p:pic>
      <p:sp>
        <p:nvSpPr>
          <p:cNvPr id="138261" name="WordArt 21"/>
          <p:cNvSpPr>
            <a:spLocks noChangeArrowheads="1" noChangeShapeType="1" noTextEdit="1"/>
          </p:cNvSpPr>
          <p:nvPr/>
        </p:nvSpPr>
        <p:spPr bwMode="auto">
          <a:xfrm>
            <a:off x="0" y="2590800"/>
            <a:ext cx="8763000" cy="2590800"/>
          </a:xfrm>
          <a:prstGeom prst="rect">
            <a:avLst/>
          </a:prstGeom>
        </p:spPr>
        <p:txBody>
          <a:bodyPr wrap="none" fromWordArt="1">
            <a:prstTxWarp prst="textWave1">
              <a:avLst>
                <a:gd name="adj1" fmla="val 13005"/>
                <a:gd name="adj2" fmla="val 0"/>
              </a:avLst>
            </a:prstTxWarp>
          </a:bodyPr>
          <a:lstStyle/>
          <a:p>
            <a:pPr algn="ctr"/>
            <a:r>
              <a:rPr lang="vi-VN" sz="3600" i="1" kern="10">
                <a:ln w="9525">
                  <a:noFill/>
                  <a:round/>
                  <a:headEnd/>
                  <a:tailEnd/>
                </a:ln>
                <a:solidFill>
                  <a:srgbClr val="0000FF"/>
                </a:solidFill>
                <a:effectLst>
                  <a:outerShdw dist="53882" dir="2700000" algn="ctr" rotWithShape="0">
                    <a:srgbClr val="C0C0C0">
                      <a:alpha val="79999"/>
                    </a:srgbClr>
                  </a:outerShdw>
                </a:effectLst>
                <a:latin typeface="Arial"/>
                <a:cs typeface="Arial"/>
              </a:rPr>
              <a:t> Chúc các em chăm ngoan học giỏi</a:t>
            </a:r>
            <a:endParaRPr lang="en-US" sz="3600" i="1" kern="10">
              <a:ln w="9525">
                <a:noFill/>
                <a:round/>
                <a:headEnd/>
                <a:tailEnd/>
              </a:ln>
              <a:solidFill>
                <a:srgbClr val="0000FF"/>
              </a:solidFill>
              <a:effectLst>
                <a:outerShdw dist="53882" dir="2700000" algn="ctr" rotWithShape="0">
                  <a:srgbClr val="C0C0C0">
                    <a:alpha val="79999"/>
                  </a:srgbClr>
                </a:outerShdw>
              </a:effectLst>
              <a:latin typeface="Arial"/>
              <a:cs typeface="Arial"/>
            </a:endParaRPr>
          </a:p>
        </p:txBody>
      </p:sp>
      <p:sp>
        <p:nvSpPr>
          <p:cNvPr id="138263" name="Rectangle 23"/>
          <p:cNvSpPr>
            <a:spLocks noGrp="1" noChangeArrowheads="1"/>
          </p:cNvSpPr>
          <p:nvPr>
            <p:ph type="title"/>
          </p:nvPr>
        </p:nvSpPr>
        <p:spPr>
          <a:xfrm>
            <a:off x="228600" y="274638"/>
            <a:ext cx="8458200" cy="1782762"/>
          </a:xfrm>
        </p:spPr>
        <p:txBody>
          <a:bodyPr/>
          <a:lstStyle/>
          <a:p>
            <a:pPr eaLnBrk="1" hangingPunct="1"/>
            <a:r>
              <a:rPr lang="en-US" sz="5400" b="1" i="1" smtClean="0">
                <a:solidFill>
                  <a:srgbClr val="0000CC"/>
                </a:solidFill>
              </a:rPr>
              <a:t>Chúc các thầy cô mạnh khoẻ</a:t>
            </a:r>
          </a:p>
        </p:txBody>
      </p:sp>
      <p:pic>
        <p:nvPicPr>
          <p:cNvPr id="138266" name="Picture 8" descr="music_staff_md_wht"/>
          <p:cNvPicPr>
            <a:picLocks noChangeAspect="1" noChangeArrowheads="1" noCrop="1"/>
          </p:cNvPicPr>
          <p:nvPr/>
        </p:nvPicPr>
        <p:blipFill>
          <a:blip r:embed="rId4"/>
          <a:srcRect/>
          <a:stretch>
            <a:fillRect/>
          </a:stretch>
        </p:blipFill>
        <p:spPr bwMode="auto">
          <a:xfrm>
            <a:off x="6019800" y="5715000"/>
            <a:ext cx="2895600" cy="904875"/>
          </a:xfrm>
          <a:prstGeom prst="rect">
            <a:avLst/>
          </a:prstGeom>
          <a:noFill/>
          <a:ln w="9525">
            <a:noFill/>
            <a:miter lim="800000"/>
            <a:headEnd/>
            <a:tailEnd/>
          </a:ln>
        </p:spPr>
      </p:pic>
      <p:pic>
        <p:nvPicPr>
          <p:cNvPr id="138267" name="Picture 8" descr="music_staff_md_wht"/>
          <p:cNvPicPr>
            <a:picLocks noChangeAspect="1" noChangeArrowheads="1" noCrop="1"/>
          </p:cNvPicPr>
          <p:nvPr/>
        </p:nvPicPr>
        <p:blipFill>
          <a:blip r:embed="rId4"/>
          <a:srcRect/>
          <a:stretch>
            <a:fillRect/>
          </a:stretch>
        </p:blipFill>
        <p:spPr bwMode="auto">
          <a:xfrm>
            <a:off x="3124200" y="5715000"/>
            <a:ext cx="2895600" cy="904875"/>
          </a:xfrm>
          <a:prstGeom prst="rect">
            <a:avLst/>
          </a:prstGeom>
          <a:noFill/>
          <a:ln w="9525">
            <a:noFill/>
            <a:miter lim="800000"/>
            <a:headEnd/>
            <a:tailEnd/>
          </a:ln>
        </p:spPr>
      </p:pic>
      <p:pic>
        <p:nvPicPr>
          <p:cNvPr id="138268" name="Picture 8" descr="music_staff_md_wht"/>
          <p:cNvPicPr>
            <a:picLocks noChangeAspect="1" noChangeArrowheads="1" noCrop="1"/>
          </p:cNvPicPr>
          <p:nvPr/>
        </p:nvPicPr>
        <p:blipFill>
          <a:blip r:embed="rId4"/>
          <a:srcRect/>
          <a:stretch>
            <a:fillRect/>
          </a:stretch>
        </p:blipFill>
        <p:spPr bwMode="auto">
          <a:xfrm>
            <a:off x="228600" y="5715000"/>
            <a:ext cx="2895600" cy="904875"/>
          </a:xfrm>
          <a:prstGeom prst="rect">
            <a:avLst/>
          </a:prstGeom>
          <a:noFill/>
          <a:ln w="9525">
            <a:noFill/>
            <a:miter lim="800000"/>
            <a:headEnd/>
            <a:tailEnd/>
          </a:ln>
        </p:spPr>
      </p:pic>
      <p:pic>
        <p:nvPicPr>
          <p:cNvPr id="138269" name="Sha La La - Various Artists.mp3">
            <a:hlinkClick r:id="" action="ppaction://media"/>
          </p:cNvPr>
          <p:cNvPicPr>
            <a:picLocks noRot="1" noChangeAspect="1" noChangeArrowheads="1"/>
          </p:cNvPicPr>
          <p:nvPr>
            <a:audioFile r:link="rId1"/>
          </p:nvPr>
        </p:nvPicPr>
        <p:blipFill>
          <a:blip r:embed="rId5"/>
          <a:srcRect/>
          <a:stretch>
            <a:fillRect/>
          </a:stretch>
        </p:blipFill>
        <p:spPr bwMode="auto">
          <a:xfrm>
            <a:off x="8382000" y="228600"/>
            <a:ext cx="533400" cy="533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8263"/>
                                        </p:tgtEl>
                                        <p:attrNameLst>
                                          <p:attrName>style.visibility</p:attrName>
                                        </p:attrNameLst>
                                      </p:cBhvr>
                                      <p:to>
                                        <p:strVal val="visible"/>
                                      </p:to>
                                    </p:set>
                                    <p:anim calcmode="lin" valueType="num">
                                      <p:cBhvr>
                                        <p:cTn id="7" dur="5000" fill="hold"/>
                                        <p:tgtEl>
                                          <p:spTgt spid="138263"/>
                                        </p:tgtEl>
                                        <p:attrNameLst>
                                          <p:attrName>ppt_w</p:attrName>
                                        </p:attrNameLst>
                                      </p:cBhvr>
                                      <p:tavLst>
                                        <p:tav tm="0" fmla="#ppt_w*sin(2.5*pi*$)">
                                          <p:val>
                                            <p:fltVal val="0"/>
                                          </p:val>
                                        </p:tav>
                                        <p:tav tm="100000">
                                          <p:val>
                                            <p:fltVal val="1"/>
                                          </p:val>
                                        </p:tav>
                                      </p:tavLst>
                                    </p:anim>
                                    <p:anim calcmode="lin" valueType="num">
                                      <p:cBhvr>
                                        <p:cTn id="8" dur="5000" fill="hold"/>
                                        <p:tgtEl>
                                          <p:spTgt spid="138263"/>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138261"/>
                                        </p:tgtEl>
                                        <p:attrNameLst>
                                          <p:attrName>style.visibility</p:attrName>
                                        </p:attrNameLst>
                                      </p:cBhvr>
                                      <p:to>
                                        <p:strVal val="visible"/>
                                      </p:to>
                                    </p:set>
                                    <p:anim calcmode="lin" valueType="num">
                                      <p:cBhvr>
                                        <p:cTn id="11" dur="5000" fill="hold"/>
                                        <p:tgtEl>
                                          <p:spTgt spid="138261"/>
                                        </p:tgtEl>
                                        <p:attrNameLst>
                                          <p:attrName>ppt_w</p:attrName>
                                        </p:attrNameLst>
                                      </p:cBhvr>
                                      <p:tavLst>
                                        <p:tav tm="0" fmla="#ppt_w*sin(2.5*pi*$)">
                                          <p:val>
                                            <p:fltVal val="0"/>
                                          </p:val>
                                        </p:tav>
                                        <p:tav tm="100000">
                                          <p:val>
                                            <p:fltVal val="1"/>
                                          </p:val>
                                        </p:tav>
                                      </p:tavLst>
                                    </p:anim>
                                    <p:anim calcmode="lin" valueType="num">
                                      <p:cBhvr>
                                        <p:cTn id="12" dur="5000" fill="hold"/>
                                        <p:tgtEl>
                                          <p:spTgt spid="138261"/>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mph" presetSubtype="0" fill="hold" nodeType="clickEffect">
                                  <p:stCondLst>
                                    <p:cond delay="0"/>
                                  </p:stCondLst>
                                  <p:childTnLst>
                                    <p:animClr clrSpc="hsl" dir="cw">
                                      <p:cBhvr override="childStyle">
                                        <p:cTn id="16" dur="500" fill="hold"/>
                                        <p:tgtEl>
                                          <p:spTgt spid="138266"/>
                                        </p:tgtEl>
                                        <p:attrNameLst>
                                          <p:attrName>style.color</p:attrName>
                                        </p:attrNameLst>
                                      </p:cBhvr>
                                      <p:by>
                                        <p:hsl h="0" s="12549" l="25098"/>
                                      </p:by>
                                    </p:animClr>
                                    <p:animClr clrSpc="hsl" dir="cw">
                                      <p:cBhvr>
                                        <p:cTn id="17" dur="500" fill="hold"/>
                                        <p:tgtEl>
                                          <p:spTgt spid="138266"/>
                                        </p:tgtEl>
                                        <p:attrNameLst>
                                          <p:attrName>fillcolor</p:attrName>
                                        </p:attrNameLst>
                                      </p:cBhvr>
                                      <p:by>
                                        <p:hsl h="0" s="12549" l="25098"/>
                                      </p:by>
                                    </p:animClr>
                                    <p:animClr clrSpc="hsl" dir="cw">
                                      <p:cBhvr>
                                        <p:cTn id="18" dur="500" fill="hold"/>
                                        <p:tgtEl>
                                          <p:spTgt spid="138266"/>
                                        </p:tgtEl>
                                        <p:attrNameLst>
                                          <p:attrName>stroke.color</p:attrName>
                                        </p:attrNameLst>
                                      </p:cBhvr>
                                      <p:by>
                                        <p:hsl h="0" s="12549" l="25098"/>
                                      </p:by>
                                    </p:animClr>
                                    <p:set>
                                      <p:cBhvr>
                                        <p:cTn id="19" dur="500" fill="hold"/>
                                        <p:tgtEl>
                                          <p:spTgt spid="138266"/>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mph" presetSubtype="0" fill="hold" nodeType="clickEffect">
                                  <p:stCondLst>
                                    <p:cond delay="0"/>
                                  </p:stCondLst>
                                  <p:childTnLst>
                                    <p:animClr clrSpc="hsl" dir="cw">
                                      <p:cBhvr override="childStyle">
                                        <p:cTn id="23" dur="500" fill="hold"/>
                                        <p:tgtEl>
                                          <p:spTgt spid="138267"/>
                                        </p:tgtEl>
                                        <p:attrNameLst>
                                          <p:attrName>style.color</p:attrName>
                                        </p:attrNameLst>
                                      </p:cBhvr>
                                      <p:by>
                                        <p:hsl h="0" s="12549" l="25098"/>
                                      </p:by>
                                    </p:animClr>
                                    <p:animClr clrSpc="hsl" dir="cw">
                                      <p:cBhvr>
                                        <p:cTn id="24" dur="500" fill="hold"/>
                                        <p:tgtEl>
                                          <p:spTgt spid="138267"/>
                                        </p:tgtEl>
                                        <p:attrNameLst>
                                          <p:attrName>fillcolor</p:attrName>
                                        </p:attrNameLst>
                                      </p:cBhvr>
                                      <p:by>
                                        <p:hsl h="0" s="12549" l="25098"/>
                                      </p:by>
                                    </p:animClr>
                                    <p:animClr clrSpc="hsl" dir="cw">
                                      <p:cBhvr>
                                        <p:cTn id="25" dur="500" fill="hold"/>
                                        <p:tgtEl>
                                          <p:spTgt spid="138267"/>
                                        </p:tgtEl>
                                        <p:attrNameLst>
                                          <p:attrName>stroke.color</p:attrName>
                                        </p:attrNameLst>
                                      </p:cBhvr>
                                      <p:by>
                                        <p:hsl h="0" s="12549" l="25098"/>
                                      </p:by>
                                    </p:animClr>
                                    <p:set>
                                      <p:cBhvr>
                                        <p:cTn id="26" dur="500" fill="hold"/>
                                        <p:tgtEl>
                                          <p:spTgt spid="138267"/>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mph" presetSubtype="0" fill="hold" nodeType="clickEffect">
                                  <p:stCondLst>
                                    <p:cond delay="0"/>
                                  </p:stCondLst>
                                  <p:childTnLst>
                                    <p:animClr clrSpc="hsl" dir="cw">
                                      <p:cBhvr override="childStyle">
                                        <p:cTn id="30" dur="500" fill="hold"/>
                                        <p:tgtEl>
                                          <p:spTgt spid="138268"/>
                                        </p:tgtEl>
                                        <p:attrNameLst>
                                          <p:attrName>style.color</p:attrName>
                                        </p:attrNameLst>
                                      </p:cBhvr>
                                      <p:by>
                                        <p:hsl h="0" s="12549" l="25098"/>
                                      </p:by>
                                    </p:animClr>
                                    <p:animClr clrSpc="hsl" dir="cw">
                                      <p:cBhvr>
                                        <p:cTn id="31" dur="500" fill="hold"/>
                                        <p:tgtEl>
                                          <p:spTgt spid="138268"/>
                                        </p:tgtEl>
                                        <p:attrNameLst>
                                          <p:attrName>fillcolor</p:attrName>
                                        </p:attrNameLst>
                                      </p:cBhvr>
                                      <p:by>
                                        <p:hsl h="0" s="12549" l="25098"/>
                                      </p:by>
                                    </p:animClr>
                                    <p:animClr clrSpc="hsl" dir="cw">
                                      <p:cBhvr>
                                        <p:cTn id="32" dur="500" fill="hold"/>
                                        <p:tgtEl>
                                          <p:spTgt spid="138268"/>
                                        </p:tgtEl>
                                        <p:attrNameLst>
                                          <p:attrName>stroke.color</p:attrName>
                                        </p:attrNameLst>
                                      </p:cBhvr>
                                      <p:by>
                                        <p:hsl h="0" s="12549" l="25098"/>
                                      </p:by>
                                    </p:animClr>
                                    <p:set>
                                      <p:cBhvr>
                                        <p:cTn id="33" dur="500" fill="hold"/>
                                        <p:tgtEl>
                                          <p:spTgt spid="138268"/>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0" presetClass="emph" presetSubtype="0" fill="hold" nodeType="clickEffect">
                                  <p:stCondLst>
                                    <p:cond delay="0"/>
                                  </p:stCondLst>
                                  <p:childTnLst>
                                    <p:animClr clrSpc="hsl" dir="cw">
                                      <p:cBhvr override="childStyle">
                                        <p:cTn id="37" dur="500" fill="hold"/>
                                        <p:tgtEl>
                                          <p:spTgt spid="138266"/>
                                        </p:tgtEl>
                                        <p:attrNameLst>
                                          <p:attrName>style.color</p:attrName>
                                        </p:attrNameLst>
                                      </p:cBhvr>
                                      <p:by>
                                        <p:hsl h="0" s="12549" l="25098"/>
                                      </p:by>
                                    </p:animClr>
                                    <p:animClr clrSpc="hsl" dir="cw">
                                      <p:cBhvr>
                                        <p:cTn id="38" dur="500" fill="hold"/>
                                        <p:tgtEl>
                                          <p:spTgt spid="138266"/>
                                        </p:tgtEl>
                                        <p:attrNameLst>
                                          <p:attrName>fillcolor</p:attrName>
                                        </p:attrNameLst>
                                      </p:cBhvr>
                                      <p:by>
                                        <p:hsl h="0" s="12549" l="25098"/>
                                      </p:by>
                                    </p:animClr>
                                    <p:animClr clrSpc="hsl" dir="cw">
                                      <p:cBhvr>
                                        <p:cTn id="39" dur="500" fill="hold"/>
                                        <p:tgtEl>
                                          <p:spTgt spid="138266"/>
                                        </p:tgtEl>
                                        <p:attrNameLst>
                                          <p:attrName>stroke.color</p:attrName>
                                        </p:attrNameLst>
                                      </p:cBhvr>
                                      <p:by>
                                        <p:hsl h="0" s="12549" l="25098"/>
                                      </p:by>
                                    </p:animClr>
                                    <p:set>
                                      <p:cBhvr>
                                        <p:cTn id="40" dur="500" fill="hold"/>
                                        <p:tgtEl>
                                          <p:spTgt spid="138266"/>
                                        </p:tgtEl>
                                        <p:attrNameLst>
                                          <p:attrName>fill.type</p:attrName>
                                        </p:attrNameLst>
                                      </p:cBhvr>
                                      <p:to>
                                        <p:strVal val="solid"/>
                                      </p:to>
                                    </p:set>
                                  </p:childTnLst>
                                </p:cTn>
                              </p:par>
                            </p:childTnLst>
                          </p:cTn>
                        </p:par>
                        <p:par>
                          <p:cTn id="41" fill="hold" nodeType="afterGroup">
                            <p:stCondLst>
                              <p:cond delay="500"/>
                            </p:stCondLst>
                            <p:childTnLst>
                              <p:par>
                                <p:cTn id="42" presetID="1" presetClass="mediacall" presetSubtype="0" fill="hold" nodeType="afterEffect">
                                  <p:stCondLst>
                                    <p:cond delay="0"/>
                                  </p:stCondLst>
                                  <p:childTnLst>
                                    <p:cmd type="call" cmd="playFrom(0.0)">
                                      <p:cBhvr>
                                        <p:cTn id="43" dur="240640" fill="hold"/>
                                        <p:tgtEl>
                                          <p:spTgt spid="1382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138269"/>
                </p:tgtEl>
              </p:cMediaNode>
            </p:audio>
          </p:childTnLst>
        </p:cTn>
      </p:par>
    </p:tnLst>
    <p:bldLst>
      <p:bldP spid="138261" grpId="0" animBg="1"/>
      <p:bldP spid="1382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55" name="Picture 19" descr="DAFO08"/>
          <p:cNvPicPr>
            <a:picLocks noGrp="1" noChangeAspect="1" noChangeArrowheads="1"/>
          </p:cNvPicPr>
          <p:nvPr>
            <p:ph type="title"/>
          </p:nvPr>
        </p:nvPicPr>
        <p:blipFill>
          <a:blip r:embed="rId3"/>
          <a:srcRect/>
          <a:stretch>
            <a:fillRect/>
          </a:stretch>
        </p:blipFill>
        <p:spPr>
          <a:xfrm>
            <a:off x="0" y="228600"/>
            <a:ext cx="1133475" cy="952500"/>
          </a:xfrm>
          <a:effectLst>
            <a:outerShdw dist="107763" dir="13500000" algn="ctr" rotWithShape="0">
              <a:srgbClr val="808080">
                <a:alpha val="50000"/>
              </a:srgbClr>
            </a:outerShdw>
          </a:effectLst>
        </p:spPr>
      </p:pic>
      <p:pic>
        <p:nvPicPr>
          <p:cNvPr id="2" name="Picture 19" descr="DAFO08"/>
          <p:cNvPicPr>
            <a:picLocks noChangeAspect="1" noChangeArrowheads="1"/>
          </p:cNvPicPr>
          <p:nvPr/>
        </p:nvPicPr>
        <p:blipFill>
          <a:blip r:embed="rId3"/>
          <a:srcRect/>
          <a:stretch>
            <a:fillRect/>
          </a:stretch>
        </p:blipFill>
        <p:spPr bwMode="auto">
          <a:xfrm>
            <a:off x="1676400" y="228600"/>
            <a:ext cx="990600" cy="942975"/>
          </a:xfrm>
          <a:prstGeom prst="rect">
            <a:avLst/>
          </a:prstGeom>
          <a:noFill/>
          <a:ln w="9525">
            <a:noFill/>
            <a:miter lim="800000"/>
            <a:headEnd/>
            <a:tailEnd/>
          </a:ln>
          <a:effectLst>
            <a:outerShdw dist="107763" dir="13500000" algn="ctr" rotWithShape="0">
              <a:srgbClr val="808080">
                <a:alpha val="50000"/>
              </a:srgbClr>
            </a:outerShdw>
          </a:effectLst>
        </p:spPr>
      </p:pic>
      <p:pic>
        <p:nvPicPr>
          <p:cNvPr id="3" name="Picture 19" descr="DAFO08"/>
          <p:cNvPicPr>
            <a:picLocks noChangeAspect="1" noChangeArrowheads="1"/>
          </p:cNvPicPr>
          <p:nvPr/>
        </p:nvPicPr>
        <p:blipFill>
          <a:blip r:embed="rId3"/>
          <a:srcRect/>
          <a:stretch>
            <a:fillRect/>
          </a:stretch>
        </p:blipFill>
        <p:spPr bwMode="auto">
          <a:xfrm>
            <a:off x="3200400" y="152400"/>
            <a:ext cx="1066800" cy="889000"/>
          </a:xfrm>
          <a:prstGeom prst="rect">
            <a:avLst/>
          </a:prstGeom>
          <a:noFill/>
          <a:ln w="9525">
            <a:noFill/>
            <a:miter lim="800000"/>
            <a:headEnd/>
            <a:tailEnd/>
          </a:ln>
          <a:effectLst>
            <a:outerShdw dist="107763" dir="13500000" algn="ctr" rotWithShape="0">
              <a:srgbClr val="808080">
                <a:alpha val="50000"/>
              </a:srgbClr>
            </a:outerShdw>
          </a:effectLst>
        </p:spPr>
      </p:pic>
      <p:pic>
        <p:nvPicPr>
          <p:cNvPr id="4" name="Picture 19" descr="DAFO08"/>
          <p:cNvPicPr>
            <a:picLocks noChangeAspect="1" noChangeArrowheads="1"/>
          </p:cNvPicPr>
          <p:nvPr/>
        </p:nvPicPr>
        <p:blipFill>
          <a:blip r:embed="rId3"/>
          <a:srcRect/>
          <a:stretch>
            <a:fillRect/>
          </a:stretch>
        </p:blipFill>
        <p:spPr bwMode="auto">
          <a:xfrm>
            <a:off x="4724400" y="152400"/>
            <a:ext cx="1143000" cy="857250"/>
          </a:xfrm>
          <a:prstGeom prst="rect">
            <a:avLst/>
          </a:prstGeom>
          <a:noFill/>
          <a:ln w="9525">
            <a:noFill/>
            <a:miter lim="800000"/>
            <a:headEnd/>
            <a:tailEnd/>
          </a:ln>
          <a:effectLst>
            <a:outerShdw dist="107763" dir="13500000" algn="ctr" rotWithShape="0">
              <a:srgbClr val="808080">
                <a:alpha val="50000"/>
              </a:srgbClr>
            </a:outerShdw>
          </a:effectLst>
        </p:spPr>
      </p:pic>
      <p:pic>
        <p:nvPicPr>
          <p:cNvPr id="5" name="Picture 19" descr="DAFO08"/>
          <p:cNvPicPr>
            <a:picLocks noChangeAspect="1" noChangeArrowheads="1"/>
          </p:cNvPicPr>
          <p:nvPr/>
        </p:nvPicPr>
        <p:blipFill>
          <a:blip r:embed="rId3"/>
          <a:srcRect/>
          <a:stretch>
            <a:fillRect/>
          </a:stretch>
        </p:blipFill>
        <p:spPr bwMode="auto">
          <a:xfrm>
            <a:off x="6477000" y="152400"/>
            <a:ext cx="990600" cy="798513"/>
          </a:xfrm>
          <a:prstGeom prst="rect">
            <a:avLst/>
          </a:prstGeom>
          <a:noFill/>
          <a:ln w="9525">
            <a:noFill/>
            <a:miter lim="800000"/>
            <a:headEnd/>
            <a:tailEnd/>
          </a:ln>
          <a:effectLst>
            <a:outerShdw dist="107763" dir="13500000" algn="ctr" rotWithShape="0">
              <a:srgbClr val="808080">
                <a:alpha val="50000"/>
              </a:srgbClr>
            </a:outerShdw>
          </a:effectLst>
        </p:spPr>
      </p:pic>
      <p:pic>
        <p:nvPicPr>
          <p:cNvPr id="6" name="Picture 19" descr="DAFO08"/>
          <p:cNvPicPr>
            <a:picLocks noChangeAspect="1" noChangeArrowheads="1"/>
          </p:cNvPicPr>
          <p:nvPr/>
        </p:nvPicPr>
        <p:blipFill>
          <a:blip r:embed="rId3"/>
          <a:srcRect/>
          <a:stretch>
            <a:fillRect/>
          </a:stretch>
        </p:blipFill>
        <p:spPr bwMode="auto">
          <a:xfrm>
            <a:off x="8001000" y="228600"/>
            <a:ext cx="1000125"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7" name="Picture 19" descr="DAFO08"/>
          <p:cNvPicPr>
            <a:picLocks noChangeAspect="1" noChangeArrowheads="1"/>
          </p:cNvPicPr>
          <p:nvPr/>
        </p:nvPicPr>
        <p:blipFill>
          <a:blip r:embed="rId3"/>
          <a:srcRect/>
          <a:stretch>
            <a:fillRect/>
          </a:stretch>
        </p:blipFill>
        <p:spPr bwMode="auto">
          <a:xfrm>
            <a:off x="0" y="1447800"/>
            <a:ext cx="1066800" cy="896938"/>
          </a:xfrm>
          <a:prstGeom prst="rect">
            <a:avLst/>
          </a:prstGeom>
          <a:noFill/>
          <a:ln w="9525">
            <a:noFill/>
            <a:miter lim="800000"/>
            <a:headEnd/>
            <a:tailEnd/>
          </a:ln>
          <a:effectLst>
            <a:outerShdw dist="107763" dir="13500000" algn="ctr" rotWithShape="0">
              <a:srgbClr val="808080">
                <a:alpha val="50000"/>
              </a:srgbClr>
            </a:outerShdw>
          </a:effectLst>
        </p:spPr>
      </p:pic>
      <p:pic>
        <p:nvPicPr>
          <p:cNvPr id="8" name="Picture 19" descr="DAFO08"/>
          <p:cNvPicPr>
            <a:picLocks noChangeAspect="1" noChangeArrowheads="1"/>
          </p:cNvPicPr>
          <p:nvPr/>
        </p:nvPicPr>
        <p:blipFill>
          <a:blip r:embed="rId3"/>
          <a:srcRect/>
          <a:stretch>
            <a:fillRect/>
          </a:stretch>
        </p:blipFill>
        <p:spPr bwMode="auto">
          <a:xfrm>
            <a:off x="8077200" y="1447800"/>
            <a:ext cx="838200" cy="798513"/>
          </a:xfrm>
          <a:prstGeom prst="rect">
            <a:avLst/>
          </a:prstGeom>
          <a:noFill/>
          <a:ln w="9525">
            <a:noFill/>
            <a:miter lim="800000"/>
            <a:headEnd/>
            <a:tailEnd/>
          </a:ln>
          <a:effectLst>
            <a:outerShdw dist="107763" dir="13500000" algn="ctr" rotWithShape="0">
              <a:srgbClr val="808080">
                <a:alpha val="50000"/>
              </a:srgbClr>
            </a:outerShdw>
          </a:effectLst>
        </p:spPr>
      </p:pic>
      <p:pic>
        <p:nvPicPr>
          <p:cNvPr id="9" name="Picture 19" descr="DAFO08"/>
          <p:cNvPicPr>
            <a:picLocks noChangeAspect="1" noChangeArrowheads="1"/>
          </p:cNvPicPr>
          <p:nvPr/>
        </p:nvPicPr>
        <p:blipFill>
          <a:blip r:embed="rId3"/>
          <a:srcRect/>
          <a:stretch>
            <a:fillRect/>
          </a:stretch>
        </p:blipFill>
        <p:spPr bwMode="auto">
          <a:xfrm>
            <a:off x="0" y="2743200"/>
            <a:ext cx="1066800" cy="896938"/>
          </a:xfrm>
          <a:prstGeom prst="rect">
            <a:avLst/>
          </a:prstGeom>
          <a:noFill/>
          <a:ln w="9525">
            <a:noFill/>
            <a:miter lim="800000"/>
            <a:headEnd/>
            <a:tailEnd/>
          </a:ln>
          <a:effectLst>
            <a:outerShdw dist="107763" dir="13500000" algn="ctr" rotWithShape="0">
              <a:srgbClr val="808080">
                <a:alpha val="50000"/>
              </a:srgbClr>
            </a:outerShdw>
          </a:effectLst>
        </p:spPr>
      </p:pic>
      <p:pic>
        <p:nvPicPr>
          <p:cNvPr id="10" name="Picture 19" descr="DAFO08"/>
          <p:cNvPicPr>
            <a:picLocks noChangeAspect="1" noChangeArrowheads="1"/>
          </p:cNvPicPr>
          <p:nvPr/>
        </p:nvPicPr>
        <p:blipFill>
          <a:blip r:embed="rId3"/>
          <a:srcRect/>
          <a:stretch>
            <a:fillRect/>
          </a:stretch>
        </p:blipFill>
        <p:spPr bwMode="auto">
          <a:xfrm>
            <a:off x="8001000" y="2667000"/>
            <a:ext cx="914400" cy="869950"/>
          </a:xfrm>
          <a:prstGeom prst="rect">
            <a:avLst/>
          </a:prstGeom>
          <a:noFill/>
          <a:ln w="9525">
            <a:noFill/>
            <a:miter lim="800000"/>
            <a:headEnd/>
            <a:tailEnd/>
          </a:ln>
          <a:effectLst>
            <a:outerShdw dist="107763" dir="13500000" algn="ctr" rotWithShape="0">
              <a:srgbClr val="808080">
                <a:alpha val="50000"/>
              </a:srgbClr>
            </a:outerShdw>
          </a:effectLst>
        </p:spPr>
      </p:pic>
      <p:pic>
        <p:nvPicPr>
          <p:cNvPr id="11" name="Picture 19" descr="DAFO08"/>
          <p:cNvPicPr>
            <a:picLocks noChangeAspect="1" noChangeArrowheads="1"/>
          </p:cNvPicPr>
          <p:nvPr/>
        </p:nvPicPr>
        <p:blipFill>
          <a:blip r:embed="rId3"/>
          <a:srcRect/>
          <a:stretch>
            <a:fillRect/>
          </a:stretch>
        </p:blipFill>
        <p:spPr bwMode="auto">
          <a:xfrm>
            <a:off x="0" y="4267200"/>
            <a:ext cx="1143000" cy="1143000"/>
          </a:xfrm>
          <a:prstGeom prst="rect">
            <a:avLst/>
          </a:prstGeom>
          <a:noFill/>
          <a:ln w="9525">
            <a:noFill/>
            <a:miter lim="800000"/>
            <a:headEnd/>
            <a:tailEnd/>
          </a:ln>
          <a:effectLst>
            <a:outerShdw dist="107763" dir="13500000" algn="ctr" rotWithShape="0">
              <a:srgbClr val="808080">
                <a:alpha val="50000"/>
              </a:srgbClr>
            </a:outerShdw>
          </a:effectLst>
        </p:spPr>
      </p:pic>
      <p:pic>
        <p:nvPicPr>
          <p:cNvPr id="12" name="Picture 19" descr="DAFO08"/>
          <p:cNvPicPr>
            <a:picLocks noChangeAspect="1" noChangeArrowheads="1"/>
          </p:cNvPicPr>
          <p:nvPr/>
        </p:nvPicPr>
        <p:blipFill>
          <a:blip r:embed="rId3"/>
          <a:srcRect/>
          <a:stretch>
            <a:fillRect/>
          </a:stretch>
        </p:blipFill>
        <p:spPr bwMode="auto">
          <a:xfrm>
            <a:off x="8001000" y="3810000"/>
            <a:ext cx="923925" cy="879475"/>
          </a:xfrm>
          <a:prstGeom prst="rect">
            <a:avLst/>
          </a:prstGeom>
          <a:noFill/>
          <a:ln w="9525">
            <a:noFill/>
            <a:miter lim="800000"/>
            <a:headEnd/>
            <a:tailEnd/>
          </a:ln>
          <a:effectLst>
            <a:outerShdw dist="107763" dir="13500000" algn="ctr" rotWithShape="0">
              <a:srgbClr val="808080">
                <a:alpha val="50000"/>
              </a:srgbClr>
            </a:outerShdw>
          </a:effectLst>
        </p:spPr>
      </p:pic>
      <p:pic>
        <p:nvPicPr>
          <p:cNvPr id="13" name="Picture 19" descr="DAFO08"/>
          <p:cNvPicPr>
            <a:picLocks noChangeAspect="1" noChangeArrowheads="1"/>
          </p:cNvPicPr>
          <p:nvPr/>
        </p:nvPicPr>
        <p:blipFill>
          <a:blip r:embed="rId3"/>
          <a:srcRect/>
          <a:stretch>
            <a:fillRect/>
          </a:stretch>
        </p:blipFill>
        <p:spPr bwMode="auto">
          <a:xfrm>
            <a:off x="5029200" y="5905500"/>
            <a:ext cx="1133475"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14" name="Picture 19" descr="DAFO08"/>
          <p:cNvPicPr>
            <a:picLocks noChangeAspect="1" noChangeArrowheads="1"/>
          </p:cNvPicPr>
          <p:nvPr/>
        </p:nvPicPr>
        <p:blipFill>
          <a:blip r:embed="rId3"/>
          <a:srcRect/>
          <a:stretch>
            <a:fillRect/>
          </a:stretch>
        </p:blipFill>
        <p:spPr bwMode="auto">
          <a:xfrm>
            <a:off x="6553200" y="5905500"/>
            <a:ext cx="1000125"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15" name="Picture 19" descr="DAFO08"/>
          <p:cNvPicPr>
            <a:picLocks noChangeAspect="1" noChangeArrowheads="1"/>
          </p:cNvPicPr>
          <p:nvPr/>
        </p:nvPicPr>
        <p:blipFill>
          <a:blip r:embed="rId3"/>
          <a:srcRect/>
          <a:stretch>
            <a:fillRect/>
          </a:stretch>
        </p:blipFill>
        <p:spPr bwMode="auto">
          <a:xfrm>
            <a:off x="152400" y="5905500"/>
            <a:ext cx="1152525"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16" name="Picture 19" descr="DAFO08"/>
          <p:cNvPicPr>
            <a:picLocks noChangeAspect="1" noChangeArrowheads="1"/>
          </p:cNvPicPr>
          <p:nvPr/>
        </p:nvPicPr>
        <p:blipFill>
          <a:blip r:embed="rId3"/>
          <a:srcRect/>
          <a:stretch>
            <a:fillRect/>
          </a:stretch>
        </p:blipFill>
        <p:spPr bwMode="auto">
          <a:xfrm>
            <a:off x="7924800" y="5715000"/>
            <a:ext cx="1016000"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17" name="Picture 19" descr="DAFO08"/>
          <p:cNvPicPr>
            <a:picLocks noChangeAspect="1" noChangeArrowheads="1"/>
          </p:cNvPicPr>
          <p:nvPr/>
        </p:nvPicPr>
        <p:blipFill>
          <a:blip r:embed="rId3"/>
          <a:srcRect/>
          <a:stretch>
            <a:fillRect/>
          </a:stretch>
        </p:blipFill>
        <p:spPr bwMode="auto">
          <a:xfrm>
            <a:off x="3352800" y="5905500"/>
            <a:ext cx="1152525" cy="952500"/>
          </a:xfrm>
          <a:prstGeom prst="rect">
            <a:avLst/>
          </a:prstGeom>
          <a:noFill/>
          <a:ln w="9525">
            <a:noFill/>
            <a:miter lim="800000"/>
            <a:headEnd/>
            <a:tailEnd/>
          </a:ln>
          <a:effectLst>
            <a:outerShdw dist="107763" dir="13500000" algn="ctr" rotWithShape="0">
              <a:srgbClr val="808080">
                <a:alpha val="50000"/>
              </a:srgbClr>
            </a:outerShdw>
          </a:effectLst>
        </p:spPr>
      </p:pic>
      <p:pic>
        <p:nvPicPr>
          <p:cNvPr id="18" name="Picture 19" descr="DAFO08"/>
          <p:cNvPicPr>
            <a:picLocks noChangeAspect="1" noChangeArrowheads="1"/>
          </p:cNvPicPr>
          <p:nvPr/>
        </p:nvPicPr>
        <p:blipFill>
          <a:blip r:embed="rId3"/>
          <a:srcRect/>
          <a:stretch>
            <a:fillRect/>
          </a:stretch>
        </p:blipFill>
        <p:spPr bwMode="auto">
          <a:xfrm>
            <a:off x="8077200" y="4876800"/>
            <a:ext cx="863600" cy="809625"/>
          </a:xfrm>
          <a:prstGeom prst="rect">
            <a:avLst/>
          </a:prstGeom>
          <a:noFill/>
          <a:ln w="9525">
            <a:noFill/>
            <a:miter lim="800000"/>
            <a:headEnd/>
            <a:tailEnd/>
          </a:ln>
          <a:effectLst>
            <a:outerShdw dist="107763" dir="13500000" algn="ctr" rotWithShape="0">
              <a:srgbClr val="808080">
                <a:alpha val="50000"/>
              </a:srgbClr>
            </a:outerShdw>
          </a:effectLst>
        </p:spPr>
      </p:pic>
      <p:pic>
        <p:nvPicPr>
          <p:cNvPr id="19" name="Picture 19" descr="DAFO08"/>
          <p:cNvPicPr>
            <a:picLocks noChangeAspect="1" noChangeArrowheads="1"/>
          </p:cNvPicPr>
          <p:nvPr/>
        </p:nvPicPr>
        <p:blipFill>
          <a:blip r:embed="rId3"/>
          <a:srcRect/>
          <a:stretch>
            <a:fillRect/>
          </a:stretch>
        </p:blipFill>
        <p:spPr bwMode="auto">
          <a:xfrm>
            <a:off x="1828800" y="5905500"/>
            <a:ext cx="1152525" cy="952500"/>
          </a:xfrm>
          <a:prstGeom prst="rect">
            <a:avLst/>
          </a:prstGeom>
          <a:noFill/>
          <a:ln w="9525">
            <a:noFill/>
            <a:miter lim="800000"/>
            <a:headEnd/>
            <a:tailEnd/>
          </a:ln>
          <a:effectLst>
            <a:outerShdw dist="107763" dir="13500000" algn="ctr" rotWithShape="0">
              <a:srgbClr val="808080">
                <a:alpha val="50000"/>
              </a:srgbClr>
            </a:outerShdw>
          </a:effectLst>
        </p:spPr>
      </p:pic>
      <p:sp>
        <p:nvSpPr>
          <p:cNvPr id="3093" name="Rectangle 23"/>
          <p:cNvSpPr>
            <a:spLocks noChangeArrowheads="1"/>
          </p:cNvSpPr>
          <p:nvPr/>
        </p:nvSpPr>
        <p:spPr bwMode="auto">
          <a:xfrm>
            <a:off x="1066800" y="152400"/>
            <a:ext cx="6781800" cy="579438"/>
          </a:xfrm>
          <a:prstGeom prst="rect">
            <a:avLst/>
          </a:prstGeom>
          <a:noFill/>
          <a:ln w="9525">
            <a:noFill/>
            <a:miter lim="800000"/>
            <a:headEnd/>
            <a:tailEnd/>
          </a:ln>
        </p:spPr>
        <p:txBody>
          <a:bodyPr>
            <a:spAutoFit/>
          </a:bodyPr>
          <a:lstStyle/>
          <a:p>
            <a:pPr algn="ctr"/>
            <a:r>
              <a:rPr lang="en-US" sz="3200" b="1" i="1">
                <a:solidFill>
                  <a:srgbClr val="003399"/>
                </a:solidFill>
              </a:rPr>
              <a:t>Những bông hoa những bài ca</a:t>
            </a:r>
          </a:p>
        </p:txBody>
      </p:sp>
      <p:pic>
        <p:nvPicPr>
          <p:cNvPr id="202776" name="Picture 24"/>
          <p:cNvPicPr>
            <a:picLocks noChangeAspect="1" noChangeArrowheads="1"/>
          </p:cNvPicPr>
          <p:nvPr>
            <p:ph type="body" idx="1"/>
          </p:nvPr>
        </p:nvPicPr>
        <p:blipFill>
          <a:blip r:embed="rId4"/>
          <a:srcRect/>
          <a:stretch>
            <a:fillRect/>
          </a:stretch>
        </p:blipFill>
        <p:spPr>
          <a:xfrm>
            <a:off x="685800" y="762000"/>
            <a:ext cx="7620000" cy="5632450"/>
          </a:xfrm>
          <a:noFill/>
        </p:spPr>
      </p:pic>
      <p:pic>
        <p:nvPicPr>
          <p:cNvPr id="202777" name="Nhung bong hoa nhung bai ca - Dang cap nhat.mp3">
            <a:hlinkClick r:id="" action="ppaction://media"/>
          </p:cNvPr>
          <p:cNvPicPr>
            <a:picLocks noRot="1" noChangeAspect="1" noChangeArrowheads="1"/>
          </p:cNvPicPr>
          <p:nvPr>
            <a:audioFile r:link="rId1"/>
          </p:nvPr>
        </p:nvPicPr>
        <p:blipFill>
          <a:blip r:embed="rId5"/>
          <a:srcRect/>
          <a:stretch>
            <a:fillRect/>
          </a:stretch>
        </p:blipFill>
        <p:spPr bwMode="auto">
          <a:xfrm>
            <a:off x="152400" y="60960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3000" fill="hold" nodeType="withEffect">
                                  <p:stCondLst>
                                    <p:cond delay="0"/>
                                  </p:stCondLst>
                                  <p:childTnLst>
                                    <p:set>
                                      <p:cBhvr>
                                        <p:cTn id="6" dur="1" fill="hold">
                                          <p:stCondLst>
                                            <p:cond delay="0"/>
                                          </p:stCondLst>
                                        </p:cTn>
                                        <p:tgtEl>
                                          <p:spTgt spid="39955"/>
                                        </p:tgtEl>
                                        <p:attrNameLst>
                                          <p:attrName>style.visibility</p:attrName>
                                        </p:attrNameLst>
                                      </p:cBhvr>
                                      <p:to>
                                        <p:strVal val="visible"/>
                                      </p:to>
                                    </p:set>
                                    <p:animEffect transition="in" filter="fade">
                                      <p:cBhvr>
                                        <p:cTn id="7" dur="3000"/>
                                        <p:tgtEl>
                                          <p:spTgt spid="39955"/>
                                        </p:tgtEl>
                                      </p:cBhvr>
                                    </p:animEffect>
                                  </p:childTnLst>
                                </p:cTn>
                              </p:par>
                              <p:par>
                                <p:cTn id="8" presetID="10" presetClass="entr" presetSubtype="0" repeatCount="300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0"/>
                                        <p:tgtEl>
                                          <p:spTgt spid="2"/>
                                        </p:tgtEl>
                                      </p:cBhvr>
                                    </p:animEffect>
                                  </p:childTnLst>
                                </p:cTn>
                              </p:par>
                              <p:par>
                                <p:cTn id="11" presetID="10" presetClass="entr" presetSubtype="0" repeatCount="3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childTnLst>
                                </p:cTn>
                              </p:par>
                              <p:par>
                                <p:cTn id="14" presetID="10" presetClass="entr" presetSubtype="0" repeatCount="300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3000"/>
                                        <p:tgtEl>
                                          <p:spTgt spid="4"/>
                                        </p:tgtEl>
                                      </p:cBhvr>
                                    </p:animEffect>
                                  </p:childTnLst>
                                </p:cTn>
                              </p:par>
                              <p:par>
                                <p:cTn id="17" presetID="10" presetClass="entr" presetSubtype="0" repeatCount="3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0"/>
                                        <p:tgtEl>
                                          <p:spTgt spid="5"/>
                                        </p:tgtEl>
                                      </p:cBhvr>
                                    </p:animEffect>
                                  </p:childTnLst>
                                </p:cTn>
                              </p:par>
                              <p:par>
                                <p:cTn id="20" presetID="10" presetClass="entr" presetSubtype="0" repeatCount="3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0"/>
                                        <p:tgtEl>
                                          <p:spTgt spid="6"/>
                                        </p:tgtEl>
                                      </p:cBhvr>
                                    </p:animEffect>
                                  </p:childTnLst>
                                </p:cTn>
                              </p:par>
                              <p:par>
                                <p:cTn id="23" presetID="10" presetClass="entr" presetSubtype="0" repeatCount="300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childTnLst>
                                </p:cTn>
                              </p:par>
                              <p:par>
                                <p:cTn id="26" presetID="10" presetClass="entr" presetSubtype="0" repeatCount="300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3000"/>
                                        <p:tgtEl>
                                          <p:spTgt spid="8"/>
                                        </p:tgtEl>
                                      </p:cBhvr>
                                    </p:animEffect>
                                  </p:childTnLst>
                                </p:cTn>
                              </p:par>
                              <p:par>
                                <p:cTn id="29" presetID="10" presetClass="entr" presetSubtype="0" repeatCount="300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3000"/>
                                        <p:tgtEl>
                                          <p:spTgt spid="9"/>
                                        </p:tgtEl>
                                      </p:cBhvr>
                                    </p:animEffect>
                                  </p:childTnLst>
                                </p:cTn>
                              </p:par>
                              <p:par>
                                <p:cTn id="32" presetID="10" presetClass="entr" presetSubtype="0" repeatCount="300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3000"/>
                                        <p:tgtEl>
                                          <p:spTgt spid="10"/>
                                        </p:tgtEl>
                                      </p:cBhvr>
                                    </p:animEffect>
                                  </p:childTnLst>
                                </p:cTn>
                              </p:par>
                              <p:par>
                                <p:cTn id="35" presetID="10" presetClass="entr" presetSubtype="0" repeatCount="300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3000"/>
                                        <p:tgtEl>
                                          <p:spTgt spid="11"/>
                                        </p:tgtEl>
                                      </p:cBhvr>
                                    </p:animEffect>
                                  </p:childTnLst>
                                </p:cTn>
                              </p:par>
                              <p:par>
                                <p:cTn id="38" presetID="10" presetClass="entr" presetSubtype="0" repeatCount="3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3000"/>
                                        <p:tgtEl>
                                          <p:spTgt spid="12"/>
                                        </p:tgtEl>
                                      </p:cBhvr>
                                    </p:animEffect>
                                  </p:childTnLst>
                                </p:cTn>
                              </p:par>
                              <p:par>
                                <p:cTn id="41" presetID="10" presetClass="entr" presetSubtype="0" repeatCount="300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3000"/>
                                        <p:tgtEl>
                                          <p:spTgt spid="13"/>
                                        </p:tgtEl>
                                      </p:cBhvr>
                                    </p:animEffect>
                                  </p:childTnLst>
                                </p:cTn>
                              </p:par>
                              <p:par>
                                <p:cTn id="44" presetID="10" presetClass="entr" presetSubtype="0" repeatCount="3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3000"/>
                                        <p:tgtEl>
                                          <p:spTgt spid="14"/>
                                        </p:tgtEl>
                                      </p:cBhvr>
                                    </p:animEffect>
                                  </p:childTnLst>
                                </p:cTn>
                              </p:par>
                              <p:par>
                                <p:cTn id="47" presetID="10" presetClass="entr" presetSubtype="0" repeatCount="300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0"/>
                                        <p:tgtEl>
                                          <p:spTgt spid="15"/>
                                        </p:tgtEl>
                                      </p:cBhvr>
                                    </p:animEffect>
                                  </p:childTnLst>
                                </p:cTn>
                              </p:par>
                              <p:par>
                                <p:cTn id="50" presetID="10" presetClass="entr" presetSubtype="0" repeatCount="300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3000"/>
                                        <p:tgtEl>
                                          <p:spTgt spid="16"/>
                                        </p:tgtEl>
                                      </p:cBhvr>
                                    </p:animEffect>
                                  </p:childTnLst>
                                </p:cTn>
                              </p:par>
                              <p:par>
                                <p:cTn id="53" presetID="10" presetClass="entr" presetSubtype="0" repeatCount="3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3000"/>
                                        <p:tgtEl>
                                          <p:spTgt spid="17"/>
                                        </p:tgtEl>
                                      </p:cBhvr>
                                    </p:animEffect>
                                  </p:childTnLst>
                                </p:cTn>
                              </p:par>
                              <p:par>
                                <p:cTn id="56" presetID="10" presetClass="entr" presetSubtype="0" repeatCount="300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3000"/>
                                        <p:tgtEl>
                                          <p:spTgt spid="18"/>
                                        </p:tgtEl>
                                      </p:cBhvr>
                                    </p:animEffect>
                                  </p:childTnLst>
                                </p:cTn>
                              </p:par>
                              <p:par>
                                <p:cTn id="59" presetID="10" presetClass="entr" presetSubtype="0" repeatCount="300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3000"/>
                                        <p:tgtEl>
                                          <p:spTgt spid="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02776"/>
                                        </p:tgtEl>
                                        <p:attrNameLst>
                                          <p:attrName>style.visibility</p:attrName>
                                        </p:attrNameLst>
                                      </p:cBhvr>
                                      <p:to>
                                        <p:strVal val="visible"/>
                                      </p:to>
                                    </p:set>
                                  </p:childTnLst>
                                </p:cTn>
                              </p:par>
                            </p:childTnLst>
                          </p:cTn>
                        </p:par>
                        <p:par>
                          <p:cTn id="66" fill="hold" nodeType="afterGroup">
                            <p:stCondLst>
                              <p:cond delay="0"/>
                            </p:stCondLst>
                            <p:childTnLst>
                              <p:par>
                                <p:cTn id="67" presetID="1" presetClass="mediacall" presetSubtype="0" fill="hold" nodeType="afterEffect">
                                  <p:stCondLst>
                                    <p:cond delay="0"/>
                                  </p:stCondLst>
                                  <p:childTnLst>
                                    <p:cmd type="call" cmd="playFrom(0.0)">
                                      <p:cBhvr>
                                        <p:cTn id="68" dur="232542" fill="hold"/>
                                        <p:tgtEl>
                                          <p:spTgt spid="20277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9" fill="hold" display="0">
                  <p:stCondLst>
                    <p:cond delay="indefinite"/>
                  </p:stCondLst>
                  <p:endCondLst>
                    <p:cond evt="onNext" delay="0">
                      <p:tgtEl>
                        <p:sldTgt/>
                      </p:tgtEl>
                    </p:cond>
                    <p:cond evt="onPrev" delay="0">
                      <p:tgtEl>
                        <p:sldTgt/>
                      </p:tgtEl>
                    </p:cond>
                    <p:cond evt="onStopAudio" delay="0">
                      <p:tgtEl>
                        <p:sldTgt/>
                      </p:tgtEl>
                    </p:cond>
                  </p:endCondLst>
                </p:cTn>
                <p:tgtEl>
                  <p:spTgt spid="20277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12" name="Picture 20" descr="nhagiao5dp4[1]"/>
          <p:cNvPicPr>
            <a:picLocks noChangeAspect="1" noChangeArrowheads="1"/>
          </p:cNvPicPr>
          <p:nvPr/>
        </p:nvPicPr>
        <p:blipFill>
          <a:blip r:embed="rId2">
            <a:lum bright="40000"/>
          </a:blip>
          <a:srcRect/>
          <a:stretch>
            <a:fillRect/>
          </a:stretch>
        </p:blipFill>
        <p:spPr bwMode="auto">
          <a:xfrm>
            <a:off x="0" y="0"/>
            <a:ext cx="8991600" cy="6858000"/>
          </a:xfrm>
          <a:prstGeom prst="rect">
            <a:avLst/>
          </a:prstGeom>
          <a:noFill/>
          <a:ln w="9525">
            <a:noFill/>
            <a:miter lim="800000"/>
            <a:headEnd/>
            <a:tailEnd/>
          </a:ln>
        </p:spPr>
      </p:pic>
      <p:sp>
        <p:nvSpPr>
          <p:cNvPr id="8194" name="Rectangle 2"/>
          <p:cNvSpPr>
            <a:spLocks noGrp="1" noChangeArrowheads="1"/>
          </p:cNvSpPr>
          <p:nvPr>
            <p:ph type="title" idx="4294967295"/>
          </p:nvPr>
        </p:nvSpPr>
        <p:spPr>
          <a:xfrm>
            <a:off x="0" y="457200"/>
            <a:ext cx="9144000" cy="1143000"/>
          </a:xfrm>
        </p:spPr>
        <p:txBody>
          <a:bodyPr/>
          <a:lstStyle/>
          <a:p>
            <a:pPr eaLnBrk="1" hangingPunct="1"/>
            <a:r>
              <a:rPr lang="en-US" smtClean="0">
                <a:solidFill>
                  <a:schemeClr val="accent2"/>
                </a:solidFill>
              </a:rPr>
              <a:t>Ôn tập bài hát: </a:t>
            </a:r>
            <a:r>
              <a:rPr lang="en-US" i="1" smtClean="0">
                <a:solidFill>
                  <a:schemeClr val="hlink"/>
                </a:solidFill>
              </a:rPr>
              <a:t>Những bông hoa, những bài ca</a:t>
            </a:r>
          </a:p>
        </p:txBody>
      </p:sp>
      <p:sp>
        <p:nvSpPr>
          <p:cNvPr id="4100" name="Rectangle 3"/>
          <p:cNvSpPr>
            <a:spLocks noGrp="1" noChangeArrowheads="1"/>
          </p:cNvSpPr>
          <p:nvPr>
            <p:ph type="body" idx="4294967295"/>
          </p:nvPr>
        </p:nvSpPr>
        <p:spPr>
          <a:xfrm>
            <a:off x="0" y="5562600"/>
            <a:ext cx="8229600" cy="1371600"/>
          </a:xfrm>
        </p:spPr>
        <p:txBody>
          <a:bodyPr/>
          <a:lstStyle/>
          <a:p>
            <a:pPr eaLnBrk="1" hangingPunct="1">
              <a:buFontTx/>
              <a:buNone/>
            </a:pPr>
            <a:r>
              <a:rPr lang="en-US" sz="2800" smtClean="0">
                <a:solidFill>
                  <a:schemeClr val="folHlink"/>
                </a:solidFill>
              </a:rPr>
              <a:t>       </a:t>
            </a:r>
            <a:endParaRPr lang="en-US" sz="2800" smtClean="0">
              <a:solidFill>
                <a:schemeClr val="accent2"/>
              </a:solidFill>
            </a:endParaRPr>
          </a:p>
        </p:txBody>
      </p:sp>
      <p:sp>
        <p:nvSpPr>
          <p:cNvPr id="8199" name="Rectangle 7"/>
          <p:cNvSpPr>
            <a:spLocks noChangeArrowheads="1"/>
          </p:cNvSpPr>
          <p:nvPr/>
        </p:nvSpPr>
        <p:spPr bwMode="auto">
          <a:xfrm>
            <a:off x="0" y="2133600"/>
            <a:ext cx="9144000" cy="3092450"/>
          </a:xfrm>
          <a:prstGeom prst="rect">
            <a:avLst/>
          </a:prstGeom>
          <a:noFill/>
          <a:ln w="9525">
            <a:noFill/>
            <a:miter lim="800000"/>
            <a:headEnd/>
            <a:tailEnd/>
          </a:ln>
        </p:spPr>
        <p:txBody>
          <a:bodyPr>
            <a:spAutoFit/>
          </a:bodyPr>
          <a:lstStyle/>
          <a:p>
            <a:pPr lvl="1">
              <a:spcBef>
                <a:spcPct val="50000"/>
              </a:spcBef>
            </a:pPr>
            <a:r>
              <a:rPr lang="en-US" sz="5400"/>
              <a:t>           </a:t>
            </a:r>
            <a:r>
              <a:rPr lang="en-US" sz="6000"/>
              <a:t>Hoạt động 1</a:t>
            </a:r>
          </a:p>
          <a:p>
            <a:pPr lvl="1">
              <a:spcBef>
                <a:spcPct val="50000"/>
              </a:spcBef>
            </a:pPr>
            <a:r>
              <a:rPr lang="en-US" sz="5400">
                <a:solidFill>
                  <a:srgbClr val="FF0000"/>
                </a:solidFill>
              </a:rPr>
              <a:t>Hát kết hợp vỗ tay theo phách.</a:t>
            </a:r>
          </a:p>
        </p:txBody>
      </p:sp>
      <p:pic>
        <p:nvPicPr>
          <p:cNvPr id="8205" name="Picture 13" descr="Not moc kep"/>
          <p:cNvPicPr>
            <a:picLocks noChangeAspect="1" noChangeArrowheads="1"/>
          </p:cNvPicPr>
          <p:nvPr/>
        </p:nvPicPr>
        <p:blipFill>
          <a:blip r:embed="rId3"/>
          <a:srcRect/>
          <a:stretch>
            <a:fillRect/>
          </a:stretch>
        </p:blipFill>
        <p:spPr bwMode="auto">
          <a:xfrm>
            <a:off x="990600" y="1828800"/>
            <a:ext cx="790575" cy="1085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8199">
                                            <p:txEl>
                                              <p:pRg st="0" end="0"/>
                                            </p:txEl>
                                          </p:spTgt>
                                        </p:tgtEl>
                                        <p:attrNameLst>
                                          <p:attrName>style.visibility</p:attrName>
                                        </p:attrNameLst>
                                      </p:cBhvr>
                                      <p:to>
                                        <p:strVal val="visible"/>
                                      </p:to>
                                    </p:set>
                                    <p:animEffect transition="in" filter="plus(in)">
                                      <p:cBhvr>
                                        <p:cTn id="12" dur="2000"/>
                                        <p:tgtEl>
                                          <p:spTgt spid="81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199">
                                            <p:txEl>
                                              <p:pRg st="1" end="1"/>
                                            </p:txEl>
                                          </p:spTgt>
                                        </p:tgtEl>
                                        <p:attrNameLst>
                                          <p:attrName>style.visibility</p:attrName>
                                        </p:attrNameLst>
                                      </p:cBhvr>
                                      <p:to>
                                        <p:strVal val="visible"/>
                                      </p:to>
                                    </p:set>
                                    <p:animEffect transition="in" filter="dissolve">
                                      <p:cBhvr>
                                        <p:cTn id="17" dur="500"/>
                                        <p:tgtEl>
                                          <p:spTgt spid="81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205"/>
                                        </p:tgtEl>
                                        <p:attrNameLst>
                                          <p:attrName>style.visibility</p:attrName>
                                        </p:attrNameLst>
                                      </p:cBhvr>
                                      <p:to>
                                        <p:strVal val="visible"/>
                                      </p:to>
                                    </p:set>
                                  </p:childTnLst>
                                </p:cTn>
                              </p:par>
                              <p:par>
                                <p:cTn id="22" presetID="18" presetClass="entr" presetSubtype="6" fill="hold" nodeType="withEffect">
                                  <p:stCondLst>
                                    <p:cond delay="0"/>
                                  </p:stCondLst>
                                  <p:childTnLst>
                                    <p:set>
                                      <p:cBhvr>
                                        <p:cTn id="23" dur="1" fill="hold">
                                          <p:stCondLst>
                                            <p:cond delay="0"/>
                                          </p:stCondLst>
                                        </p:cTn>
                                        <p:tgtEl>
                                          <p:spTgt spid="8212"/>
                                        </p:tgtEl>
                                        <p:attrNameLst>
                                          <p:attrName>style.visibility</p:attrName>
                                        </p:attrNameLst>
                                      </p:cBhvr>
                                      <p:to>
                                        <p:strVal val="visible"/>
                                      </p:to>
                                    </p:set>
                                    <p:animEffect transition="in" filter="strips(downRight)">
                                      <p:cBhvr>
                                        <p:cTn id="24" dur="1000"/>
                                        <p:tgtEl>
                                          <p:spTgt spid="8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3912" name="Picture 8" descr="nhagiao1_337%5B1%5D_580[1]"/>
          <p:cNvPicPr>
            <a:picLocks noChangeAspect="1" noChangeArrowheads="1"/>
          </p:cNvPicPr>
          <p:nvPr/>
        </p:nvPicPr>
        <p:blipFill>
          <a:blip r:embed="rId2">
            <a:lum bright="30000"/>
          </a:blip>
          <a:srcRect/>
          <a:stretch>
            <a:fillRect/>
          </a:stretch>
        </p:blipFill>
        <p:spPr bwMode="auto">
          <a:xfrm>
            <a:off x="0" y="0"/>
            <a:ext cx="9144000" cy="6858000"/>
          </a:xfrm>
          <a:prstGeom prst="rect">
            <a:avLst/>
          </a:prstGeom>
          <a:noFill/>
          <a:ln w="9525">
            <a:noFill/>
            <a:miter lim="800000"/>
            <a:headEnd/>
            <a:tailEnd/>
          </a:ln>
        </p:spPr>
      </p:pic>
      <p:sp>
        <p:nvSpPr>
          <p:cNvPr id="123906" name="Rectangle 2"/>
          <p:cNvSpPr>
            <a:spLocks noGrp="1" noChangeArrowheads="1"/>
          </p:cNvSpPr>
          <p:nvPr>
            <p:ph type="title"/>
          </p:nvPr>
        </p:nvSpPr>
        <p:spPr>
          <a:xfrm>
            <a:off x="381000" y="228600"/>
            <a:ext cx="8229600" cy="1143000"/>
          </a:xfrm>
        </p:spPr>
        <p:txBody>
          <a:bodyPr/>
          <a:lstStyle/>
          <a:p>
            <a:pPr eaLnBrk="1" hangingPunct="1"/>
            <a:r>
              <a:rPr lang="en-US" sz="6000" smtClean="0">
                <a:solidFill>
                  <a:schemeClr val="tx1"/>
                </a:solidFill>
              </a:rPr>
              <a:t>Hoạt động 2:</a:t>
            </a:r>
          </a:p>
        </p:txBody>
      </p:sp>
      <p:sp>
        <p:nvSpPr>
          <p:cNvPr id="123907" name="Rectangle 3"/>
          <p:cNvSpPr>
            <a:spLocks noGrp="1" noChangeArrowheads="1"/>
          </p:cNvSpPr>
          <p:nvPr>
            <p:ph type="body" idx="4294967295"/>
          </p:nvPr>
        </p:nvSpPr>
        <p:spPr>
          <a:xfrm>
            <a:off x="533400" y="1981200"/>
            <a:ext cx="8229600" cy="4114800"/>
          </a:xfrm>
        </p:spPr>
        <p:txBody>
          <a:bodyPr/>
          <a:lstStyle/>
          <a:p>
            <a:pPr algn="ctr" eaLnBrk="1" hangingPunct="1">
              <a:buFontTx/>
              <a:buNone/>
            </a:pPr>
            <a:r>
              <a:rPr lang="en-US" sz="4000" smtClean="0">
                <a:solidFill>
                  <a:schemeClr val="folHlink"/>
                </a:solidFill>
              </a:rPr>
              <a:t>   </a:t>
            </a:r>
            <a:r>
              <a:rPr lang="en-US" sz="7200" b="1" i="1" smtClean="0">
                <a:solidFill>
                  <a:srgbClr val="CC3300"/>
                </a:solidFill>
              </a:rPr>
              <a:t>Hát kết hợp vận động múa phụ hoạ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3907">
                                            <p:txEl>
                                              <p:pRg st="0" end="0"/>
                                            </p:txEl>
                                          </p:spTgt>
                                        </p:tgtEl>
                                        <p:attrNameLst>
                                          <p:attrName>style.visibility</p:attrName>
                                        </p:attrNameLst>
                                      </p:cBhvr>
                                      <p:to>
                                        <p:strVal val="visible"/>
                                      </p:to>
                                    </p:set>
                                    <p:animEffect transition="in" filter="checkerboard(across)">
                                      <p:cBhvr>
                                        <p:cTn id="12" dur="500"/>
                                        <p:tgtEl>
                                          <p:spTgt spid="123907">
                                            <p:txEl>
                                              <p:pRg st="0" end="0"/>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123912"/>
                                        </p:tgtEl>
                                        <p:attrNameLst>
                                          <p:attrName>style.visibility</p:attrName>
                                        </p:attrNameLst>
                                      </p:cBhvr>
                                      <p:to>
                                        <p:strVal val="visible"/>
                                      </p:to>
                                    </p:set>
                                    <p:animEffect transition="in" filter="box(out)">
                                      <p:cBhvr>
                                        <p:cTn id="15" dur="10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50" name="Picture 10" descr="nhagiao5dp4[1]"/>
          <p:cNvPicPr>
            <a:picLocks noChangeAspect="1" noChangeArrowheads="1"/>
          </p:cNvPicPr>
          <p:nvPr/>
        </p:nvPicPr>
        <p:blipFill>
          <a:blip r:embed="rId2">
            <a:lum bright="22000"/>
          </a:blip>
          <a:srcRect/>
          <a:stretch>
            <a:fillRect/>
          </a:stretch>
        </p:blipFill>
        <p:spPr bwMode="auto">
          <a:xfrm>
            <a:off x="0" y="0"/>
            <a:ext cx="9144000" cy="6934200"/>
          </a:xfrm>
          <a:prstGeom prst="rect">
            <a:avLst/>
          </a:prstGeom>
          <a:noFill/>
          <a:ln w="9525">
            <a:noFill/>
            <a:miter lim="800000"/>
            <a:headEnd/>
            <a:tailEnd/>
          </a:ln>
        </p:spPr>
      </p:pic>
      <p:sp>
        <p:nvSpPr>
          <p:cNvPr id="10242" name="Rectangle 2"/>
          <p:cNvSpPr>
            <a:spLocks noGrp="1" noChangeArrowheads="1"/>
          </p:cNvSpPr>
          <p:nvPr>
            <p:ph type="title"/>
          </p:nvPr>
        </p:nvSpPr>
        <p:spPr/>
        <p:txBody>
          <a:bodyPr/>
          <a:lstStyle/>
          <a:p>
            <a:pPr eaLnBrk="1" hangingPunct="1"/>
            <a:r>
              <a:rPr lang="en-US" sz="6600" b="1" i="1" smtClean="0">
                <a:solidFill>
                  <a:schemeClr val="tx1"/>
                </a:solidFill>
              </a:rPr>
              <a:t>Hát kết hợp biểu diễn</a:t>
            </a:r>
          </a:p>
        </p:txBody>
      </p:sp>
      <p:sp>
        <p:nvSpPr>
          <p:cNvPr id="10243" name="Rectangle 3"/>
          <p:cNvSpPr>
            <a:spLocks noGrp="1" noChangeArrowheads="1"/>
          </p:cNvSpPr>
          <p:nvPr>
            <p:ph type="body" idx="4294967295"/>
          </p:nvPr>
        </p:nvSpPr>
        <p:spPr>
          <a:xfrm>
            <a:off x="381000" y="2286000"/>
            <a:ext cx="8305800" cy="1457325"/>
          </a:xfrm>
        </p:spPr>
        <p:txBody>
          <a:bodyPr/>
          <a:lstStyle/>
          <a:p>
            <a:pPr lvl="1" algn="ctr" eaLnBrk="1" hangingPunct="1">
              <a:lnSpc>
                <a:spcPct val="90000"/>
              </a:lnSpc>
              <a:buFontTx/>
              <a:buNone/>
            </a:pPr>
            <a:r>
              <a:rPr lang="en-US" sz="4800" smtClean="0">
                <a:solidFill>
                  <a:srgbClr val="003399"/>
                </a:solidFill>
              </a:rPr>
              <a:t>Cả lớp chia thành 3 nhóm, các nhóm chuẩn bị động tác phụ hoạ cho nhóm của mình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3"/>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Effect transition="in" filter="fade">
                                      <p:cBhvr>
                                        <p:cTn id="9" dur="1000"/>
                                        <p:tgtEl>
                                          <p:spTgt spid="102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 calcmode="lin" valueType="num">
                                      <p:cBhvr>
                                        <p:cTn id="14" dur="1000" fill="hold"/>
                                        <p:tgtEl>
                                          <p:spTgt spid="1024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243">
                                            <p:txEl>
                                              <p:pRg st="0" end="0"/>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0250"/>
                                        </p:tgtEl>
                                        <p:attrNameLst>
                                          <p:attrName>style.visibility</p:attrName>
                                        </p:attrNameLst>
                                      </p:cBhvr>
                                      <p:to>
                                        <p:strVal val="visible"/>
                                      </p:to>
                                    </p:set>
                                    <p:anim calcmode="lin" valueType="num">
                                      <p:cBhvr>
                                        <p:cTn id="19" dur="1000" fill="hold"/>
                                        <p:tgtEl>
                                          <p:spTgt spid="10250"/>
                                        </p:tgtEl>
                                        <p:attrNameLst>
                                          <p:attrName>ppt_w</p:attrName>
                                        </p:attrNameLst>
                                      </p:cBhvr>
                                      <p:tavLst>
                                        <p:tav tm="0">
                                          <p:val>
                                            <p:fltVal val="0"/>
                                          </p:val>
                                        </p:tav>
                                        <p:tav tm="100000">
                                          <p:val>
                                            <p:strVal val="#ppt_w"/>
                                          </p:val>
                                        </p:tav>
                                      </p:tavLst>
                                    </p:anim>
                                    <p:anim calcmode="lin" valueType="num">
                                      <p:cBhvr>
                                        <p:cTn id="20" dur="1000" fill="hold"/>
                                        <p:tgtEl>
                                          <p:spTgt spid="10250"/>
                                        </p:tgtEl>
                                        <p:attrNameLst>
                                          <p:attrName>ppt_h</p:attrName>
                                        </p:attrNameLst>
                                      </p:cBhvr>
                                      <p:tavLst>
                                        <p:tav tm="0">
                                          <p:val>
                                            <p:fltVal val="0"/>
                                          </p:val>
                                        </p:tav>
                                        <p:tav tm="100000">
                                          <p:val>
                                            <p:strVal val="#ppt_h"/>
                                          </p:val>
                                        </p:tav>
                                      </p:tavLst>
                                    </p:anim>
                                    <p:anim calcmode="lin" valueType="num">
                                      <p:cBhvr>
                                        <p:cTn id="21" dur="1000" fill="hold"/>
                                        <p:tgtEl>
                                          <p:spTgt spid="10250"/>
                                        </p:tgtEl>
                                        <p:attrNameLst>
                                          <p:attrName>style.rotation</p:attrName>
                                        </p:attrNameLst>
                                      </p:cBhvr>
                                      <p:tavLst>
                                        <p:tav tm="0">
                                          <p:val>
                                            <p:fltVal val="90"/>
                                          </p:val>
                                        </p:tav>
                                        <p:tav tm="100000">
                                          <p:val>
                                            <p:fltVal val="0"/>
                                          </p:val>
                                        </p:tav>
                                      </p:tavLst>
                                    </p:anim>
                                    <p:animEffect transition="in" filter="fade">
                                      <p:cBhvr>
                                        <p:cTn id="22" dur="1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55" name="Picture 15" descr="hoaaq1aq3[1]"/>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p:spPr>
      </p:pic>
      <p:sp>
        <p:nvSpPr>
          <p:cNvPr id="112647" name="Text Box 7"/>
          <p:cNvSpPr txBox="1">
            <a:spLocks noChangeArrowheads="1"/>
          </p:cNvSpPr>
          <p:nvPr/>
        </p:nvSpPr>
        <p:spPr bwMode="auto">
          <a:xfrm>
            <a:off x="4419600" y="1905000"/>
            <a:ext cx="1981200" cy="579438"/>
          </a:xfrm>
          <a:prstGeom prst="rect">
            <a:avLst/>
          </a:prstGeom>
          <a:noFill/>
          <a:ln w="9525">
            <a:noFill/>
            <a:miter lim="800000"/>
            <a:headEnd/>
            <a:tailEnd/>
          </a:ln>
        </p:spPr>
        <p:txBody>
          <a:bodyPr>
            <a:spAutoFit/>
          </a:bodyPr>
          <a:lstStyle/>
          <a:p>
            <a:pPr eaLnBrk="0" hangingPunct="0"/>
            <a:r>
              <a:rPr lang="en-US" sz="3200"/>
              <a:t> </a:t>
            </a:r>
            <a:endParaRPr lang="en-US" sz="3200">
              <a:solidFill>
                <a:srgbClr val="FF0000"/>
              </a:solidFill>
            </a:endParaRPr>
          </a:p>
        </p:txBody>
      </p:sp>
      <p:sp>
        <p:nvSpPr>
          <p:cNvPr id="112649" name="Text Box 9"/>
          <p:cNvSpPr txBox="1">
            <a:spLocks noChangeArrowheads="1"/>
          </p:cNvSpPr>
          <p:nvPr/>
        </p:nvSpPr>
        <p:spPr bwMode="auto">
          <a:xfrm>
            <a:off x="4953000" y="3048000"/>
            <a:ext cx="1828800" cy="579438"/>
          </a:xfrm>
          <a:prstGeom prst="rect">
            <a:avLst/>
          </a:prstGeom>
          <a:noFill/>
          <a:ln w="9525">
            <a:noFill/>
            <a:miter lim="800000"/>
            <a:headEnd/>
            <a:tailEnd/>
          </a:ln>
        </p:spPr>
        <p:txBody>
          <a:bodyPr>
            <a:spAutoFit/>
          </a:bodyPr>
          <a:lstStyle/>
          <a:p>
            <a:pPr eaLnBrk="0" hangingPunct="0"/>
            <a:r>
              <a:rPr lang="en-US" sz="3200">
                <a:solidFill>
                  <a:srgbClr val="FF0000"/>
                </a:solidFill>
              </a:rPr>
              <a:t>    </a:t>
            </a:r>
          </a:p>
        </p:txBody>
      </p:sp>
      <p:sp>
        <p:nvSpPr>
          <p:cNvPr id="7173" name="Text Box 10"/>
          <p:cNvSpPr txBox="1">
            <a:spLocks noChangeArrowheads="1"/>
          </p:cNvSpPr>
          <p:nvPr/>
        </p:nvSpPr>
        <p:spPr bwMode="auto">
          <a:xfrm>
            <a:off x="5943600" y="4114800"/>
            <a:ext cx="2454275" cy="579438"/>
          </a:xfrm>
          <a:prstGeom prst="rect">
            <a:avLst/>
          </a:prstGeom>
          <a:noFill/>
          <a:ln w="9525">
            <a:noFill/>
            <a:miter lim="800000"/>
            <a:headEnd/>
            <a:tailEnd/>
          </a:ln>
        </p:spPr>
        <p:txBody>
          <a:bodyPr>
            <a:spAutoFit/>
          </a:bodyPr>
          <a:lstStyle/>
          <a:p>
            <a:pPr eaLnBrk="0" hangingPunct="0"/>
            <a:r>
              <a:rPr lang="en-US" sz="3200"/>
              <a:t>   </a:t>
            </a:r>
            <a:endParaRPr lang="en-US" sz="3200">
              <a:solidFill>
                <a:srgbClr val="FF0000"/>
              </a:solidFill>
            </a:endParaRPr>
          </a:p>
        </p:txBody>
      </p:sp>
      <p:sp>
        <p:nvSpPr>
          <p:cNvPr id="7174" name="Rectangle 16"/>
          <p:cNvSpPr>
            <a:spLocks noChangeArrowheads="1"/>
          </p:cNvSpPr>
          <p:nvPr/>
        </p:nvSpPr>
        <p:spPr bwMode="auto">
          <a:xfrm>
            <a:off x="1524000" y="152400"/>
            <a:ext cx="5929313" cy="914400"/>
          </a:xfrm>
          <a:prstGeom prst="rect">
            <a:avLst/>
          </a:prstGeom>
          <a:noFill/>
          <a:ln w="9525">
            <a:noFill/>
            <a:miter lim="800000"/>
            <a:headEnd/>
            <a:tailEnd/>
          </a:ln>
        </p:spPr>
        <p:txBody>
          <a:bodyPr wrap="none">
            <a:spAutoFit/>
          </a:bodyPr>
          <a:lstStyle/>
          <a:p>
            <a:pPr algn="ctr"/>
            <a:r>
              <a:rPr lang="en-US" sz="5400" b="1">
                <a:solidFill>
                  <a:srgbClr val="FF00FF"/>
                </a:solidFill>
              </a:rPr>
              <a:t>Trò chơi âm nhạc</a:t>
            </a:r>
          </a:p>
        </p:txBody>
      </p:sp>
      <p:sp>
        <p:nvSpPr>
          <p:cNvPr id="7175" name="Rectangle 17"/>
          <p:cNvSpPr>
            <a:spLocks noChangeArrowheads="1"/>
          </p:cNvSpPr>
          <p:nvPr/>
        </p:nvSpPr>
        <p:spPr bwMode="auto">
          <a:xfrm>
            <a:off x="838200" y="1371600"/>
            <a:ext cx="7696200" cy="3141663"/>
          </a:xfrm>
          <a:prstGeom prst="rect">
            <a:avLst/>
          </a:prstGeom>
          <a:noFill/>
          <a:ln w="9525">
            <a:noFill/>
            <a:miter lim="800000"/>
            <a:headEnd/>
            <a:tailEnd/>
          </a:ln>
        </p:spPr>
        <p:txBody>
          <a:bodyPr>
            <a:spAutoFit/>
          </a:bodyPr>
          <a:lstStyle/>
          <a:p>
            <a:r>
              <a:rPr lang="en-US" sz="3200"/>
              <a:t>Hãy điền từ còn thiếu vào dấu ....</a:t>
            </a:r>
          </a:p>
          <a:p>
            <a:r>
              <a:rPr lang="en-US" sz="2800">
                <a:solidFill>
                  <a:srgbClr val="0000CC"/>
                </a:solidFill>
              </a:rPr>
              <a:t>Nhóm1: Cùng nhau ................. đi đến thăm các thầy các cô.</a:t>
            </a:r>
          </a:p>
          <a:p>
            <a:r>
              <a:rPr lang="en-US" sz="2800">
                <a:solidFill>
                  <a:srgbClr val="0000CC"/>
                </a:solidFill>
              </a:rPr>
              <a:t>Nhóm 2: Những khúc ca .................đẹp nhất, chúng em xin tặng các thầy các cô.</a:t>
            </a:r>
          </a:p>
          <a:p>
            <a:r>
              <a:rPr lang="en-US" sz="2800">
                <a:solidFill>
                  <a:srgbClr val="0000CC"/>
                </a:solidFill>
              </a:rPr>
              <a:t>Nhóm 3: Thầy cô dạy em mong....................sẽ cùng lớn khôn.</a:t>
            </a:r>
          </a:p>
        </p:txBody>
      </p:sp>
      <p:sp>
        <p:nvSpPr>
          <p:cNvPr id="112658" name="Rectangle 18"/>
          <p:cNvSpPr>
            <a:spLocks noChangeArrowheads="1"/>
          </p:cNvSpPr>
          <p:nvPr/>
        </p:nvSpPr>
        <p:spPr bwMode="auto">
          <a:xfrm>
            <a:off x="4191000" y="1905000"/>
            <a:ext cx="1447800" cy="457200"/>
          </a:xfrm>
          <a:prstGeom prst="rect">
            <a:avLst/>
          </a:prstGeom>
          <a:noFill/>
          <a:ln w="9525">
            <a:noFill/>
            <a:miter lim="800000"/>
            <a:headEnd/>
            <a:tailEnd/>
          </a:ln>
        </p:spPr>
        <p:txBody>
          <a:bodyPr>
            <a:spAutoFit/>
          </a:bodyPr>
          <a:lstStyle/>
          <a:p>
            <a:pPr algn="ctr" eaLnBrk="0" hangingPunct="0"/>
            <a:r>
              <a:rPr lang="en-US" sz="2400">
                <a:solidFill>
                  <a:srgbClr val="FF0000"/>
                </a:solidFill>
                <a:cs typeface="Arial" charset="0"/>
              </a:rPr>
              <a:t>cầm tay</a:t>
            </a:r>
          </a:p>
        </p:txBody>
      </p:sp>
      <p:sp>
        <p:nvSpPr>
          <p:cNvPr id="112659" name="Rectangle 19"/>
          <p:cNvSpPr>
            <a:spLocks noChangeArrowheads="1"/>
          </p:cNvSpPr>
          <p:nvPr/>
        </p:nvSpPr>
        <p:spPr bwMode="auto">
          <a:xfrm>
            <a:off x="6019800" y="3508375"/>
            <a:ext cx="1752600" cy="457200"/>
          </a:xfrm>
          <a:prstGeom prst="rect">
            <a:avLst/>
          </a:prstGeom>
          <a:noFill/>
          <a:ln w="9525">
            <a:noFill/>
            <a:miter lim="800000"/>
            <a:headEnd/>
            <a:tailEnd/>
          </a:ln>
        </p:spPr>
        <p:txBody>
          <a:bodyPr>
            <a:spAutoFit/>
          </a:bodyPr>
          <a:lstStyle/>
          <a:p>
            <a:pPr algn="ctr" eaLnBrk="0" hangingPunct="0"/>
            <a:r>
              <a:rPr lang="en-US" sz="2400">
                <a:solidFill>
                  <a:srgbClr val="FF0000"/>
                </a:solidFill>
                <a:cs typeface="Arial" charset="0"/>
              </a:rPr>
              <a:t>chúng em</a:t>
            </a:r>
          </a:p>
        </p:txBody>
      </p:sp>
      <p:sp>
        <p:nvSpPr>
          <p:cNvPr id="112660" name="Rectangle 20"/>
          <p:cNvSpPr>
            <a:spLocks noChangeArrowheads="1"/>
          </p:cNvSpPr>
          <p:nvPr/>
        </p:nvSpPr>
        <p:spPr bwMode="auto">
          <a:xfrm>
            <a:off x="4953000" y="2819400"/>
            <a:ext cx="1524000" cy="762000"/>
          </a:xfrm>
          <a:prstGeom prst="rect">
            <a:avLst/>
          </a:prstGeom>
          <a:noFill/>
          <a:ln w="9525">
            <a:noFill/>
            <a:miter lim="800000"/>
            <a:headEnd/>
            <a:tailEnd/>
          </a:ln>
        </p:spPr>
        <p:txBody>
          <a:bodyPr anchor="ctr"/>
          <a:lstStyle/>
          <a:p>
            <a:pPr algn="ctr"/>
            <a:r>
              <a:rPr lang="en-US" sz="2400">
                <a:solidFill>
                  <a:srgbClr val="FF0000"/>
                </a:solidFill>
              </a:rPr>
              <a:t>bao lời</a:t>
            </a:r>
            <a:r>
              <a:rPr lang="en-US" sz="4000">
                <a:solidFill>
                  <a:srgbClr val="FF0000"/>
                </a:solidFill>
              </a:rPr>
              <a:t/>
            </a:r>
            <a:br>
              <a:rPr lang="en-US" sz="4000">
                <a:solidFill>
                  <a:srgbClr val="FF0000"/>
                </a:solidFill>
              </a:rPr>
            </a:br>
            <a:endParaRPr lang="en-US" sz="4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47">
                                            <p:txEl>
                                              <p:pRg st="0" end="0"/>
                                            </p:txEl>
                                          </p:spTgt>
                                        </p:tgtEl>
                                        <p:attrNameLst>
                                          <p:attrName>style.visibility</p:attrName>
                                        </p:attrNameLst>
                                      </p:cBhvr>
                                      <p:to>
                                        <p:strVal val="visible"/>
                                      </p:to>
                                    </p:set>
                                    <p:animEffect transition="in" filter="dissolve">
                                      <p:cBhvr>
                                        <p:cTn id="7" dur="500"/>
                                        <p:tgtEl>
                                          <p:spTgt spid="1126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49">
                                            <p:txEl>
                                              <p:pRg st="0" end="0"/>
                                            </p:txEl>
                                          </p:spTgt>
                                        </p:tgtEl>
                                        <p:attrNameLst>
                                          <p:attrName>style.visibility</p:attrName>
                                        </p:attrNameLst>
                                      </p:cBhvr>
                                      <p:to>
                                        <p:strVal val="visible"/>
                                      </p:to>
                                    </p:set>
                                    <p:animEffect transition="in" filter="randombar(horizontal)">
                                      <p:cBhvr>
                                        <p:cTn id="12" dur="500"/>
                                        <p:tgtEl>
                                          <p:spTgt spid="112649">
                                            <p:txEl>
                                              <p:pRg st="0" end="0"/>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112655"/>
                                        </p:tgtEl>
                                        <p:attrNameLst>
                                          <p:attrName>style.visibility</p:attrName>
                                        </p:attrNameLst>
                                      </p:cBhvr>
                                      <p:to>
                                        <p:strVal val="visible"/>
                                      </p:to>
                                    </p:set>
                                    <p:animEffect transition="in" filter="circle(out)">
                                      <p:cBhvr>
                                        <p:cTn id="15" dur="1000"/>
                                        <p:tgtEl>
                                          <p:spTgt spid="1126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2658">
                                            <p:txEl>
                                              <p:pRg st="0" end="0"/>
                                            </p:txEl>
                                          </p:spTgt>
                                        </p:tgtEl>
                                        <p:attrNameLst>
                                          <p:attrName>style.visibility</p:attrName>
                                        </p:attrNameLst>
                                      </p:cBhvr>
                                      <p:to>
                                        <p:strVal val="visible"/>
                                      </p:to>
                                    </p:set>
                                    <p:animEffect transition="in" filter="fade">
                                      <p:cBhvr>
                                        <p:cTn id="20" dur="2000"/>
                                        <p:tgtEl>
                                          <p:spTgt spid="11265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12660">
                                            <p:txEl>
                                              <p:pRg st="0" end="0"/>
                                            </p:txEl>
                                          </p:spTgt>
                                        </p:tgtEl>
                                        <p:attrNameLst>
                                          <p:attrName>style.visibility</p:attrName>
                                        </p:attrNameLst>
                                      </p:cBhvr>
                                      <p:to>
                                        <p:strVal val="visible"/>
                                      </p:to>
                                    </p:set>
                                    <p:animEffect transition="in" filter="fade">
                                      <p:cBhvr>
                                        <p:cTn id="25" dur="2000"/>
                                        <p:tgtEl>
                                          <p:spTgt spid="112660">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12659">
                                            <p:txEl>
                                              <p:pRg st="0" end="0"/>
                                            </p:txEl>
                                          </p:spTgt>
                                        </p:tgtEl>
                                        <p:attrNameLst>
                                          <p:attrName>style.visibility</p:attrName>
                                        </p:attrNameLst>
                                      </p:cBhvr>
                                      <p:to>
                                        <p:strVal val="visible"/>
                                      </p:to>
                                    </p:set>
                                    <p:animEffect transition="in" filter="fade">
                                      <p:cBhvr>
                                        <p:cTn id="30" dur="2000"/>
                                        <p:tgtEl>
                                          <p:spTgt spid="112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9" descr="nhagiao5dp4[1]"/>
          <p:cNvPicPr>
            <a:picLocks noChangeAspect="1" noChangeArrowheads="1"/>
          </p:cNvPicPr>
          <p:nvPr/>
        </p:nvPicPr>
        <p:blipFill>
          <a:blip r:embed="rId2">
            <a:lum bright="40000"/>
          </a:blip>
          <a:srcRect/>
          <a:stretch>
            <a:fillRect/>
          </a:stretch>
        </p:blipFill>
        <p:spPr bwMode="auto">
          <a:xfrm>
            <a:off x="0" y="0"/>
            <a:ext cx="8991600" cy="6858000"/>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eaLnBrk="1" hangingPunct="1"/>
            <a:r>
              <a:rPr lang="en-US" smtClean="0">
                <a:solidFill>
                  <a:schemeClr val="hlink"/>
                </a:solidFill>
              </a:rPr>
              <a:t> </a:t>
            </a:r>
            <a:r>
              <a:rPr lang="en-US" sz="4800" b="1" smtClean="0">
                <a:solidFill>
                  <a:srgbClr val="FF0066"/>
                </a:solidFill>
              </a:rPr>
              <a:t>?</a:t>
            </a:r>
            <a:r>
              <a:rPr lang="en-US" b="1" smtClean="0">
                <a:solidFill>
                  <a:srgbClr val="0000CC"/>
                </a:solidFill>
              </a:rPr>
              <a:t> </a:t>
            </a:r>
            <a:r>
              <a:rPr lang="en-US" sz="4000" b="1" smtClean="0">
                <a:solidFill>
                  <a:srgbClr val="0000CC"/>
                </a:solidFill>
              </a:rPr>
              <a:t>Vậy qua bài hát trên chúng ta thấy mình cần phải làm gì?</a:t>
            </a:r>
          </a:p>
        </p:txBody>
      </p:sp>
      <p:sp>
        <p:nvSpPr>
          <p:cNvPr id="8196" name="Rectangle 3"/>
          <p:cNvSpPr>
            <a:spLocks noGrp="1" noChangeArrowheads="1"/>
          </p:cNvSpPr>
          <p:nvPr>
            <p:ph type="body" idx="4294967295"/>
          </p:nvPr>
        </p:nvSpPr>
        <p:spPr>
          <a:xfrm>
            <a:off x="0" y="1600200"/>
            <a:ext cx="8839200" cy="4114800"/>
          </a:xfrm>
        </p:spPr>
        <p:txBody>
          <a:bodyPr/>
          <a:lstStyle/>
          <a:p>
            <a:pPr eaLnBrk="1" hangingPunct="1"/>
            <a:endParaRPr lang="en-US" smtClean="0">
              <a:solidFill>
                <a:schemeClr val="accent1"/>
              </a:solidFill>
            </a:endParaRPr>
          </a:p>
          <a:p>
            <a:pPr eaLnBrk="1" hangingPunct="1"/>
            <a:endParaRPr lang="en-US" smtClean="0">
              <a:solidFill>
                <a:schemeClr val="accent1"/>
              </a:solidFill>
            </a:endParaRPr>
          </a:p>
        </p:txBody>
      </p:sp>
      <p:sp>
        <p:nvSpPr>
          <p:cNvPr id="122886" name="Rectangle 6"/>
          <p:cNvSpPr>
            <a:spLocks noChangeArrowheads="1"/>
          </p:cNvSpPr>
          <p:nvPr/>
        </p:nvSpPr>
        <p:spPr bwMode="auto">
          <a:xfrm>
            <a:off x="0" y="2133600"/>
            <a:ext cx="9144000" cy="3140075"/>
          </a:xfrm>
          <a:prstGeom prst="rect">
            <a:avLst/>
          </a:prstGeom>
          <a:noFill/>
          <a:ln w="9525">
            <a:noFill/>
            <a:miter lim="800000"/>
            <a:headEnd/>
            <a:tailEnd/>
          </a:ln>
          <a:effectLst/>
        </p:spPr>
        <p:txBody>
          <a:bodyPr>
            <a:spAutoFit/>
          </a:bodyPr>
          <a:lstStyle/>
          <a:p>
            <a:pPr algn="ctr">
              <a:spcBef>
                <a:spcPct val="20000"/>
              </a:spcBef>
              <a:buClr>
                <a:schemeClr val="hlink"/>
              </a:buClr>
              <a:buSzPct val="120000"/>
              <a:defRPr/>
            </a:pPr>
            <a:r>
              <a:rPr lang="en-US" sz="4000" b="1">
                <a:solidFill>
                  <a:srgbClr val="990099"/>
                </a:solidFill>
                <a:effectLst>
                  <a:outerShdw blurRad="38100" dist="38100" dir="2700000" algn="tl">
                    <a:srgbClr val="C0C0C0"/>
                  </a:outerShdw>
                </a:effectLst>
                <a:latin typeface="Arial"/>
              </a:rPr>
              <a:t>*</a:t>
            </a:r>
            <a:r>
              <a:rPr lang="en-US" sz="4000" b="1">
                <a:solidFill>
                  <a:schemeClr val="accent2"/>
                </a:solidFill>
                <a:effectLst>
                  <a:outerShdw blurRad="38100" dist="38100" dir="2700000" algn="tl">
                    <a:srgbClr val="C0C0C0"/>
                  </a:outerShdw>
                </a:effectLst>
                <a:latin typeface="Arial"/>
              </a:rPr>
              <a:t> </a:t>
            </a:r>
            <a:r>
              <a:rPr lang="en-US" sz="4000" i="1">
                <a:solidFill>
                  <a:srgbClr val="990099"/>
                </a:solidFill>
                <a:effectLst>
                  <a:outerShdw blurRad="38100" dist="38100" dir="2700000" algn="tl">
                    <a:srgbClr val="C0C0C0"/>
                  </a:outerShdw>
                </a:effectLst>
                <a:latin typeface="Arial"/>
              </a:rPr>
              <a:t>Chúng ta phải biết ơn và kính trọng các thầy cô giáo. Thi đua học tập tốt, chăm ngoan để không phụ công ơn dạy dỗ của các thầy cô và xứng danh cháu ngoan Bác Hồ kính yêu!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86">
                                            <p:txEl>
                                              <p:pRg st="0" end="0"/>
                                            </p:txEl>
                                          </p:spTgt>
                                        </p:tgtEl>
                                        <p:attrNameLst>
                                          <p:attrName>style.visibility</p:attrName>
                                        </p:attrNameLst>
                                      </p:cBhvr>
                                      <p:to>
                                        <p:strVal val="visible"/>
                                      </p:to>
                                    </p:set>
                                    <p:animEffect transition="in" filter="fade">
                                      <p:cBhvr>
                                        <p:cTn id="7" dur="2000"/>
                                        <p:tgtEl>
                                          <p:spTgt spid="1228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50" name="Picture 6" descr="untitled"/>
          <p:cNvPicPr>
            <a:picLocks noChangeAspect="1" noChangeArrowheads="1"/>
          </p:cNvPicPr>
          <p:nvPr/>
        </p:nvPicPr>
        <p:blipFill>
          <a:blip r:embed="rId2"/>
          <a:srcRect/>
          <a:stretch>
            <a:fillRect/>
          </a:stretch>
        </p:blipFill>
        <p:spPr bwMode="auto">
          <a:xfrm>
            <a:off x="0" y="0"/>
            <a:ext cx="9144000" cy="6764338"/>
          </a:xfrm>
          <a:prstGeom prst="rect">
            <a:avLst/>
          </a:prstGeom>
          <a:noFill/>
          <a:ln w="9525">
            <a:noFill/>
            <a:miter lim="800000"/>
            <a:headEnd/>
            <a:tailEnd/>
          </a:ln>
        </p:spPr>
      </p:pic>
      <p:sp>
        <p:nvSpPr>
          <p:cNvPr id="126978" name="Rectangle 2"/>
          <p:cNvSpPr>
            <a:spLocks noGrp="1" noChangeArrowheads="1"/>
          </p:cNvSpPr>
          <p:nvPr>
            <p:ph type="title"/>
          </p:nvPr>
        </p:nvSpPr>
        <p:spPr/>
        <p:txBody>
          <a:bodyPr/>
          <a:lstStyle/>
          <a:p>
            <a:pPr eaLnBrk="1" hangingPunct="1"/>
            <a:r>
              <a:rPr lang="en-US" sz="6000" smtClean="0">
                <a:solidFill>
                  <a:schemeClr val="hlink"/>
                </a:solidFill>
              </a:rPr>
              <a:t>  </a:t>
            </a:r>
            <a:r>
              <a:rPr lang="en-US" sz="6000" smtClean="0">
                <a:solidFill>
                  <a:srgbClr val="FF0000"/>
                </a:solidFill>
              </a:rPr>
              <a:t>Hoạt động 3</a:t>
            </a:r>
          </a:p>
        </p:txBody>
      </p:sp>
      <p:sp>
        <p:nvSpPr>
          <p:cNvPr id="126979" name="Rectangle 3"/>
          <p:cNvSpPr>
            <a:spLocks noGrp="1" noChangeArrowheads="1"/>
          </p:cNvSpPr>
          <p:nvPr>
            <p:ph type="body" idx="4294967295"/>
          </p:nvPr>
        </p:nvSpPr>
        <p:spPr>
          <a:xfrm>
            <a:off x="381000" y="1600200"/>
            <a:ext cx="8229600" cy="2895600"/>
          </a:xfrm>
        </p:spPr>
        <p:txBody>
          <a:bodyPr/>
          <a:lstStyle/>
          <a:p>
            <a:pPr algn="ctr" eaLnBrk="1" hangingPunct="1">
              <a:buFontTx/>
              <a:buNone/>
            </a:pPr>
            <a:r>
              <a:rPr lang="en-US" sz="4800" smtClean="0">
                <a:solidFill>
                  <a:schemeClr val="folHlink"/>
                </a:solidFill>
              </a:rPr>
              <a:t>   </a:t>
            </a:r>
            <a:r>
              <a:rPr lang="en-US" sz="4800" b="1" smtClean="0"/>
              <a:t>Giới thiệu một số nhạc cụ nước ngoài</a:t>
            </a:r>
          </a:p>
          <a:p>
            <a:pPr algn="ctr" eaLnBrk="1" hangingPunct="1">
              <a:buFontTx/>
              <a:buNone/>
            </a:pPr>
            <a:endParaRPr lang="en-US" sz="4400" b="1" smtClean="0"/>
          </a:p>
        </p:txBody>
      </p:sp>
      <p:pic>
        <p:nvPicPr>
          <p:cNvPr id="6150" name="Picture 6" descr="drum_set_playing_blue_md_wht"/>
          <p:cNvPicPr>
            <a:picLocks noChangeAspect="1" noChangeArrowheads="1" noCrop="1"/>
          </p:cNvPicPr>
          <p:nvPr/>
        </p:nvPicPr>
        <p:blipFill>
          <a:blip r:embed="rId3"/>
          <a:srcRect/>
          <a:stretch>
            <a:fillRect/>
          </a:stretch>
        </p:blipFill>
        <p:spPr bwMode="auto">
          <a:xfrm>
            <a:off x="2362200" y="3200400"/>
            <a:ext cx="4419600" cy="3429000"/>
          </a:xfrm>
          <a:prstGeom prst="rect">
            <a:avLst/>
          </a:prstGeom>
          <a:noFill/>
          <a:ln w="9525">
            <a:noFill/>
            <a:miter lim="800000"/>
            <a:headEnd/>
            <a:tailEnd/>
          </a:ln>
        </p:spPr>
      </p:pic>
      <p:pic>
        <p:nvPicPr>
          <p:cNvPr id="9222" name="Picture 13" descr="WhitecornerFlower"/>
          <p:cNvPicPr>
            <a:picLocks noChangeAspect="1" noChangeArrowheads="1"/>
          </p:cNvPicPr>
          <p:nvPr/>
        </p:nvPicPr>
        <p:blipFill>
          <a:blip r:embed="rId4"/>
          <a:srcRect/>
          <a:stretch>
            <a:fillRect/>
          </a:stretch>
        </p:blipFill>
        <p:spPr bwMode="auto">
          <a:xfrm>
            <a:off x="0" y="23813"/>
            <a:ext cx="3124200" cy="29797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diamond(in)">
                                      <p:cBhvr>
                                        <p:cTn id="7" dur="2000"/>
                                        <p:tgtEl>
                                          <p:spTgt spid="126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31750"/>
                                        </p:tgtEl>
                                        <p:attrNameLst>
                                          <p:attrName>style.visibility</p:attrName>
                                        </p:attrNameLst>
                                      </p:cBhvr>
                                      <p:to>
                                        <p:strVal val="visible"/>
                                      </p:to>
                                    </p:set>
                                    <p:anim calcmode="lin" valueType="num">
                                      <p:cBhvr>
                                        <p:cTn id="12" dur="500" fill="hold"/>
                                        <p:tgtEl>
                                          <p:spTgt spid="31750"/>
                                        </p:tgtEl>
                                        <p:attrNameLst>
                                          <p:attrName>ppt_w</p:attrName>
                                        </p:attrNameLst>
                                      </p:cBhvr>
                                      <p:tavLst>
                                        <p:tav tm="0">
                                          <p:val>
                                            <p:fltVal val="0"/>
                                          </p:val>
                                        </p:tav>
                                        <p:tav tm="100000">
                                          <p:val>
                                            <p:strVal val="#ppt_w"/>
                                          </p:val>
                                        </p:tav>
                                      </p:tavLst>
                                    </p:anim>
                                    <p:anim calcmode="lin" valueType="num">
                                      <p:cBhvr>
                                        <p:cTn id="13" dur="500" fill="hold"/>
                                        <p:tgtEl>
                                          <p:spTgt spid="3175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1" presetClass="entr" presetSubtype="4"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heel(4)">
                                      <p:cBhvr>
                                        <p:cTn id="17" dur="1000"/>
                                        <p:tgtEl>
                                          <p:spTgt spid="61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6979">
                                            <p:txEl>
                                              <p:pRg st="0" end="0"/>
                                            </p:txEl>
                                          </p:spTgt>
                                        </p:tgtEl>
                                        <p:attrNameLst>
                                          <p:attrName>style.visibility</p:attrName>
                                        </p:attrNameLst>
                                      </p:cBhvr>
                                      <p:to>
                                        <p:strVal val="visible"/>
                                      </p:to>
                                    </p:set>
                                    <p:animEffect transition="in" filter="fade">
                                      <p:cBhvr>
                                        <p:cTn id="22" dur="2000"/>
                                        <p:tgtEl>
                                          <p:spTgt spid="126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6000" smtClean="0">
                <a:solidFill>
                  <a:schemeClr val="hlink"/>
                </a:solidFill>
              </a:rPr>
              <a:t>  </a:t>
            </a:r>
          </a:p>
        </p:txBody>
      </p:sp>
      <p:sp>
        <p:nvSpPr>
          <p:cNvPr id="135179" name="Rectangle 11"/>
          <p:cNvSpPr>
            <a:spLocks noChangeArrowheads="1"/>
          </p:cNvSpPr>
          <p:nvPr/>
        </p:nvSpPr>
        <p:spPr bwMode="auto">
          <a:xfrm>
            <a:off x="0" y="0"/>
            <a:ext cx="5219700" cy="641350"/>
          </a:xfrm>
          <a:prstGeom prst="rect">
            <a:avLst/>
          </a:prstGeom>
          <a:noFill/>
          <a:ln w="9525">
            <a:noFill/>
            <a:miter lim="800000"/>
            <a:headEnd/>
            <a:tailEnd/>
          </a:ln>
          <a:effectLst/>
        </p:spPr>
        <p:txBody>
          <a:bodyPr>
            <a:spAutoFit/>
          </a:bodyPr>
          <a:lstStyle/>
          <a:p>
            <a:pPr eaLnBrk="0" hangingPunct="0">
              <a:defRPr/>
            </a:pPr>
            <a:r>
              <a:rPr lang="en-US" sz="3600" b="1" i="1">
                <a:solidFill>
                  <a:srgbClr val="FF0000"/>
                </a:solidFill>
                <a:effectLst>
                  <a:outerShdw blurRad="38100" dist="38100" dir="2700000" algn="tl">
                    <a:srgbClr val="C0C0C0"/>
                  </a:outerShdw>
                </a:effectLst>
                <a:latin typeface="Arial"/>
              </a:rPr>
              <a:t>1.Kèn Saxophone</a:t>
            </a:r>
            <a:endParaRPr lang="en-US" b="1" i="1">
              <a:solidFill>
                <a:srgbClr val="FF0000"/>
              </a:solidFill>
              <a:effectLst>
                <a:outerShdw blurRad="38100" dist="38100" dir="2700000" algn="tl">
                  <a:srgbClr val="C0C0C0"/>
                </a:outerShdw>
              </a:effectLst>
              <a:latin typeface="Arial"/>
            </a:endParaRPr>
          </a:p>
        </p:txBody>
      </p:sp>
      <p:sp>
        <p:nvSpPr>
          <p:cNvPr id="135181" name="Text Box 13"/>
          <p:cNvSpPr txBox="1">
            <a:spLocks noChangeArrowheads="1"/>
          </p:cNvSpPr>
          <p:nvPr/>
        </p:nvSpPr>
        <p:spPr bwMode="auto">
          <a:xfrm>
            <a:off x="5181600" y="4953000"/>
            <a:ext cx="3200400" cy="519113"/>
          </a:xfrm>
          <a:prstGeom prst="rect">
            <a:avLst/>
          </a:prstGeom>
          <a:noFill/>
          <a:ln w="9525">
            <a:noFill/>
            <a:miter lim="800000"/>
            <a:headEnd/>
            <a:tailEnd/>
          </a:ln>
        </p:spPr>
        <p:txBody>
          <a:bodyPr>
            <a:spAutoFit/>
          </a:bodyPr>
          <a:lstStyle/>
          <a:p>
            <a:pPr eaLnBrk="0" hangingPunct="0">
              <a:spcBef>
                <a:spcPct val="50000"/>
              </a:spcBef>
            </a:pPr>
            <a:r>
              <a:rPr lang="en-US" sz="2800"/>
              <a:t> </a:t>
            </a:r>
            <a:r>
              <a:rPr lang="en-US" sz="2800">
                <a:solidFill>
                  <a:schemeClr val="hlink"/>
                </a:solidFill>
              </a:rPr>
              <a:t>(Kèn Saxophone )</a:t>
            </a:r>
          </a:p>
        </p:txBody>
      </p:sp>
      <p:pic>
        <p:nvPicPr>
          <p:cNvPr id="135187" name="Picture 19" descr="tenor_saxophone_laquer_ross"/>
          <p:cNvPicPr>
            <a:picLocks noChangeAspect="1" noChangeArrowheads="1"/>
          </p:cNvPicPr>
          <p:nvPr>
            <p:ph sz="quarter" idx="2"/>
          </p:nvPr>
        </p:nvPicPr>
        <p:blipFill>
          <a:blip r:embed="rId3"/>
          <a:srcRect/>
          <a:stretch>
            <a:fillRect/>
          </a:stretch>
        </p:blipFill>
        <p:spPr>
          <a:xfrm>
            <a:off x="4191000" y="228600"/>
            <a:ext cx="4648200" cy="4572000"/>
          </a:xfrm>
          <a:noFill/>
        </p:spPr>
      </p:pic>
      <p:sp>
        <p:nvSpPr>
          <p:cNvPr id="10246" name="Rectangle 23"/>
          <p:cNvSpPr>
            <a:spLocks noChangeArrowheads="1"/>
          </p:cNvSpPr>
          <p:nvPr/>
        </p:nvSpPr>
        <p:spPr bwMode="auto">
          <a:xfrm>
            <a:off x="304800" y="838200"/>
            <a:ext cx="5257800" cy="4524375"/>
          </a:xfrm>
          <a:prstGeom prst="rect">
            <a:avLst/>
          </a:prstGeom>
          <a:noFill/>
          <a:ln w="9525">
            <a:noFill/>
            <a:miter lim="800000"/>
            <a:headEnd/>
            <a:tailEnd/>
          </a:ln>
        </p:spPr>
        <p:txBody>
          <a:bodyPr>
            <a:spAutoFit/>
          </a:bodyPr>
          <a:lstStyle/>
          <a:p>
            <a:r>
              <a:rPr lang="en-US" sz="2000"/>
              <a:t>* </a:t>
            </a:r>
            <a:r>
              <a:rPr lang="en-US" sz="2400"/>
              <a:t>Năm 1840 ông Aldonphe Sax (Người Bỉ) đã chế tạo ra 1 loại kèn và lấy chính tên mình để đặt tên cho cây kèn này.</a:t>
            </a:r>
          </a:p>
          <a:p>
            <a:r>
              <a:rPr lang="en-US" sz="2400"/>
              <a:t>* Đến năm 1857 ông trở thành giáo sư bộ môn kèn Saxophone tại Nhạc viện Paris.</a:t>
            </a:r>
          </a:p>
          <a:p>
            <a:r>
              <a:rPr lang="en-US" sz="2400"/>
              <a:t>* Sau đó kèn Saxophone được sử dụng trong một số tác phẩm Giao hưởng. Đến đầu thế kỷ XX thì Saxophone là nhạc cụ chủ lực trong các dàn nhạc Jazz.  </a:t>
            </a:r>
          </a:p>
        </p:txBody>
      </p:sp>
      <p:pic>
        <p:nvPicPr>
          <p:cNvPr id="10247" name="Picture 40" descr="bay"/>
          <p:cNvPicPr>
            <a:picLocks noChangeAspect="1" noChangeArrowheads="1" noCrop="1"/>
          </p:cNvPicPr>
          <p:nvPr/>
        </p:nvPicPr>
        <p:blipFill>
          <a:blip r:embed="rId4"/>
          <a:srcRect/>
          <a:stretch>
            <a:fillRect/>
          </a:stretch>
        </p:blipFill>
        <p:spPr bwMode="auto">
          <a:xfrm>
            <a:off x="4191000" y="5715000"/>
            <a:ext cx="1676400" cy="939800"/>
          </a:xfrm>
          <a:prstGeom prst="rect">
            <a:avLst/>
          </a:prstGeom>
          <a:noFill/>
          <a:ln w="9525">
            <a:noFill/>
            <a:miter lim="800000"/>
            <a:headEnd/>
            <a:tailEnd/>
          </a:ln>
        </p:spPr>
      </p:pic>
      <p:pic>
        <p:nvPicPr>
          <p:cNvPr id="10248" name="Picture 40" descr="bay"/>
          <p:cNvPicPr>
            <a:picLocks noChangeAspect="1" noChangeArrowheads="1" noCrop="1"/>
          </p:cNvPicPr>
          <p:nvPr/>
        </p:nvPicPr>
        <p:blipFill>
          <a:blip r:embed="rId4"/>
          <a:srcRect/>
          <a:stretch>
            <a:fillRect/>
          </a:stretch>
        </p:blipFill>
        <p:spPr bwMode="auto">
          <a:xfrm>
            <a:off x="6172200" y="5715000"/>
            <a:ext cx="1676400" cy="939800"/>
          </a:xfrm>
          <a:prstGeom prst="rect">
            <a:avLst/>
          </a:prstGeom>
          <a:noFill/>
          <a:ln w="9525">
            <a:noFill/>
            <a:miter lim="800000"/>
            <a:headEnd/>
            <a:tailEnd/>
          </a:ln>
        </p:spPr>
      </p:pic>
      <p:pic>
        <p:nvPicPr>
          <p:cNvPr id="10249" name="Picture 40" descr="bay"/>
          <p:cNvPicPr>
            <a:picLocks noChangeAspect="1" noChangeArrowheads="1" noCrop="1"/>
          </p:cNvPicPr>
          <p:nvPr/>
        </p:nvPicPr>
        <p:blipFill>
          <a:blip r:embed="rId4"/>
          <a:srcRect/>
          <a:stretch>
            <a:fillRect/>
          </a:stretch>
        </p:blipFill>
        <p:spPr bwMode="auto">
          <a:xfrm>
            <a:off x="7467600" y="3657600"/>
            <a:ext cx="1676400" cy="939800"/>
          </a:xfrm>
          <a:prstGeom prst="rect">
            <a:avLst/>
          </a:prstGeom>
          <a:noFill/>
          <a:ln w="9525">
            <a:noFill/>
            <a:miter lim="800000"/>
            <a:headEnd/>
            <a:tailEnd/>
          </a:ln>
        </p:spPr>
      </p:pic>
      <p:pic>
        <p:nvPicPr>
          <p:cNvPr id="10250" name="Picture 40" descr="bay"/>
          <p:cNvPicPr>
            <a:picLocks noChangeAspect="1" noChangeArrowheads="1" noCrop="1"/>
          </p:cNvPicPr>
          <p:nvPr/>
        </p:nvPicPr>
        <p:blipFill>
          <a:blip r:embed="rId4"/>
          <a:srcRect/>
          <a:stretch>
            <a:fillRect/>
          </a:stretch>
        </p:blipFill>
        <p:spPr bwMode="auto">
          <a:xfrm>
            <a:off x="7427913" y="3657600"/>
            <a:ext cx="1676400" cy="939800"/>
          </a:xfrm>
          <a:prstGeom prst="rect">
            <a:avLst/>
          </a:prstGeom>
          <a:noFill/>
          <a:ln w="9525">
            <a:noFill/>
            <a:miter lim="800000"/>
            <a:headEnd/>
            <a:tailEnd/>
          </a:ln>
        </p:spPr>
      </p:pic>
      <p:pic>
        <p:nvPicPr>
          <p:cNvPr id="10251" name="Picture 40" descr="bay"/>
          <p:cNvPicPr>
            <a:picLocks noChangeAspect="1" noChangeArrowheads="1" noCrop="1"/>
          </p:cNvPicPr>
          <p:nvPr/>
        </p:nvPicPr>
        <p:blipFill>
          <a:blip r:embed="rId4"/>
          <a:srcRect/>
          <a:stretch>
            <a:fillRect/>
          </a:stretch>
        </p:blipFill>
        <p:spPr bwMode="auto">
          <a:xfrm>
            <a:off x="7467600" y="1828800"/>
            <a:ext cx="1676400" cy="939800"/>
          </a:xfrm>
          <a:prstGeom prst="rect">
            <a:avLst/>
          </a:prstGeom>
          <a:noFill/>
          <a:ln w="9525">
            <a:noFill/>
            <a:miter lim="800000"/>
            <a:headEnd/>
            <a:tailEnd/>
          </a:ln>
        </p:spPr>
      </p:pic>
      <p:pic>
        <p:nvPicPr>
          <p:cNvPr id="10252" name="Picture 40" descr="bay"/>
          <p:cNvPicPr>
            <a:picLocks noChangeAspect="1" noChangeArrowheads="1" noCrop="1"/>
          </p:cNvPicPr>
          <p:nvPr/>
        </p:nvPicPr>
        <p:blipFill>
          <a:blip r:embed="rId4"/>
          <a:srcRect/>
          <a:stretch>
            <a:fillRect/>
          </a:stretch>
        </p:blipFill>
        <p:spPr bwMode="auto">
          <a:xfrm>
            <a:off x="7315200" y="304800"/>
            <a:ext cx="1676400" cy="939800"/>
          </a:xfrm>
          <a:prstGeom prst="rect">
            <a:avLst/>
          </a:prstGeom>
          <a:noFill/>
          <a:ln w="9525">
            <a:noFill/>
            <a:miter lim="800000"/>
            <a:headEnd/>
            <a:tailEnd/>
          </a:ln>
        </p:spPr>
      </p:pic>
      <p:pic>
        <p:nvPicPr>
          <p:cNvPr id="135203" name="tmt.mp3">
            <a:hlinkClick r:id="" action="ppaction://media"/>
          </p:cNvPr>
          <p:cNvPicPr>
            <a:picLocks noRot="1" noChangeAspect="1" noChangeArrowheads="1"/>
          </p:cNvPicPr>
          <p:nvPr>
            <a:audioFile r:link="rId1"/>
          </p:nvPr>
        </p:nvPicPr>
        <p:blipFill>
          <a:blip r:embed="rId5"/>
          <a:srcRect/>
          <a:stretch>
            <a:fillRect/>
          </a:stretch>
        </p:blipFill>
        <p:spPr bwMode="auto">
          <a:xfrm>
            <a:off x="8153400" y="5867400"/>
            <a:ext cx="685800" cy="685800"/>
          </a:xfrm>
          <a:prstGeom prst="rect">
            <a:avLst/>
          </a:prstGeom>
          <a:noFill/>
          <a:ln w="9525">
            <a:noFill/>
            <a:miter lim="800000"/>
            <a:headEnd/>
            <a:tailEnd/>
          </a:ln>
        </p:spPr>
      </p:pic>
      <p:sp>
        <p:nvSpPr>
          <p:cNvPr id="10254" name="Text Box 36"/>
          <p:cNvSpPr txBox="1">
            <a:spLocks noChangeArrowheads="1"/>
          </p:cNvSpPr>
          <p:nvPr/>
        </p:nvSpPr>
        <p:spPr bwMode="auto">
          <a:xfrm>
            <a:off x="304800" y="5181600"/>
            <a:ext cx="5029200" cy="1200150"/>
          </a:xfrm>
          <a:prstGeom prst="rect">
            <a:avLst/>
          </a:prstGeom>
          <a:noFill/>
          <a:ln w="9525">
            <a:noFill/>
            <a:miter lim="800000"/>
            <a:headEnd/>
            <a:tailEnd/>
          </a:ln>
        </p:spPr>
        <p:txBody>
          <a:bodyPr>
            <a:spAutoFit/>
          </a:bodyPr>
          <a:lstStyle/>
          <a:p>
            <a:r>
              <a:rPr lang="en-US" sz="2400"/>
              <a:t>* Tính chất âm thanh hơi kích động, phát âm ngân rung, âm lượng vang, trữ tình, trong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box(in)">
                                      <p:cBhvr>
                                        <p:cTn id="7" dur="500"/>
                                        <p:tgtEl>
                                          <p:spTgt spid="135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5187"/>
                                        </p:tgtEl>
                                        <p:attrNameLst>
                                          <p:attrName>style.visibility</p:attrName>
                                        </p:attrNameLst>
                                      </p:cBhvr>
                                      <p:to>
                                        <p:strVal val="visible"/>
                                      </p:to>
                                    </p:set>
                                    <p:animEffect transition="in" filter="diamond(in)">
                                      <p:cBhvr>
                                        <p:cTn id="12" dur="2000"/>
                                        <p:tgtEl>
                                          <p:spTgt spid="1351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5181"/>
                                        </p:tgtEl>
                                        <p:attrNameLst>
                                          <p:attrName>style.visibility</p:attrName>
                                        </p:attrNameLst>
                                      </p:cBhvr>
                                      <p:to>
                                        <p:strVal val="visible"/>
                                      </p:to>
                                    </p:set>
                                    <p:animEffect transition="in" filter="randombar(horizontal)">
                                      <p:cBhvr>
                                        <p:cTn id="17" dur="500"/>
                                        <p:tgtEl>
                                          <p:spTgt spid="135181"/>
                                        </p:tgtEl>
                                      </p:cBhvr>
                                    </p:animEffect>
                                  </p:childTnLst>
                                </p:cTn>
                              </p:par>
                            </p:childTnLst>
                          </p:cTn>
                        </p:par>
                        <p:par>
                          <p:cTn id="18" fill="hold" nodeType="afterGroup">
                            <p:stCondLst>
                              <p:cond delay="500"/>
                            </p:stCondLst>
                            <p:childTnLst>
                              <p:par>
                                <p:cTn id="19" presetID="1" presetClass="mediacall" presetSubtype="0" fill="hold" nodeType="afterEffect">
                                  <p:stCondLst>
                                    <p:cond delay="0"/>
                                  </p:stCondLst>
                                  <p:childTnLst>
                                    <p:cmd type="call" cmd="playFrom(0.0)">
                                      <p:cBhvr>
                                        <p:cTn id="20" dur="17920" fill="hold"/>
                                        <p:tgtEl>
                                          <p:spTgt spid="1352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35203"/>
                </p:tgtEl>
              </p:cMediaNode>
            </p:audio>
          </p:childTnLst>
        </p:cTn>
      </p:par>
    </p:tnLst>
    <p:bldLst>
      <p:bldP spid="135179" grpId="0"/>
      <p:bldP spid="13518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1450</TotalTime>
  <Words>788</Words>
  <Application>Microsoft Office PowerPoint</Application>
  <PresentationFormat>On-screen Show (4:3)</PresentationFormat>
  <Paragraphs>61</Paragraphs>
  <Slides>15</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.VnTime</vt:lpstr>
      <vt:lpstr>Default Design</vt:lpstr>
      <vt:lpstr>Slide 1</vt:lpstr>
      <vt:lpstr>Slide 2</vt:lpstr>
      <vt:lpstr>Ôn tập bài hát: Những bông hoa, những bài ca</vt:lpstr>
      <vt:lpstr>Hoạt động 2:</vt:lpstr>
      <vt:lpstr>Hát kết hợp biểu diễn</vt:lpstr>
      <vt:lpstr>Slide 6</vt:lpstr>
      <vt:lpstr> ? Vậy qua bài hát trên chúng ta thấy mình cần phải làm gì?</vt:lpstr>
      <vt:lpstr>  Hoạt động 3</vt:lpstr>
      <vt:lpstr>  </vt:lpstr>
      <vt:lpstr>* Kèn Trumpet có xuất xứ ở Ai Cập từ thời xa xưa và được sử dụng trong nhiều nghi lễ và trong quân đội thay cho Tù và.  * Ngày nay, kèn Trumpet được sử dụng cho nhiều mục đích và nhiều loại hình âm nhạc như: Nhạc cổ điển, jazz, rock, blues, pop và nhạc đồng quê...                  </vt:lpstr>
      <vt:lpstr>3. Sáo Flute          </vt:lpstr>
      <vt:lpstr>4.Kèn Clarinette</vt:lpstr>
      <vt:lpstr>Các em quan sát cả 4 loại nhạc cụ trên và cho biết tên thứ tự của mỗi loại?</vt:lpstr>
      <vt:lpstr>Slide 14</vt:lpstr>
      <vt:lpstr>Chúc các thầy cô mạnh khoẻ</vt:lpstr>
    </vt:vector>
  </TitlesOfParts>
  <Company>Thue Viet 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Hương Vĩ</dc:title>
  <dc:creator>Tong Cuc Thue</dc:creator>
  <cp:lastModifiedBy>CSTeam</cp:lastModifiedBy>
  <cp:revision>321</cp:revision>
  <dcterms:created xsi:type="dcterms:W3CDTF">2008-10-21T15:49:03Z</dcterms:created>
  <dcterms:modified xsi:type="dcterms:W3CDTF">2016-06-30T02:18:02Z</dcterms:modified>
</cp:coreProperties>
</file>