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71" r:id="rId8"/>
    <p:sldId id="259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98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48C9-87C7-434C-BEE7-FFF8BB2A03B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3EE4-E9B2-462D-B755-ED48D24A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05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48C9-87C7-434C-BEE7-FFF8BB2A03B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3EE4-E9B2-462D-B755-ED48D24A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88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48C9-87C7-434C-BEE7-FFF8BB2A03B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3EE4-E9B2-462D-B755-ED48D24A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81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48C9-87C7-434C-BEE7-FFF8BB2A03B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3EE4-E9B2-462D-B755-ED48D24A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04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48C9-87C7-434C-BEE7-FFF8BB2A03B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3EE4-E9B2-462D-B755-ED48D24A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8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48C9-87C7-434C-BEE7-FFF8BB2A03B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3EE4-E9B2-462D-B755-ED48D24A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27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48C9-87C7-434C-BEE7-FFF8BB2A03B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3EE4-E9B2-462D-B755-ED48D24A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52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48C9-87C7-434C-BEE7-FFF8BB2A03B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3EE4-E9B2-462D-B755-ED48D24A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15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48C9-87C7-434C-BEE7-FFF8BB2A03B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3EE4-E9B2-462D-B755-ED48D24A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9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48C9-87C7-434C-BEE7-FFF8BB2A03B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3EE4-E9B2-462D-B755-ED48D24A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68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48C9-87C7-434C-BEE7-FFF8BB2A03B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3EE4-E9B2-462D-B755-ED48D24A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71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B48C9-87C7-434C-BEE7-FFF8BB2A03B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C3EE4-E9B2-462D-B755-ED48D24A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5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7464" y="2977"/>
            <a:ext cx="9169402" cy="6852046"/>
            <a:chOff x="-17464" y="2977"/>
            <a:chExt cx="9169402" cy="685204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8" y="2977"/>
              <a:ext cx="9136062" cy="6852046"/>
            </a:xfrm>
            <a:prstGeom prst="rect">
              <a:avLst/>
            </a:prstGeom>
            <a:ln w="38100">
              <a:solidFill>
                <a:srgbClr val="0070C0"/>
              </a:solidFill>
            </a:ln>
          </p:spPr>
        </p:pic>
        <p:sp>
          <p:nvSpPr>
            <p:cNvPr id="6" name="TextBox 1"/>
            <p:cNvSpPr txBox="1">
              <a:spLocks noChangeArrowheads="1"/>
            </p:cNvSpPr>
            <p:nvPr/>
          </p:nvSpPr>
          <p:spPr bwMode="auto">
            <a:xfrm>
              <a:off x="1095374" y="214313"/>
              <a:ext cx="6600825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defRPr/>
              </a:pPr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PHÒNG GIÁO DỤC VÀ ĐÀO TẠO QUẬN BÌNH THẠNH</a:t>
              </a:r>
            </a:p>
            <a:p>
              <a:pPr algn="ctr" eaLnBrk="1" hangingPunct="1">
                <a:lnSpc>
                  <a:spcPct val="150000"/>
                </a:lnSpc>
                <a:defRPr/>
              </a:pPr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TRƯỜNG TIỂU HỌC THẠNH MỸ TÂY</a:t>
              </a:r>
            </a:p>
            <a:p>
              <a:pPr algn="ctr" eaLnBrk="1" hangingPunct="1">
                <a:lnSpc>
                  <a:spcPct val="150000"/>
                </a:lnSpc>
                <a:defRPr/>
              </a:pPr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*********</a:t>
              </a:r>
            </a:p>
          </p:txBody>
        </p:sp>
        <p:sp>
          <p:nvSpPr>
            <p:cNvPr id="7" name="TextBox 2"/>
            <p:cNvSpPr txBox="1">
              <a:spLocks noChangeArrowheads="1"/>
            </p:cNvSpPr>
            <p:nvPr/>
          </p:nvSpPr>
          <p:spPr bwMode="auto">
            <a:xfrm>
              <a:off x="7938" y="1577975"/>
              <a:ext cx="91440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4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rial" pitchFamily="34" charset="0"/>
                  <a:cs typeface="Arial" pitchFamily="34" charset="0"/>
                </a:rPr>
                <a:t>LUYỆN TỪ VÀ CÂU LỚP BA</a:t>
              </a:r>
            </a:p>
          </p:txBody>
        </p:sp>
        <p:sp>
          <p:nvSpPr>
            <p:cNvPr id="8" name="TextBox 4"/>
            <p:cNvSpPr txBox="1">
              <a:spLocks noChangeArrowheads="1"/>
            </p:cNvSpPr>
            <p:nvPr/>
          </p:nvSpPr>
          <p:spPr bwMode="auto">
            <a:xfrm>
              <a:off x="-17464" y="2286000"/>
              <a:ext cx="9110663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3200" b="1" u="sng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Tuần</a:t>
              </a:r>
              <a:r>
                <a:rPr lang="en-US" sz="3200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26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4876800"/>
              <a:ext cx="2743200" cy="147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685800" y="3095186"/>
              <a:ext cx="7924800" cy="185781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Plain">
                <a:avLst/>
              </a:prstTxWarp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dirty="0">
                  <a:solidFill>
                    <a:srgbClr val="000099"/>
                  </a:solidFill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MỞ RỘNG VỐN TỪ NGỮ</a:t>
              </a:r>
            </a:p>
            <a:p>
              <a:pPr algn="ctr">
                <a:defRPr/>
              </a:pPr>
              <a:r>
                <a:rPr lang="en-US" sz="6000" b="1" dirty="0">
                  <a:solidFill>
                    <a:srgbClr val="C0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LỄ HỘI – DẤU PHẨY</a:t>
              </a:r>
            </a:p>
          </p:txBody>
        </p:sp>
      </p:grpSp>
      <p:pic>
        <p:nvPicPr>
          <p:cNvPr id="12" name="Picture 4" descr="z134381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9577"/>
            <a:ext cx="947738" cy="107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1143000" y="3095186"/>
            <a:ext cx="533400" cy="29534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US" sz="2800" b="1">
              <a:latin typeface="Times New Roman" pitchFamily="18" charset="0"/>
              <a:cs typeface="+mn-cs"/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6172200" y="1266386"/>
            <a:ext cx="533400" cy="29534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US" sz="2800" b="1">
              <a:latin typeface="Times New Roman" pitchFamily="18" charset="0"/>
              <a:cs typeface="+mn-cs"/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533400" y="1952186"/>
            <a:ext cx="533400" cy="29534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US" sz="2800" b="1">
              <a:latin typeface="Times New Roman" pitchFamily="18" charset="0"/>
              <a:cs typeface="+mn-cs"/>
            </a:endParaRPr>
          </a:p>
        </p:txBody>
      </p:sp>
      <p:pic>
        <p:nvPicPr>
          <p:cNvPr id="17" name="Picture 9" descr="z134381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52977"/>
            <a:ext cx="947738" cy="107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z134381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52977"/>
            <a:ext cx="947738" cy="107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 descr="z134381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19977"/>
            <a:ext cx="947738" cy="107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utoShape 14"/>
          <p:cNvSpPr>
            <a:spLocks noChangeArrowheads="1"/>
          </p:cNvSpPr>
          <p:nvPr/>
        </p:nvSpPr>
        <p:spPr bwMode="auto">
          <a:xfrm>
            <a:off x="7391400" y="2561786"/>
            <a:ext cx="533400" cy="29534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US" sz="2800" b="1">
              <a:latin typeface="Times New Roman" pitchFamily="18" charset="0"/>
              <a:cs typeface="+mn-cs"/>
            </a:endParaRPr>
          </a:p>
        </p:txBody>
      </p:sp>
      <p:sp>
        <p:nvSpPr>
          <p:cNvPr id="21" name="AutoShape 15"/>
          <p:cNvSpPr>
            <a:spLocks noChangeArrowheads="1"/>
          </p:cNvSpPr>
          <p:nvPr/>
        </p:nvSpPr>
        <p:spPr bwMode="auto">
          <a:xfrm>
            <a:off x="6477000" y="3933386"/>
            <a:ext cx="533400" cy="29534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US" sz="2800" b="1">
              <a:latin typeface="Times New Roman" pitchFamily="18" charset="0"/>
              <a:cs typeface="+mn-cs"/>
            </a:endParaRPr>
          </a:p>
        </p:txBody>
      </p:sp>
      <p:sp>
        <p:nvSpPr>
          <p:cNvPr id="22" name="AutoShape 16"/>
          <p:cNvSpPr>
            <a:spLocks noChangeArrowheads="1"/>
          </p:cNvSpPr>
          <p:nvPr/>
        </p:nvSpPr>
        <p:spPr bwMode="auto">
          <a:xfrm>
            <a:off x="3733800" y="1342586"/>
            <a:ext cx="533400" cy="29534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>
                <a:solidFill>
                  <a:srgbClr val="C50715"/>
                </a:solidFill>
                <a:latin typeface="Times New Roman" pitchFamily="18" charset="0"/>
                <a:cs typeface="+mn-cs"/>
              </a:rPr>
              <a:t>V</a:t>
            </a:r>
          </a:p>
        </p:txBody>
      </p:sp>
      <p:sp>
        <p:nvSpPr>
          <p:cNvPr id="23" name="AutoShape 17"/>
          <p:cNvSpPr>
            <a:spLocks noChangeArrowheads="1"/>
          </p:cNvSpPr>
          <p:nvPr/>
        </p:nvSpPr>
        <p:spPr bwMode="auto">
          <a:xfrm>
            <a:off x="1905000" y="1190186"/>
            <a:ext cx="533400" cy="29534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US" sz="2800" b="1">
              <a:latin typeface="Times New Roman" pitchFamily="18" charset="0"/>
              <a:cs typeface="+mn-cs"/>
            </a:endParaRPr>
          </a:p>
        </p:txBody>
      </p:sp>
      <p:sp>
        <p:nvSpPr>
          <p:cNvPr id="24" name="AutoShape 18"/>
          <p:cNvSpPr>
            <a:spLocks noChangeArrowheads="1"/>
          </p:cNvSpPr>
          <p:nvPr/>
        </p:nvSpPr>
        <p:spPr bwMode="auto">
          <a:xfrm>
            <a:off x="1295400" y="3247586"/>
            <a:ext cx="533400" cy="29534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US" sz="2800" b="1">
              <a:latin typeface="Times New Roman" pitchFamily="18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977"/>
            <a:ext cx="453786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064" y="-2977"/>
            <a:ext cx="46648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9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-0.63976 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79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96296E-6 L 0.68767 0.000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75" y="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4967" y="2120444"/>
            <a:ext cx="8542195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vi-VN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</a:t>
            </a:r>
            <a:r>
              <a:rPr lang="vi-V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 Nhờ ham </a:t>
            </a:r>
            <a:r>
              <a:rPr lang="vi-VN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học </a:t>
            </a:r>
            <a:r>
              <a:rPr lang="vi-V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ham hiểu biết và muốn đem hiểu biết của mình ra giúp </a:t>
            </a:r>
            <a:r>
              <a:rPr lang="vi-VN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đời </a:t>
            </a:r>
            <a:r>
              <a:rPr lang="vi-V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Lê Quý Đôn đã trở thành nhà bác học lớn nhất của nước ta thời xưa.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76250" y="87822"/>
            <a:ext cx="8153400" cy="1066800"/>
            <a:chOff x="533400" y="87822"/>
            <a:chExt cx="8153400" cy="1066800"/>
          </a:xfrm>
        </p:grpSpPr>
        <p:sp>
          <p:nvSpPr>
            <p:cNvPr id="7" name="TextBox 6"/>
            <p:cNvSpPr txBox="1"/>
            <p:nvPr/>
          </p:nvSpPr>
          <p:spPr>
            <a:xfrm>
              <a:off x="533400" y="87822"/>
              <a:ext cx="815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u="sng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TUẦN 26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sz="2400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LUYỆN TỪ VÀ CÂU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265218" y="457200"/>
              <a:ext cx="5257800" cy="69742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Deflate">
                <a:avLst>
                  <a:gd name="adj" fmla="val 21751"/>
                </a:avLst>
              </a:prstTxWarp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LỄ HỘI – DẤU PHẨY</a:t>
              </a:r>
              <a:endPara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38099" y="1295400"/>
            <a:ext cx="9119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</a:t>
            </a:r>
            <a:r>
              <a:rPr lang="vi-VN" sz="24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Đặt dấu phẩy vào các câu sau </a:t>
            </a:r>
            <a:r>
              <a:rPr lang="vi-VN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9813" y="1905000"/>
            <a:ext cx="8557349" cy="21852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d. </a:t>
            </a:r>
            <a:r>
              <a:rPr lang="vi-V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Nhờ </a:t>
            </a:r>
            <a:r>
              <a:rPr lang="vi-V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ham học</a:t>
            </a:r>
            <a:r>
              <a:rPr lang="vi-V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vi-V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ham hiểu biết và muốn đem hiểu biết của mình ra giúp đời</a:t>
            </a:r>
            <a:r>
              <a:rPr lang="vi-V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vi-V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Lê Quý Đôn đã trở thành nhà bác </a:t>
            </a:r>
            <a:endParaRPr lang="en-US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vi-V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học lớn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vi-V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nhất </a:t>
            </a:r>
            <a:r>
              <a:rPr lang="vi-V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của nước ta thời xưa</a:t>
            </a:r>
            <a:r>
              <a:rPr lang="vi-V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en-US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vi-VN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8822" y="4495800"/>
            <a:ext cx="8528340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GHI NHỚ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:</a:t>
            </a:r>
          </a:p>
          <a:p>
            <a:pPr algn="just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	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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</a:t>
            </a:r>
            <a:r>
              <a:rPr lang="vi-V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ấu </a:t>
            </a:r>
            <a:r>
              <a:rPr lang="vi-V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phẩy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thường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</a:t>
            </a:r>
            <a:r>
              <a:rPr lang="vi-VN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ặt sau trạng ngữ chỉ nguyên nhân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hoặc</a:t>
            </a:r>
            <a:r>
              <a:rPr 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vi-VN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ngăn </a:t>
            </a:r>
            <a:r>
              <a:rPr lang="vi-VN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cách các bộ phận đồng chức trong </a:t>
            </a:r>
            <a:r>
              <a:rPr lang="vi-VN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câu</a:t>
            </a:r>
            <a:r>
              <a:rPr 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12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9"/>
          <p:cNvPicPr>
            <a:picLocks noChangeAspect="1" noChangeArrowheads="1"/>
          </p:cNvPicPr>
          <p:nvPr/>
        </p:nvPicPr>
        <p:blipFill>
          <a:blip r:embed="rId2">
            <a:lum bright="-3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1694"/>
            <a:ext cx="9144000" cy="446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huâ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z134381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11854"/>
            <a:ext cx="947738" cy="107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143000" y="2663755"/>
            <a:ext cx="533400" cy="29534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US" sz="2800" b="1">
              <a:latin typeface="Times New Roman" pitchFamily="18" charset="0"/>
              <a:cs typeface="+mn-cs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6172200" y="834955"/>
            <a:ext cx="533400" cy="29534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US" sz="2800" b="1">
              <a:latin typeface="Times New Roman" pitchFamily="18" charset="0"/>
              <a:cs typeface="+mn-cs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533400" y="1520755"/>
            <a:ext cx="533400" cy="29534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US" sz="2800" b="1">
              <a:latin typeface="Times New Roman" pitchFamily="18" charset="0"/>
              <a:cs typeface="+mn-cs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543800" y="1139755"/>
            <a:ext cx="533400" cy="29534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US" sz="2800" b="1">
              <a:latin typeface="Times New Roman" pitchFamily="18" charset="0"/>
              <a:cs typeface="+mn-cs"/>
            </a:endParaRPr>
          </a:p>
        </p:txBody>
      </p:sp>
      <p:pic>
        <p:nvPicPr>
          <p:cNvPr id="12" name="Picture 9" descr="z134381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21546"/>
            <a:ext cx="947738" cy="107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z134381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21546"/>
            <a:ext cx="947738" cy="107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z134381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88546"/>
            <a:ext cx="947738" cy="107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z134381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112346"/>
            <a:ext cx="947738" cy="107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z134381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45346"/>
            <a:ext cx="947738" cy="107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7391400" y="2130355"/>
            <a:ext cx="533400" cy="29534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US" sz="2800" b="1">
              <a:latin typeface="Times New Roman" pitchFamily="18" charset="0"/>
              <a:cs typeface="+mn-cs"/>
            </a:endParaRP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6477000" y="3501955"/>
            <a:ext cx="533400" cy="29534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US" sz="2800" b="1">
              <a:latin typeface="Times New Roman" pitchFamily="18" charset="0"/>
              <a:cs typeface="+mn-cs"/>
            </a:endParaRPr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3733800" y="911155"/>
            <a:ext cx="533400" cy="29534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>
                <a:solidFill>
                  <a:srgbClr val="C50715"/>
                </a:solidFill>
                <a:latin typeface="Times New Roman" pitchFamily="18" charset="0"/>
                <a:cs typeface="+mn-cs"/>
              </a:rPr>
              <a:t>V</a:t>
            </a:r>
          </a:p>
        </p:txBody>
      </p:sp>
      <p:sp>
        <p:nvSpPr>
          <p:cNvPr id="20" name="AutoShape 17"/>
          <p:cNvSpPr>
            <a:spLocks noChangeArrowheads="1"/>
          </p:cNvSpPr>
          <p:nvPr/>
        </p:nvSpPr>
        <p:spPr bwMode="auto">
          <a:xfrm>
            <a:off x="1905000" y="758755"/>
            <a:ext cx="533400" cy="29534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US" sz="2800" b="1">
              <a:latin typeface="Times New Roman" pitchFamily="18" charset="0"/>
              <a:cs typeface="+mn-cs"/>
            </a:endParaRPr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1295400" y="2816155"/>
            <a:ext cx="533400" cy="29534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US" sz="2800" b="1">
              <a:latin typeface="Times New Roman" pitchFamily="18" charset="0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76400" y="457199"/>
            <a:ext cx="6400800" cy="9779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>
                <a:gd name="adj" fmla="val 28426"/>
              </a:avLst>
            </a:prstTxWarp>
            <a:spAutoFit/>
          </a:bodyPr>
          <a:lstStyle/>
          <a:p>
            <a:pPr algn="ctr"/>
            <a:r>
              <a:rPr lang="en-US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PHÒNG GIÁO DỤC VÀ ĐÀO TẠO QUẬN BÌNH THẠNH</a:t>
            </a:r>
          </a:p>
          <a:p>
            <a:pPr algn="ctr"/>
            <a:r>
              <a:rPr lang="en-US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TRƯỜNG TIỂU HỌC THẠNH MỸ TÂY </a:t>
            </a:r>
            <a:endParaRPr lang="en-US" sz="54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1001" y="2130355"/>
            <a:ext cx="8305800" cy="411804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 HỌC ĐẾN ĐÂY LÀ KẾT THÚC.</a:t>
            </a:r>
          </a:p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CÔ XIN CHÀO TẤT CẢ CÁC EM.</a:t>
            </a:r>
          </a:p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CHÚC CÁC EM LUÔN VUI, KHỎE</a:t>
            </a:r>
          </a:p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VÀ HỌC TẬP TỐT.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26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066799" y="1135521"/>
            <a:ext cx="7010399" cy="4832092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vi-V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Mở </a:t>
            </a:r>
            <a:r>
              <a:rPr lang="vi-V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rộng vốn từ thuộc chủ điểm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r>
              <a:rPr lang="vi-V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ễ </a:t>
            </a:r>
            <a:r>
              <a:rPr lang="vi-V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hội </a:t>
            </a:r>
            <a:r>
              <a:rPr lang="vi-V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(hiểu nghĩa các từ </a:t>
            </a:r>
            <a:r>
              <a:rPr lang="vi-V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lễ, hội, lễ hội</a:t>
            </a:r>
            <a:r>
              <a:rPr lang="vi-V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biết tên một số lễ hội, hội; tên một số hoạt động trong lễ hội và hội).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vi-V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Ôn </a:t>
            </a:r>
            <a:r>
              <a:rPr lang="vi-V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luyện về </a:t>
            </a:r>
            <a:r>
              <a:rPr lang="vi-V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dấu phẩy </a:t>
            </a:r>
            <a:r>
              <a:rPr lang="vi-V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thường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đ</a:t>
            </a:r>
            <a:r>
              <a:rPr lang="vi-V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ặt </a:t>
            </a:r>
            <a:r>
              <a:rPr lang="vi-V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sau trạng ngữ chỉ nguyên nhân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hoặc</a:t>
            </a:r>
            <a:r>
              <a:rPr lang="vi-V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vi-V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ngăn </a:t>
            </a:r>
            <a:r>
              <a:rPr lang="vi-V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cách các bộ phận đồng chức trong câu).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vi-V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Giáo </a:t>
            </a:r>
            <a:r>
              <a:rPr lang="vi-V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dục tìm từ theo </a:t>
            </a:r>
            <a:r>
              <a:rPr lang="vi-V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đúng chủ điểm</a:t>
            </a:r>
            <a:r>
              <a:rPr lang="vi-V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và đặt dấu phẩy </a:t>
            </a:r>
            <a:r>
              <a:rPr lang="vi-V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đúng vị trí </a:t>
            </a:r>
            <a:r>
              <a:rPr lang="vi-V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câu, đoạn văn.</a:t>
            </a:r>
          </a:p>
        </p:txBody>
      </p:sp>
      <p:sp>
        <p:nvSpPr>
          <p:cNvPr id="7" name="Rectangle 6"/>
          <p:cNvSpPr/>
          <p:nvPr/>
        </p:nvSpPr>
        <p:spPr>
          <a:xfrm>
            <a:off x="2895600" y="152400"/>
            <a:ext cx="31487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MỤC TIÊU</a:t>
            </a:r>
            <a:endParaRPr lang="vi-VN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74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44" y="1295400"/>
            <a:ext cx="9119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</a:t>
            </a:r>
            <a:r>
              <a:rPr lang="en-US" sz="2400" b="1" u="sng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Chọn</a:t>
            </a:r>
            <a:r>
              <a:rPr lang="en-US" sz="2400" b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nghĩa</a:t>
            </a:r>
            <a:r>
              <a:rPr lang="en-US" sz="2400" b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thích</a:t>
            </a:r>
            <a:r>
              <a:rPr lang="en-US" sz="2400" b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hợp</a:t>
            </a:r>
            <a:r>
              <a:rPr lang="en-US" sz="2400" b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b="1" u="sng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cột</a:t>
            </a:r>
            <a:r>
              <a:rPr lang="en-US" sz="2400" b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 </a:t>
            </a:r>
            <a:r>
              <a:rPr lang="en-US" sz="2400" b="1" u="sng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cho</a:t>
            </a:r>
            <a:r>
              <a:rPr lang="en-US" sz="2400" b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từ</a:t>
            </a:r>
            <a:r>
              <a:rPr lang="en-US" sz="2400" b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b="1" u="sng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cột</a:t>
            </a:r>
            <a:r>
              <a:rPr lang="en-US" sz="2400" b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33400" y="87822"/>
            <a:ext cx="8153400" cy="1066800"/>
            <a:chOff x="533400" y="87822"/>
            <a:chExt cx="8153400" cy="1066800"/>
          </a:xfrm>
        </p:grpSpPr>
        <p:sp>
          <p:nvSpPr>
            <p:cNvPr id="5" name="TextBox 4"/>
            <p:cNvSpPr txBox="1"/>
            <p:nvPr/>
          </p:nvSpPr>
          <p:spPr>
            <a:xfrm>
              <a:off x="533400" y="87822"/>
              <a:ext cx="815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u="sng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TUẦN 26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sz="2400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LUYỆN TỪ VÀ CÂU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265218" y="457200"/>
              <a:ext cx="5257800" cy="69742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Deflate">
                <a:avLst>
                  <a:gd name="adj" fmla="val 21751"/>
                </a:avLst>
              </a:prstTxWarp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LỄ HỘI – DẤU PHẨY</a:t>
              </a:r>
              <a:endPara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0" y="1931036"/>
            <a:ext cx="2209800" cy="3619543"/>
            <a:chOff x="0" y="1931036"/>
            <a:chExt cx="2209800" cy="3619543"/>
          </a:xfrm>
        </p:grpSpPr>
        <p:sp>
          <p:nvSpPr>
            <p:cNvPr id="9" name="TextBox 8"/>
            <p:cNvSpPr txBox="1"/>
            <p:nvPr/>
          </p:nvSpPr>
          <p:spPr>
            <a:xfrm>
              <a:off x="0" y="1931036"/>
              <a:ext cx="2209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</a:t>
              </a:r>
              <a:endPara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2900" y="2748876"/>
              <a:ext cx="1524000" cy="769441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Lễ</a:t>
              </a:r>
              <a:endPara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US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2900" y="3519253"/>
              <a:ext cx="1524000" cy="1015663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Hội</a:t>
              </a:r>
              <a:endPara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US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2900" y="4534916"/>
              <a:ext cx="1524000" cy="1015663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Lễ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hội</a:t>
              </a:r>
              <a:endPara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US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514598" y="1931036"/>
            <a:ext cx="6477003" cy="3557052"/>
            <a:chOff x="2514598" y="1931036"/>
            <a:chExt cx="6477003" cy="3557052"/>
          </a:xfrm>
        </p:grpSpPr>
        <p:sp>
          <p:nvSpPr>
            <p:cNvPr id="18" name="TextBox 17"/>
            <p:cNvSpPr txBox="1"/>
            <p:nvPr/>
          </p:nvSpPr>
          <p:spPr>
            <a:xfrm>
              <a:off x="4419600" y="1931036"/>
              <a:ext cx="2209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B</a:t>
              </a:r>
              <a:endPara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14599" y="2748876"/>
              <a:ext cx="6477001" cy="707886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fontAlgn="t"/>
              <a:r>
                <a:rPr lang="vi-VN" sz="2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Hoạt động tập thể có cả phần lễ và phần hội.</a:t>
              </a:r>
            </a:p>
            <a:p>
              <a:pPr algn="ctr"/>
              <a:endPara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14598" y="3456762"/>
              <a:ext cx="6477002" cy="1015663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fontAlgn="t"/>
              <a:r>
                <a:rPr lang="vi-VN" sz="2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Cuộc vui tổ chức cho đông người dự</a:t>
              </a:r>
              <a:r>
                <a:rPr lang="en-US" sz="2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,</a:t>
              </a:r>
              <a:r>
                <a:rPr lang="vi-VN" sz="2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theo phong tục hoặc nhân dịp đặc biệt.</a:t>
              </a:r>
            </a:p>
            <a:p>
              <a:pPr algn="ctr"/>
              <a:endParaRPr lang="en-US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14599" y="4472425"/>
              <a:ext cx="6477002" cy="1015663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fontAlgn="t"/>
              <a:r>
                <a:rPr lang="vi-VN" sz="2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Các nghi thức nhằm đánh dấu hoặc kỉ niệm một sự kiện có ý nghĩa.</a:t>
              </a:r>
              <a:endPara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fontAlgn="t"/>
              <a:endParaRPr lang="vi-VN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7" name="Straight Connector 26"/>
          <p:cNvCxnSpPr>
            <a:stCxn id="11" idx="3"/>
          </p:cNvCxnSpPr>
          <p:nvPr/>
        </p:nvCxnSpPr>
        <p:spPr>
          <a:xfrm>
            <a:off x="1866900" y="3133597"/>
            <a:ext cx="626916" cy="190915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866900" y="2971800"/>
            <a:ext cx="626916" cy="197705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875560" y="4027084"/>
            <a:ext cx="618256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64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990600"/>
            <a:ext cx="5791200" cy="14465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 SỐ HÌNH ẢNH VỀ LỄ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3284" y="160337"/>
            <a:ext cx="8819639" cy="6444238"/>
            <a:chOff x="183284" y="160337"/>
            <a:chExt cx="8819639" cy="6444238"/>
          </a:xfrm>
        </p:grpSpPr>
        <p:pic>
          <p:nvPicPr>
            <p:cNvPr id="5" name="Picture 2" descr="C:\Users\A\Pictures\LỄ đền hùng 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284" y="160337"/>
              <a:ext cx="8819639" cy="5707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83284" y="6019800"/>
              <a:ext cx="881963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LỄ RƯỚC KIỆU</a:t>
              </a:r>
              <a:endParaRPr lang="vi-V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52400" y="160338"/>
            <a:ext cx="8850523" cy="6444237"/>
            <a:chOff x="152400" y="160338"/>
            <a:chExt cx="8850523" cy="6444237"/>
          </a:xfrm>
          <a:solidFill>
            <a:schemeClr val="bg1"/>
          </a:solidFill>
        </p:grpSpPr>
        <p:pic>
          <p:nvPicPr>
            <p:cNvPr id="8" name="Picture 2" descr="dang huo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60338"/>
              <a:ext cx="8839200" cy="57832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83284" y="6019800"/>
              <a:ext cx="8819639" cy="58477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LỄ DÂNG HƯƠNG</a:t>
              </a:r>
              <a:endParaRPr lang="vi-V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9429" y="152400"/>
            <a:ext cx="8833494" cy="6452175"/>
            <a:chOff x="169429" y="152400"/>
            <a:chExt cx="8833494" cy="6452175"/>
          </a:xfrm>
        </p:grpSpPr>
        <p:pic>
          <p:nvPicPr>
            <p:cNvPr id="11" name="Picture 8" descr="C:\Users\A\Pictures\lễ đền đức thánh trần.jpe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429" y="152400"/>
              <a:ext cx="8745971" cy="571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183284" y="6019800"/>
              <a:ext cx="881963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LỄ ĐỨC THÁNH TRẦN</a:t>
              </a:r>
              <a:endParaRPr lang="vi-V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83284" y="7937"/>
            <a:ext cx="8819639" cy="6596638"/>
            <a:chOff x="183284" y="7937"/>
            <a:chExt cx="8819639" cy="6596638"/>
          </a:xfrm>
          <a:solidFill>
            <a:schemeClr val="bg1"/>
          </a:solidFill>
        </p:grpSpPr>
        <p:sp>
          <p:nvSpPr>
            <p:cNvPr id="14" name="AutoShape 7" descr="20/8 (Âm lịch) Lễ giỗ Đức Thánh Trần Hưng Đạo - PhongThuyVuong.Com"/>
            <p:cNvSpPr>
              <a:spLocks noChangeAspect="1" noChangeArrowheads="1"/>
            </p:cNvSpPr>
            <p:nvPr/>
          </p:nvSpPr>
          <p:spPr bwMode="auto">
            <a:xfrm>
              <a:off x="307975" y="7937"/>
              <a:ext cx="304800" cy="304801"/>
            </a:xfrm>
            <a:prstGeom prst="rect">
              <a:avLst/>
            </a:prstGeom>
            <a:grpFill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" name="Picture 9" descr="C:\Users\A\Pictures\LỄ nghinh ông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285" y="160337"/>
              <a:ext cx="8819638" cy="5707063"/>
            </a:xfrm>
            <a:prstGeom prst="rect">
              <a:avLst/>
            </a:prstGeom>
            <a:grpFill/>
            <a:extLst/>
          </p:spPr>
        </p:pic>
        <p:sp>
          <p:nvSpPr>
            <p:cNvPr id="16" name="Rectangle 15"/>
            <p:cNvSpPr/>
            <p:nvPr/>
          </p:nvSpPr>
          <p:spPr>
            <a:xfrm>
              <a:off x="183284" y="6019800"/>
              <a:ext cx="8819639" cy="58477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LỄ NGHINH ÔNG</a:t>
              </a:r>
              <a:endParaRPr lang="vi-V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193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343398" y="3513715"/>
            <a:ext cx="5029202" cy="3297460"/>
            <a:chOff x="4343501" y="3513737"/>
            <a:chExt cx="4876599" cy="3297000"/>
          </a:xfrm>
        </p:grpSpPr>
        <p:pic>
          <p:nvPicPr>
            <p:cNvPr id="1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43501" y="3513737"/>
              <a:ext cx="4876599" cy="32970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4552683" y="3581412"/>
              <a:ext cx="2254517" cy="52314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rgbClr val="0000FF"/>
              </a:solidFill>
            </a:ln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vi-VN" sz="2800" b="1" dirty="0" err="1" smtClean="0">
                  <a:latin typeface="Times New Roman" pitchFamily="18" charset="0"/>
                  <a:cs typeface="Times New Roman" pitchFamily="18" charset="0"/>
                </a:rPr>
                <a:t>Hội</a:t>
              </a:r>
              <a:r>
                <a:rPr lang="en-US" altLang="vi-VN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b="1" dirty="0" err="1" smtClean="0">
                  <a:latin typeface="Times New Roman" pitchFamily="18" charset="0"/>
                  <a:cs typeface="Times New Roman" pitchFamily="18" charset="0"/>
                </a:rPr>
                <a:t>Chơi</a:t>
              </a:r>
              <a:r>
                <a:rPr lang="en-US" altLang="vi-VN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b="1" dirty="0" err="1" smtClean="0">
                  <a:latin typeface="Times New Roman" pitchFamily="18" charset="0"/>
                  <a:cs typeface="Times New Roman" pitchFamily="18" charset="0"/>
                </a:rPr>
                <a:t>đu</a:t>
              </a:r>
              <a:endParaRPr lang="en-US" altLang="vi-VN" sz="2800" b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09653" y="172445"/>
            <a:ext cx="3851094" cy="258532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 SỐ HÌNH ẢNH VỀ HỘI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17463"/>
            <a:ext cx="4470400" cy="3479800"/>
            <a:chOff x="0" y="26376"/>
            <a:chExt cx="4470400" cy="3480879"/>
          </a:xfrm>
        </p:grpSpPr>
        <p:pic>
          <p:nvPicPr>
            <p:cNvPr id="5" name="Picture 12" descr="le hoi.jpg"/>
            <p:cNvPicPr>
              <a:picLocks noChangeAspect="1"/>
            </p:cNvPicPr>
            <p:nvPr/>
          </p:nvPicPr>
          <p:blipFill>
            <a:blip r:embed="rId3">
              <a:lum brigh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376"/>
              <a:ext cx="4470400" cy="348087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1676399" y="151827"/>
              <a:ext cx="2514601" cy="5224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rgbClr val="0000FF"/>
              </a:solidFill>
            </a:ln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vi-VN" sz="2800" b="1" dirty="0" err="1" smtClean="0">
                  <a:latin typeface="Times New Roman" pitchFamily="18" charset="0"/>
                  <a:cs typeface="Times New Roman" pitchFamily="18" charset="0"/>
                </a:rPr>
                <a:t>Hội</a:t>
              </a:r>
              <a:r>
                <a:rPr lang="en-US" altLang="vi-VN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b="1" dirty="0" err="1" smtClean="0">
                  <a:latin typeface="Times New Roman" pitchFamily="18" charset="0"/>
                  <a:cs typeface="Times New Roman" pitchFamily="18" charset="0"/>
                </a:rPr>
                <a:t>Múa</a:t>
              </a:r>
              <a:r>
                <a:rPr lang="en-US" altLang="vi-VN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b="1" dirty="0" err="1" smtClean="0">
                  <a:latin typeface="Times New Roman" pitchFamily="18" charset="0"/>
                  <a:cs typeface="Times New Roman" pitchFamily="18" charset="0"/>
                </a:rPr>
                <a:t>Rồng</a:t>
              </a:r>
              <a:endParaRPr lang="en-US" altLang="vi-VN" sz="2800" b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0" y="3506788"/>
            <a:ext cx="4470400" cy="3351212"/>
            <a:chOff x="0" y="3507256"/>
            <a:chExt cx="4470400" cy="3350744"/>
          </a:xfrm>
        </p:grpSpPr>
        <p:pic>
          <p:nvPicPr>
            <p:cNvPr id="11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07256"/>
              <a:ext cx="4470400" cy="335074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1371600" y="3507256"/>
              <a:ext cx="2138363" cy="52221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rgbClr val="0000FF"/>
              </a:solidFill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vi-VN" sz="2800" b="1" dirty="0" err="1" smtClean="0">
                  <a:latin typeface="Times New Roman" pitchFamily="18" charset="0"/>
                  <a:cs typeface="Times New Roman" pitchFamily="18" charset="0"/>
                </a:rPr>
                <a:t>Hội</a:t>
              </a:r>
              <a:r>
                <a:rPr lang="en-US" altLang="vi-VN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b="1" dirty="0" err="1" smtClean="0">
                  <a:latin typeface="Times New Roman" pitchFamily="18" charset="0"/>
                  <a:cs typeface="Times New Roman" pitchFamily="18" charset="0"/>
                </a:rPr>
                <a:t>Đua</a:t>
              </a:r>
              <a:r>
                <a:rPr lang="en-US" altLang="vi-VN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b="1" dirty="0" err="1" smtClean="0">
                  <a:latin typeface="Times New Roman" pitchFamily="18" charset="0"/>
                  <a:cs typeface="Times New Roman" pitchFamily="18" charset="0"/>
                </a:rPr>
                <a:t>ghe</a:t>
              </a:r>
              <a:endParaRPr lang="en-US" altLang="vi-VN" sz="2800" b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470400" y="1"/>
            <a:ext cx="4673600" cy="3497262"/>
            <a:chOff x="4470400" y="1"/>
            <a:chExt cx="4673600" cy="3497262"/>
          </a:xfrm>
        </p:grpSpPr>
        <p:pic>
          <p:nvPicPr>
            <p:cNvPr id="16" name="Picture 24" descr="Picture8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0400" y="1"/>
              <a:ext cx="4673600" cy="349726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4552589" y="142804"/>
              <a:ext cx="2254611" cy="52228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rgbClr val="0000FF"/>
              </a:solidFill>
            </a:ln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vi-VN" sz="2800" b="1" dirty="0" err="1" smtClean="0">
                  <a:latin typeface="Times New Roman" pitchFamily="18" charset="0"/>
                  <a:cs typeface="Times New Roman" pitchFamily="18" charset="0"/>
                </a:rPr>
                <a:t>Hội</a:t>
              </a:r>
              <a:r>
                <a:rPr lang="en-US" altLang="vi-VN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b="1" dirty="0" err="1" smtClean="0">
                  <a:latin typeface="Times New Roman" pitchFamily="18" charset="0"/>
                  <a:cs typeface="Times New Roman" pitchFamily="18" charset="0"/>
                </a:rPr>
                <a:t>Múa</a:t>
              </a:r>
              <a:r>
                <a:rPr lang="en-US" altLang="vi-VN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b="1" dirty="0" err="1" smtClean="0">
                  <a:latin typeface="Times New Roman" pitchFamily="18" charset="0"/>
                  <a:cs typeface="Times New Roman" pitchFamily="18" charset="0"/>
                </a:rPr>
                <a:t>Lân</a:t>
              </a:r>
              <a:endParaRPr lang="en-US" altLang="vi-VN" sz="2800" b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297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737099" y="3475039"/>
            <a:ext cx="4434609" cy="3382962"/>
            <a:chOff x="4737099" y="3498273"/>
            <a:chExt cx="4434609" cy="3349625"/>
          </a:xfrm>
        </p:grpSpPr>
        <p:pic>
          <p:nvPicPr>
            <p:cNvPr id="5" name="Picture 22" descr="10997915_DSC_625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7099" y="3498273"/>
              <a:ext cx="4434609" cy="33496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6740236" y="6085897"/>
              <a:ext cx="2133600" cy="52322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2800" b="1" dirty="0" err="1" smtClean="0">
                  <a:latin typeface="Times New Roman" pitchFamily="18" charset="0"/>
                  <a:cs typeface="Times New Roman" pitchFamily="18" charset="0"/>
                </a:rPr>
                <a:t>Hội</a:t>
              </a:r>
              <a:r>
                <a:rPr lang="en-US" altLang="vi-VN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b="1" dirty="0" err="1" smtClean="0">
                  <a:latin typeface="Times New Roman" pitchFamily="18" charset="0"/>
                  <a:cs typeface="Times New Roman" pitchFamily="18" charset="0"/>
                </a:rPr>
                <a:t>Đấu</a:t>
              </a:r>
              <a:r>
                <a:rPr lang="en-US" altLang="vi-VN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b="1" dirty="0" err="1">
                  <a:latin typeface="Times New Roman" pitchFamily="18" charset="0"/>
                  <a:cs typeface="Times New Roman" pitchFamily="18" charset="0"/>
                </a:rPr>
                <a:t>vật</a:t>
              </a:r>
              <a:endParaRPr lang="en-US" alt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6987" y="3475038"/>
            <a:ext cx="4723391" cy="3352800"/>
            <a:chOff x="26988" y="3475038"/>
            <a:chExt cx="4667250" cy="3352800"/>
          </a:xfrm>
        </p:grpSpPr>
        <p:pic>
          <p:nvPicPr>
            <p:cNvPr id="4" name="Picture 20" descr="small_12429163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88" y="3475038"/>
              <a:ext cx="4667250" cy="33528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628992" y="6096000"/>
              <a:ext cx="2617787" cy="52322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2800" b="1" dirty="0" err="1" smtClean="0">
                  <a:latin typeface="Times New Roman" pitchFamily="18" charset="0"/>
                  <a:cs typeface="Times New Roman" pitchFamily="18" charset="0"/>
                </a:rPr>
                <a:t>Hội</a:t>
              </a:r>
              <a:r>
                <a:rPr lang="en-US" altLang="vi-VN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b="1" dirty="0" err="1" smtClean="0">
                  <a:latin typeface="Times New Roman" pitchFamily="18" charset="0"/>
                  <a:cs typeface="Times New Roman" pitchFamily="18" charset="0"/>
                </a:rPr>
                <a:t>Đua</a:t>
              </a:r>
              <a:r>
                <a:rPr lang="en-US" altLang="vi-VN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b="1" dirty="0" err="1">
                  <a:latin typeface="Times New Roman" pitchFamily="18" charset="0"/>
                  <a:cs typeface="Times New Roman" pitchFamily="18" charset="0"/>
                </a:rPr>
                <a:t>thuyền</a:t>
              </a:r>
              <a:endParaRPr lang="en-US" alt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700" y="33338"/>
            <a:ext cx="4724400" cy="3433762"/>
            <a:chOff x="12700" y="33338"/>
            <a:chExt cx="4724400" cy="3433762"/>
          </a:xfrm>
        </p:grpSpPr>
        <p:pic>
          <p:nvPicPr>
            <p:cNvPr id="10" name="Picture 9" descr="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0" y="33338"/>
              <a:ext cx="4724400" cy="343376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804286" y="2713183"/>
              <a:ext cx="2133600" cy="523875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2800" b="1" dirty="0" err="1" smtClean="0">
                  <a:latin typeface="Times New Roman" pitchFamily="18" charset="0"/>
                  <a:cs typeface="Times New Roman" pitchFamily="18" charset="0"/>
                </a:rPr>
                <a:t>Hội</a:t>
              </a:r>
              <a:r>
                <a:rPr lang="en-US" altLang="vi-VN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b="1" dirty="0" err="1" smtClean="0">
                  <a:latin typeface="Times New Roman" pitchFamily="18" charset="0"/>
                  <a:cs typeface="Times New Roman" pitchFamily="18" charset="0"/>
                </a:rPr>
                <a:t>Đua</a:t>
              </a:r>
              <a:r>
                <a:rPr lang="en-US" altLang="vi-VN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b="1" dirty="0" err="1">
                  <a:latin typeface="Times New Roman" pitchFamily="18" charset="0"/>
                  <a:cs typeface="Times New Roman" pitchFamily="18" charset="0"/>
                </a:rPr>
                <a:t>voi</a:t>
              </a:r>
              <a:endParaRPr lang="en-US" alt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750379" y="33338"/>
            <a:ext cx="4393621" cy="3433762"/>
            <a:chOff x="4750379" y="33338"/>
            <a:chExt cx="4393621" cy="343376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0379" y="33338"/>
              <a:ext cx="4393621" cy="343376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6705600" y="2819400"/>
              <a:ext cx="2326337" cy="52322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2800" b="1" dirty="0" err="1" smtClean="0">
                  <a:latin typeface="Times New Roman" pitchFamily="18" charset="0"/>
                  <a:cs typeface="Times New Roman" pitchFamily="18" charset="0"/>
                </a:rPr>
                <a:t>Hội</a:t>
              </a:r>
              <a:r>
                <a:rPr lang="en-US" altLang="vi-VN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b="1" dirty="0" err="1" smtClean="0">
                  <a:latin typeface="Times New Roman" pitchFamily="18" charset="0"/>
                  <a:cs typeface="Times New Roman" pitchFamily="18" charset="0"/>
                </a:rPr>
                <a:t>Thả</a:t>
              </a:r>
              <a:r>
                <a:rPr lang="en-US" altLang="vi-VN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b="1" dirty="0" err="1" smtClean="0">
                  <a:latin typeface="Times New Roman" pitchFamily="18" charset="0"/>
                  <a:cs typeface="Times New Roman" pitchFamily="18" charset="0"/>
                </a:rPr>
                <a:t>diều</a:t>
              </a:r>
              <a:endParaRPr lang="en-US" alt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327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828800" y="990600"/>
            <a:ext cx="5791200" cy="14465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 SỐ HÌNH ẢNH VỀ LỄ HỘI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57855" cy="6847031"/>
            <a:chOff x="-13856" y="-1"/>
            <a:chExt cx="9157855" cy="684703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856" y="-1"/>
              <a:ext cx="9157855" cy="626225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0" y="6262255"/>
              <a:ext cx="914399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LỄ HỘI XUỐNG ĐỒNG</a:t>
              </a:r>
              <a:endParaRPr lang="vi-V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856" y="0"/>
            <a:ext cx="9144000" cy="6847031"/>
            <a:chOff x="-1" y="-1"/>
            <a:chExt cx="9144000" cy="6847031"/>
          </a:xfrm>
        </p:grpSpPr>
        <p:sp>
          <p:nvSpPr>
            <p:cNvPr id="11" name="Rectangle 10"/>
            <p:cNvSpPr/>
            <p:nvPr/>
          </p:nvSpPr>
          <p:spPr>
            <a:xfrm>
              <a:off x="0" y="6262255"/>
              <a:ext cx="914399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LỄ HỘI CẦU NGƯ</a:t>
              </a:r>
              <a:endParaRPr lang="vi-V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-1"/>
              <a:ext cx="9144000" cy="6262255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3857" y="0"/>
            <a:ext cx="9144000" cy="6783299"/>
            <a:chOff x="0" y="63731"/>
            <a:chExt cx="9144000" cy="6783299"/>
          </a:xfrm>
        </p:grpSpPr>
        <p:sp>
          <p:nvSpPr>
            <p:cNvPr id="16" name="Rectangle 15"/>
            <p:cNvSpPr/>
            <p:nvPr/>
          </p:nvSpPr>
          <p:spPr>
            <a:xfrm>
              <a:off x="1" y="6262255"/>
              <a:ext cx="914399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LỄ HỘI CỔ LOA</a:t>
              </a:r>
              <a:endParaRPr lang="vi-V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63731"/>
              <a:ext cx="9143999" cy="6141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13858" y="6928"/>
            <a:ext cx="9144000" cy="6840103"/>
            <a:chOff x="0" y="6927"/>
            <a:chExt cx="9144000" cy="6840103"/>
          </a:xfrm>
        </p:grpSpPr>
        <p:sp>
          <p:nvSpPr>
            <p:cNvPr id="20" name="Rectangle 19"/>
            <p:cNvSpPr/>
            <p:nvPr/>
          </p:nvSpPr>
          <p:spPr>
            <a:xfrm>
              <a:off x="1" y="6262255"/>
              <a:ext cx="914399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LỄ HỘI THÁNH GIÓNG</a:t>
              </a:r>
              <a:endParaRPr lang="vi-V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" name="Picture 2" descr="C:\Users\A\Pictures\LỄ HỘI gióng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927"/>
              <a:ext cx="9143999" cy="6255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13859" y="14842"/>
            <a:ext cx="9150926" cy="6864929"/>
            <a:chOff x="0" y="-6929"/>
            <a:chExt cx="9150926" cy="6864929"/>
          </a:xfrm>
        </p:grpSpPr>
        <p:grpSp>
          <p:nvGrpSpPr>
            <p:cNvPr id="23" name="Group 22"/>
            <p:cNvGrpSpPr/>
            <p:nvPr/>
          </p:nvGrpSpPr>
          <p:grpSpPr>
            <a:xfrm>
              <a:off x="0" y="-1"/>
              <a:ext cx="9144000" cy="6847031"/>
              <a:chOff x="0" y="-1"/>
              <a:chExt cx="9144000" cy="6847031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" y="6262255"/>
                <a:ext cx="914399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LỄ HỘI ĐỀN KIẾP BẠC</a:t>
                </a:r>
                <a:endParaRPr lang="vi-VN" sz="3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8" name="Picture 2" descr="C:\Users\A\Pictures\LỄ HỘI đền kiếp bạc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1"/>
                <a:ext cx="9143999" cy="62622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-6929"/>
              <a:ext cx="9150926" cy="6864929"/>
              <a:chOff x="-609600" y="-6929"/>
              <a:chExt cx="9150926" cy="6864929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-602673" y="6273225"/>
                <a:ext cx="914399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LỄ HỘI CHÙA HƯƠNG</a:t>
                </a:r>
                <a:endParaRPr lang="vi-VN" sz="3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6" name="Picture 3" descr="C:\Users\A\Pictures\LỄ HỘI 2.jp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9600" y="-6929"/>
                <a:ext cx="9143999" cy="62622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9" name="Group 28"/>
          <p:cNvGrpSpPr/>
          <p:nvPr/>
        </p:nvGrpSpPr>
        <p:grpSpPr>
          <a:xfrm>
            <a:off x="0" y="-1"/>
            <a:ext cx="9150926" cy="6858001"/>
            <a:chOff x="0" y="-1"/>
            <a:chExt cx="9150926" cy="6858001"/>
          </a:xfrm>
        </p:grpSpPr>
        <p:grpSp>
          <p:nvGrpSpPr>
            <p:cNvPr id="30" name="Group 29"/>
            <p:cNvGrpSpPr/>
            <p:nvPr/>
          </p:nvGrpSpPr>
          <p:grpSpPr>
            <a:xfrm>
              <a:off x="0" y="-1"/>
              <a:ext cx="9144000" cy="6847031"/>
              <a:chOff x="0" y="-1"/>
              <a:chExt cx="9144000" cy="6847031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" y="6262255"/>
                <a:ext cx="914399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LỄ HỘI ĐỀN KIẾP BẠC</a:t>
                </a:r>
                <a:endParaRPr lang="vi-VN" sz="3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35" name="Picture 2" descr="C:\Users\A\Pictures\LỄ HỘI đền kiếp bạc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1"/>
                <a:ext cx="9143999" cy="62622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1" name="Group 30"/>
            <p:cNvGrpSpPr/>
            <p:nvPr/>
          </p:nvGrpSpPr>
          <p:grpSpPr>
            <a:xfrm>
              <a:off x="0" y="76199"/>
              <a:ext cx="9150926" cy="6781801"/>
              <a:chOff x="-609600" y="76199"/>
              <a:chExt cx="9150926" cy="6781801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-602673" y="6273225"/>
                <a:ext cx="914399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LỄ HỘI ĐỀN KIẾP BẠC</a:t>
                </a:r>
                <a:endParaRPr lang="vi-VN" sz="3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33" name="Picture 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609600" y="76199"/>
                <a:ext cx="9143999" cy="6095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28534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44" y="1295400"/>
            <a:ext cx="9119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</a:t>
            </a:r>
            <a:r>
              <a:rPr lang="vi-VN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Tìm và ghi vào vở </a:t>
            </a:r>
            <a:r>
              <a:rPr lang="vi-V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vi-VN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3400" y="87822"/>
            <a:ext cx="8153400" cy="1066800"/>
            <a:chOff x="533400" y="87822"/>
            <a:chExt cx="8153400" cy="1066800"/>
          </a:xfrm>
        </p:grpSpPr>
        <p:sp>
          <p:nvSpPr>
            <p:cNvPr id="6" name="TextBox 5"/>
            <p:cNvSpPr txBox="1"/>
            <p:nvPr/>
          </p:nvSpPr>
          <p:spPr>
            <a:xfrm>
              <a:off x="533400" y="87822"/>
              <a:ext cx="815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u="sng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TUẦN 26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sz="2400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LUYỆN TỪ VÀ CÂU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265218" y="457200"/>
              <a:ext cx="5257800" cy="69742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Deflate">
                <a:avLst>
                  <a:gd name="adj" fmla="val 21751"/>
                </a:avLst>
              </a:prstTxWarp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LỄ HỘI – DẤU PHẨY</a:t>
              </a:r>
              <a:endPara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355889"/>
              </p:ext>
            </p:extLst>
          </p:nvPr>
        </p:nvGraphicFramePr>
        <p:xfrm>
          <a:off x="533400" y="1905000"/>
          <a:ext cx="8229600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362200"/>
                <a:gridCol w="3429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a) </a:t>
                      </a:r>
                      <a:r>
                        <a:rPr lang="vi-VN" sz="24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Tên một số 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vi-VN" sz="24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ễ hội </a:t>
                      </a:r>
                      <a:endParaRPr lang="en-US" sz="2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b) </a:t>
                      </a:r>
                      <a:r>
                        <a:rPr lang="vi-VN" sz="24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Tên một số hội </a:t>
                      </a:r>
                      <a:endParaRPr lang="en-US" sz="2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c) </a:t>
                      </a:r>
                      <a:r>
                        <a:rPr lang="vi-VN" sz="24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Tên một số 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                </a:t>
                      </a:r>
                      <a:r>
                        <a:rPr lang="vi-VN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hoạt động </a:t>
                      </a:r>
                      <a:r>
                        <a:rPr lang="vi-VN" sz="24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trong lễ hội </a:t>
                      </a:r>
                      <a:endParaRPr lang="en-US" sz="2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64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M: L</a:t>
                      </a:r>
                      <a:r>
                        <a:rPr lang="vi-VN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ễ hội đền Hùng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M: H</a:t>
                      </a:r>
                      <a:r>
                        <a:rPr lang="vi-VN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ội bơi trải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M: Đ</a:t>
                      </a:r>
                      <a:r>
                        <a:rPr lang="vi-VN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ua thuyền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64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64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5800" y="3581400"/>
            <a:ext cx="2057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r>
              <a:rPr lang="vi-VN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ễ hội chùa Hương, lễ hội đền Kiếp Bạc, lễ hội núi Bà, lễ hội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Thánh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Gióng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lễ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hội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Cổ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Loa</a:t>
            </a:r>
            <a:r>
              <a:rPr lang="vi-VN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...</a:t>
            </a:r>
            <a:endParaRPr lang="vi-VN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24200" y="3581399"/>
            <a:ext cx="2057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vi-VN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ội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đấu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vật, hội chọi trâu, hội đua voi, hội đua ngựa, hội chọi gà, hội khoẻ Phù Đổng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...</a:t>
            </a:r>
            <a:endParaRPr lang="vi-VN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86400" y="3571826"/>
            <a:ext cx="2971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</a:t>
            </a:r>
            <a:r>
              <a:rPr lang="vi-VN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ấu </a:t>
            </a:r>
            <a:r>
              <a:rPr lang="vi-VN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vật, đấu cờ, đấu võ, thắp </a:t>
            </a:r>
            <a:r>
              <a:rPr lang="vi-VN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nhang </a:t>
            </a:r>
            <a:r>
              <a:rPr lang="vi-VN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tưởng niệm, ném còn, chọi trâu, đua voi, đâm trâu, đánh đu, thả </a:t>
            </a:r>
            <a:r>
              <a:rPr lang="vi-VN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rước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kiệu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  <a:r>
              <a:rPr lang="vi-VN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13167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76250" y="87822"/>
            <a:ext cx="8153400" cy="1066800"/>
            <a:chOff x="533400" y="87822"/>
            <a:chExt cx="8153400" cy="1066800"/>
          </a:xfrm>
        </p:grpSpPr>
        <p:sp>
          <p:nvSpPr>
            <p:cNvPr id="5" name="TextBox 4"/>
            <p:cNvSpPr txBox="1"/>
            <p:nvPr/>
          </p:nvSpPr>
          <p:spPr>
            <a:xfrm>
              <a:off x="533400" y="87822"/>
              <a:ext cx="815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u="sng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TUẦN 26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sz="2400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LUYỆN TỪ VÀ CÂU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265218" y="457200"/>
              <a:ext cx="5257800" cy="69742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Deflate">
                <a:avLst>
                  <a:gd name="adj" fmla="val 21751"/>
                </a:avLst>
              </a:prstTxWarp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LỄ HỘI – DẤU PHẨY</a:t>
              </a:r>
              <a:endPara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4244" y="1295400"/>
            <a:ext cx="9119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</a:t>
            </a:r>
            <a:r>
              <a:rPr lang="vi-VN" sz="24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Đặt dấu phẩy vào các câu sau </a:t>
            </a:r>
            <a:r>
              <a:rPr lang="vi-VN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266700" y="1912203"/>
            <a:ext cx="857250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a) Vì thương dân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vi-V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Chử Đồng Tử và công chúa đi khắp nơi dạy dân cách trồng lúa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vi-V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nuôi tằm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vi-V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dệt vải.</a:t>
            </a:r>
            <a:endParaRPr lang="vi-V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6699" y="1898348"/>
            <a:ext cx="8572502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a. </a:t>
            </a:r>
            <a:r>
              <a:rPr lang="vi-V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Vì thương dân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vi-V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Chử Đồng Tử và công chúa đi khắp nơi dạy dân cách trồng lúa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vi-V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nuôi tằm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vi-V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dệt vải.</a:t>
            </a:r>
            <a:endParaRPr lang="en-US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vi-VN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0552" y="3810000"/>
            <a:ext cx="857250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b) Vì nhớ lời mẹ dặn không được làm phiền người khác chị em Xô-phi đã về ngay.</a:t>
            </a:r>
            <a:endParaRPr lang="vi-V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0553" y="3714421"/>
            <a:ext cx="8607136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b. </a:t>
            </a:r>
            <a:r>
              <a:rPr lang="vi-V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Vì nhớ lời mẹ dặn không được làm phiền người khác</a:t>
            </a:r>
            <a:r>
              <a:rPr lang="vi-V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  <a:r>
              <a:rPr lang="vi-V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chị em Xô-phi đã về ngay.</a:t>
            </a:r>
            <a:endParaRPr lang="en-US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vi-VN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6013" y="5257800"/>
            <a:ext cx="8574232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c) Tại thiếu kinh nghiệm nôn nóng và coi thường đối thủ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vi-VN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Quắm Đen đã bị thua.</a:t>
            </a:r>
            <a:endParaRPr lang="vi-VN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6531" y="5257800"/>
            <a:ext cx="8593713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c. </a:t>
            </a:r>
            <a:r>
              <a:rPr lang="vi-V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Tại thiếu kinh nghiệm</a:t>
            </a:r>
            <a:r>
              <a:rPr lang="vi-V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  <a:r>
              <a:rPr lang="vi-VN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vi-V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nôn nóng và coi thường đối thủ</a:t>
            </a:r>
            <a:r>
              <a:rPr lang="vi-V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  <a:r>
              <a:rPr lang="vi-VN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vi-V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Quắm Đen đã bị thua.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endParaRPr lang="vi-VN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68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1" animBg="1"/>
      <p:bldP spid="13" grpId="1" animBg="1"/>
      <p:bldP spid="14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484</Words>
  <Application>Microsoft Office PowerPoint</Application>
  <PresentationFormat>On-screen Show (4:3)</PresentationFormat>
  <Paragraphs>98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HONG THUY</dc:creator>
  <cp:lastModifiedBy>A</cp:lastModifiedBy>
  <cp:revision>37</cp:revision>
  <dcterms:created xsi:type="dcterms:W3CDTF">2020-04-15T15:04:50Z</dcterms:created>
  <dcterms:modified xsi:type="dcterms:W3CDTF">2020-04-21T01:05:16Z</dcterms:modified>
</cp:coreProperties>
</file>