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gif" ContentType="image/gif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notesMasterIdLst>
    <p:notesMasterId r:id="rId17"/>
  </p:notesMasterIdLst>
  <p:sldIdLst>
    <p:sldId id="281" r:id="rId2"/>
    <p:sldId id="282" r:id="rId3"/>
    <p:sldId id="283" r:id="rId4"/>
    <p:sldId id="307" r:id="rId5"/>
    <p:sldId id="319" r:id="rId6"/>
    <p:sldId id="286" r:id="rId7"/>
    <p:sldId id="324" r:id="rId8"/>
    <p:sldId id="325" r:id="rId9"/>
    <p:sldId id="326" r:id="rId10"/>
    <p:sldId id="327" r:id="rId11"/>
    <p:sldId id="328" r:id="rId12"/>
    <p:sldId id="323" r:id="rId13"/>
    <p:sldId id="291" r:id="rId14"/>
    <p:sldId id="293" r:id="rId15"/>
    <p:sldId id="301" r:id="rId16"/>
  </p:sldIdLst>
  <p:sldSz cx="9144000" cy="5715000" type="screen16x10"/>
  <p:notesSz cx="6858000" cy="9144000"/>
  <p:embeddedFontLst>
    <p:embeddedFont>
      <p:font typeface="宋体" panose="020B0604020202020204" charset="-122"/>
      <p:regular r:id="rId18"/>
    </p:embeddedFont>
    <p:embeddedFont>
      <p:font typeface="VNI-Juni" pitchFamily="2" charset="0"/>
      <p:regular r:id="rId19"/>
    </p:embeddedFont>
    <p:embeddedFont>
      <p:font typeface=".VnAvant" panose="020B7200000000000000" pitchFamily="34" charset="0"/>
      <p:regular r:id="rId20"/>
      <p:bold r:id="rId21"/>
      <p:italic r:id="rId22"/>
      <p:boldItalic r:id="rId23"/>
    </p:embeddedFont>
    <p:embeddedFont>
      <p:font typeface=".VnTifani Heavy" panose="020B7200000000000000" pitchFamily="34" charset="0"/>
      <p:regular r:id="rId24"/>
    </p:embeddedFont>
    <p:embeddedFont>
      <p:font typeface="Calibri" panose="020F0502020204030204" pitchFamily="34" charset="0"/>
      <p:regular r:id="rId25"/>
      <p:bold r:id="rId26"/>
      <p:italic r:id="rId27"/>
      <p:boldItalic r:id="rId28"/>
    </p:embeddedFont>
  </p:embeddedFontLst>
  <p:defaultTextStyle>
    <a:defPPr>
      <a:defRPr lang="zh-CN"/>
    </a:defPPr>
    <a:lvl1pPr marL="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5661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71323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6984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426464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8308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13969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9631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85292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FFCC"/>
    <a:srgbClr val="FFFF99"/>
    <a:srgbClr val="006600"/>
    <a:srgbClr val="FF33CC"/>
    <a:srgbClr val="FF0066"/>
    <a:srgbClr val="FF66CC"/>
    <a:srgbClr val="FF66FF"/>
    <a:srgbClr val="0066CC"/>
    <a:srgbClr val="FFCCFF"/>
    <a:srgbClr val="00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471" autoAdjust="0"/>
    <p:restoredTop sz="88434" autoAdjust="0"/>
  </p:normalViewPr>
  <p:slideViewPr>
    <p:cSldViewPr snapToGrid="0">
      <p:cViewPr>
        <p:scale>
          <a:sx n="66" d="100"/>
          <a:sy n="66" d="100"/>
        </p:scale>
        <p:origin x="-946" y="-58"/>
      </p:cViewPr>
      <p:guideLst>
        <p:guide orient="horz" pos="180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DE801A-F56B-45FC-B0DC-1EE2DA503A42}" type="datetimeFigureOut">
              <a:rPr lang="en-US" smtClean="0"/>
              <a:t>11/25/2020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C7AB53-3DFA-466F-8832-707AB88F9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8572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3419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3419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3419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3419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3419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3419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24682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5355"/>
            <a:ext cx="7772400" cy="122502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566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132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69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4264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83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1396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963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8529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2020/11/25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26748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2020/11/25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0972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28866"/>
            <a:ext cx="2057400" cy="487627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866"/>
            <a:ext cx="6019800" cy="487627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2020/11/25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96958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24218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2020/11/25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13435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72418"/>
            <a:ext cx="7772400" cy="1135063"/>
          </a:xfrm>
        </p:spPr>
        <p:txBody>
          <a:bodyPr anchor="t"/>
          <a:lstStyle>
            <a:lvl1pPr algn="l">
              <a:defRPr sz="31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1pPr>
            <a:lvl2pPr marL="3566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7132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6984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426464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8308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139696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96312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85292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2020/11/25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33315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1"/>
            <a:ext cx="4038600" cy="377163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33501"/>
            <a:ext cx="4038600" cy="377163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2020/11/25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7888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279261"/>
            <a:ext cx="4041775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812396"/>
            <a:ext cx="4041775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2020/11/25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85891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2020/11/25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93450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2020/11/25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43113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27542"/>
            <a:ext cx="3008313" cy="968375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27543"/>
            <a:ext cx="5111750" cy="4877594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195918"/>
            <a:ext cx="3008313" cy="3909219"/>
          </a:xfrm>
        </p:spPr>
        <p:txBody>
          <a:bodyPr/>
          <a:lstStyle>
            <a:lvl1pPr marL="0" indent="0">
              <a:buNone/>
              <a:defRPr sz="1100"/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2020/11/25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4951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2500"/>
            </a:lvl1pPr>
            <a:lvl2pPr marL="356616" indent="0">
              <a:buNone/>
              <a:defRPr sz="2200"/>
            </a:lvl2pPr>
            <a:lvl3pPr marL="713232" indent="0">
              <a:buNone/>
              <a:defRPr sz="1900"/>
            </a:lvl3pPr>
            <a:lvl4pPr marL="1069848" indent="0">
              <a:buNone/>
              <a:defRPr sz="1600"/>
            </a:lvl4pPr>
            <a:lvl5pPr marL="1426464" indent="0">
              <a:buNone/>
              <a:defRPr sz="1600"/>
            </a:lvl5pPr>
            <a:lvl6pPr marL="1783080" indent="0">
              <a:buNone/>
              <a:defRPr sz="1600"/>
            </a:lvl6pPr>
            <a:lvl7pPr marL="2139696" indent="0">
              <a:buNone/>
              <a:defRPr sz="1600"/>
            </a:lvl7pPr>
            <a:lvl8pPr marL="2496312" indent="0">
              <a:buNone/>
              <a:defRPr sz="1600"/>
            </a:lvl8pPr>
            <a:lvl9pPr marL="2852928" indent="0">
              <a:buNone/>
              <a:defRPr sz="1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100"/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2020/11/25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261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 vert="horz" lIns="71323" tIns="35662" rIns="71323" bIns="35662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3501"/>
            <a:ext cx="8229600" cy="3771636"/>
          </a:xfrm>
          <a:prstGeom prst="rect">
            <a:avLst/>
          </a:prstGeom>
        </p:spPr>
        <p:txBody>
          <a:bodyPr vert="horz" lIns="71323" tIns="35662" rIns="71323" bIns="35662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5296960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9C64D2-274B-45A3-8200-54197C530B48}" type="datetimeFigureOut">
              <a:rPr lang="zh-CN" altLang="en-US" smtClean="0"/>
              <a:pPr/>
              <a:t>2020/11/25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5296960"/>
            <a:ext cx="2895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5296960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4137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3" r:id="rId12"/>
  </p:sldLayoutIdLst>
  <p:transition spd="slow">
    <p:fade/>
  </p:transition>
  <p:timing>
    <p:tnLst>
      <p:par>
        <p:cTn id="1" dur="indefinite" restart="never" nodeType="tmRoot"/>
      </p:par>
    </p:tnLst>
  </p:timing>
  <p:txStyles>
    <p:titleStyle>
      <a:lvl1pPr algn="ctr" defTabSz="713232" rtl="0" eaLnBrk="1" latinLnBrk="0" hangingPunct="1">
        <a:spcBef>
          <a:spcPct val="0"/>
        </a:spcBef>
        <a:buNone/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7462" indent="-267462" algn="l" defTabSz="713232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579501" indent="-222885" algn="l" defTabSz="713232" rtl="0" eaLnBrk="1" latinLnBrk="0" hangingPunct="1">
        <a:spcBef>
          <a:spcPct val="20000"/>
        </a:spcBef>
        <a:buFont typeface="Arial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891540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248156" indent="-178308" algn="l" defTabSz="713232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04772" indent="-178308" algn="l" defTabSz="713232" rtl="0" eaLnBrk="1" latinLnBrk="0" hangingPunct="1">
        <a:spcBef>
          <a:spcPct val="20000"/>
        </a:spcBef>
        <a:buFont typeface="Arial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961388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18004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674620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031236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5661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71323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6984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8308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3969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9631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5292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10.png"/><Relationship Id="rId4" Type="http://schemas.openxmlformats.org/officeDocument/2006/relationships/image" Target="../media/image9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3" Type="http://schemas.openxmlformats.org/officeDocument/2006/relationships/tags" Target="../tags/tag3.xml"/><Relationship Id="rId7" Type="http://schemas.openxmlformats.org/officeDocument/2006/relationships/audio" Target="../media/audio2.wav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audio" Target="../media/audio1.wav"/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3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wm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3" Type="http://schemas.openxmlformats.org/officeDocument/2006/relationships/image" Target="../media/image3.jpg"/><Relationship Id="rId7" Type="http://schemas.openxmlformats.org/officeDocument/2006/relationships/image" Target="../media/image7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g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g"/><Relationship Id="rId3" Type="http://schemas.openxmlformats.org/officeDocument/2006/relationships/image" Target="../media/image6.jpg"/><Relationship Id="rId7" Type="http://schemas.openxmlformats.org/officeDocument/2006/relationships/image" Target="../media/image4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g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3" Type="http://schemas.openxmlformats.org/officeDocument/2006/relationships/image" Target="../media/image3.jpg"/><Relationship Id="rId7" Type="http://schemas.openxmlformats.org/officeDocument/2006/relationships/image" Target="../media/image7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g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10.png"/><Relationship Id="rId4" Type="http://schemas.openxmlformats.org/officeDocument/2006/relationships/image" Target="../media/image9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7937"/>
            <a:ext cx="9144000" cy="5707063"/>
          </a:xfrm>
          <a:prstGeom prst="rect">
            <a:avLst/>
          </a:prstGeom>
          <a:solidFill>
            <a:srgbClr val="99FFCC">
              <a:alpha val="52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3150299" y="160338"/>
            <a:ext cx="343988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smtClean="0">
                <a:solidFill>
                  <a:srgbClr val="FF0000"/>
                </a:solidFill>
                <a:latin typeface=".VnAvant" pitchFamily="34" charset="0"/>
              </a:rPr>
              <a:t>BÀI 62</a:t>
            </a:r>
            <a:endParaRPr lang="en-US" sz="66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3270" y="1268334"/>
            <a:ext cx="91585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SƯ TỬ VÀ CHUỘT NHẮT</a:t>
            </a:r>
            <a:endParaRPr lang="en-US" sz="5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AutoShape 2" descr="Câu chuyện Mặt Trời và Gió - 360do.vn: Website học tập dành cho bậc mầm non  và tiểu học,Welcome to 360do.vn - Học toán, Ghép vần tiếng Việt - Toán lớp  1,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8888" y="2191664"/>
            <a:ext cx="4242707" cy="3263621"/>
          </a:xfrm>
          <a:prstGeom prst="rect">
            <a:avLst/>
          </a:prstGeom>
          <a:noFill/>
          <a:ln w="28575">
            <a:solidFill>
              <a:srgbClr val="C00000"/>
            </a:solidFill>
            <a:miter lim="800000"/>
            <a:headEnd/>
            <a:tailEnd/>
          </a:ln>
          <a:effectLst>
            <a:glow rad="101600">
              <a:srgbClr val="FF0000">
                <a:alpha val="60000"/>
              </a:srgb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1508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ountry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" y="825500"/>
            <a:ext cx="9141569" cy="48895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convex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82550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convex"/>
          </a:sp3d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6"/>
          <p:cNvSpPr txBox="1">
            <a:spLocks noChangeArrowheads="1"/>
          </p:cNvSpPr>
          <p:nvPr/>
        </p:nvSpPr>
        <p:spPr>
          <a:xfrm>
            <a:off x="130629" y="941614"/>
            <a:ext cx="8868228" cy="4700816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  <a:scene3d>
            <a:camera prst="orthographicFront"/>
            <a:lightRig rig="threePt" dir="t"/>
          </a:scene3d>
          <a:sp3d>
            <a:bevelT prst="convex"/>
          </a:sp3d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0628" y="128599"/>
            <a:ext cx="40349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3.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Tr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¶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lêi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c©u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hái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:</a:t>
            </a:r>
            <a:endParaRPr lang="en-US" sz="2800" b="1" dirty="0">
              <a:solidFill>
                <a:srgbClr val="0000CC"/>
              </a:solidFill>
              <a:latin typeface=".VnAvant" pitchFamily="34" charset="0"/>
              <a:cs typeface="Arial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31137" y="4088393"/>
            <a:ext cx="866772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Khi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sư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tử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bị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sa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lưới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,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chuét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nh¾t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tr«ng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thÊy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bÌn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ch¹y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vÒ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nh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µ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gäi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c¶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nh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µ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ra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, c¾n ®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øt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hÕt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m¾t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lưíi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,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cøu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sư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tö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tho¸t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n¹n.</a:t>
            </a:r>
            <a:endParaRPr lang="en-US" sz="2800" b="1" dirty="0">
              <a:solidFill>
                <a:srgbClr val="006600"/>
              </a:solidFill>
              <a:latin typeface=".VnAvant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384599" y="103070"/>
            <a:ext cx="35253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Sư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tử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và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chuột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nhắt</a:t>
            </a:r>
            <a:endParaRPr lang="en-US" sz="2800" b="1" dirty="0">
              <a:solidFill>
                <a:srgbClr val="FF0000"/>
              </a:solidFill>
              <a:latin typeface=".VnAvant" pitchFamily="34" charset="0"/>
              <a:cs typeface="Arial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0384" y="1097944"/>
            <a:ext cx="3245660" cy="2758049"/>
          </a:xfrm>
          <a:prstGeom prst="rect">
            <a:avLst/>
          </a:prstGeom>
          <a:effectLst>
            <a:glow rad="101600">
              <a:srgbClr val="C00000">
                <a:alpha val="60000"/>
              </a:srgbClr>
            </a:glow>
          </a:effectLst>
        </p:spPr>
      </p:pic>
    </p:spTree>
    <p:extLst>
      <p:ext uri="{BB962C8B-B14F-4D97-AF65-F5344CB8AC3E}">
        <p14:creationId xmlns:p14="http://schemas.microsoft.com/office/powerpoint/2010/main" val="3051755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ountry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" y="825500"/>
            <a:ext cx="9141569" cy="48895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convex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82550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convex"/>
          </a:sp3d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6"/>
          <p:cNvSpPr txBox="1">
            <a:spLocks noChangeArrowheads="1"/>
          </p:cNvSpPr>
          <p:nvPr/>
        </p:nvSpPr>
        <p:spPr>
          <a:xfrm>
            <a:off x="130629" y="941614"/>
            <a:ext cx="8868228" cy="4700816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  <a:scene3d>
            <a:camera prst="orthographicFront"/>
            <a:lightRig rig="threePt" dir="t"/>
          </a:scene3d>
          <a:sp3d>
            <a:bevelT prst="convex"/>
          </a:sp3d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0628" y="128599"/>
            <a:ext cx="40349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3.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Tr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¶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lêi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c©u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hái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:</a:t>
            </a:r>
            <a:endParaRPr lang="en-US" sz="2800" b="1" dirty="0">
              <a:solidFill>
                <a:srgbClr val="0000CC"/>
              </a:solidFill>
              <a:latin typeface=".VnAvant" pitchFamily="34" charset="0"/>
              <a:cs typeface="Arial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31137" y="4088393"/>
            <a:ext cx="866772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Khi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­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sư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tö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c¶m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¬n,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chuét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b¶o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: “¤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ng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thÊy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chưa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? BÐ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nhá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như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t«i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nhưng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còng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cã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lóc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gióp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®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ưîc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«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ng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®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Êy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”.</a:t>
            </a:r>
            <a:endParaRPr lang="en-US" sz="2800" b="1" dirty="0">
              <a:solidFill>
                <a:srgbClr val="006600"/>
              </a:solidFill>
              <a:latin typeface=".VnAvant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384599" y="103070"/>
            <a:ext cx="35253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Sư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tử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và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chuột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nhắt</a:t>
            </a:r>
            <a:endParaRPr lang="en-US" sz="2800" b="1" dirty="0">
              <a:solidFill>
                <a:srgbClr val="FF0000"/>
              </a:solidFill>
              <a:latin typeface=".VnAvant" pitchFamily="34" charset="0"/>
              <a:cs typeface="Arial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8197" y="1103897"/>
            <a:ext cx="3311147" cy="2816022"/>
          </a:xfrm>
          <a:prstGeom prst="rect">
            <a:avLst/>
          </a:prstGeom>
          <a:effectLst>
            <a:glow rad="101600">
              <a:srgbClr val="C00000">
                <a:alpha val="60000"/>
              </a:srgbClr>
            </a:glow>
          </a:effectLst>
        </p:spPr>
      </p:pic>
    </p:spTree>
    <p:extLst>
      <p:ext uri="{BB962C8B-B14F-4D97-AF65-F5344CB8AC3E}">
        <p14:creationId xmlns:p14="http://schemas.microsoft.com/office/powerpoint/2010/main" val="2410473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51672"/>
          </a:xfrm>
          <a:prstGeom prst="rect">
            <a:avLst/>
          </a:prstGeom>
        </p:spPr>
      </p:pic>
      <p:pic>
        <p:nvPicPr>
          <p:cNvPr id="2" name="TiengViet-1-TapMot-Trang114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t="12897" b="12500"/>
          <a:stretch/>
        </p:blipFill>
        <p:spPr>
          <a:xfrm>
            <a:off x="1146632" y="580574"/>
            <a:ext cx="7055793" cy="4586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5431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06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0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304800" y="1031532"/>
            <a:ext cx="8382000" cy="3810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accent2">
                  <a:lumMod val="50000"/>
                </a:schemeClr>
              </a:gs>
              <a:gs pos="100000">
                <a:srgbClr val="FF0000"/>
              </a:gs>
            </a:gsLst>
            <a:lin ang="0" scaled="1"/>
          </a:gradFill>
          <a:ln w="12700" algn="ctr">
            <a:solidFill>
              <a:schemeClr val="accent1">
                <a:lumMod val="20000"/>
                <a:lumOff val="80000"/>
              </a:schemeClr>
            </a:solidFill>
            <a:round/>
            <a:headEnd/>
            <a:tailEnd/>
          </a:ln>
          <a:effectLst>
            <a:glow rad="139700">
              <a:schemeClr val="accent1">
                <a:lumMod val="20000"/>
                <a:lumOff val="80000"/>
                <a:alpha val="40000"/>
              </a:schemeClr>
            </a:glow>
            <a:outerShdw dist="99190" dir="2388334" algn="ctr" rotWithShape="0">
              <a:srgbClr val="333333">
                <a:alpha val="50000"/>
              </a:srgbClr>
            </a:outerShdw>
          </a:effec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149" name="Text Box 5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044576" y="1028109"/>
            <a:ext cx="71532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THẢO LUẬN NHÓM</a:t>
            </a:r>
            <a:endParaRPr lang="en-US" altLang="en-US" sz="2400" b="1" dirty="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sp>
        <p:nvSpPr>
          <p:cNvPr id="10" name="Rounded Rectangle 9"/>
          <p:cNvSpPr/>
          <p:nvPr>
            <p:custDataLst>
              <p:tags r:id="rId3"/>
            </p:custDataLst>
          </p:nvPr>
        </p:nvSpPr>
        <p:spPr>
          <a:xfrm>
            <a:off x="417285" y="1620400"/>
            <a:ext cx="8269515" cy="1543713"/>
          </a:xfrm>
          <a:prstGeom prst="roundRect">
            <a:avLst/>
          </a:prstGeom>
          <a:solidFill>
            <a:srgbClr val="002060"/>
          </a:solidFill>
          <a:ln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lnSpc>
                <a:spcPct val="150000"/>
              </a:lnSpc>
            </a:pPr>
            <a:r>
              <a:rPr lang="en-US" sz="2800" b="1" dirty="0" err="1" smtClean="0">
                <a:solidFill>
                  <a:srgbClr val="FFFF00"/>
                </a:solidFill>
                <a:latin typeface=".VnAvant" pitchFamily="34" charset="0"/>
              </a:rPr>
              <a:t>Em</a:t>
            </a:r>
            <a:r>
              <a:rPr lang="en-US" sz="2800" b="1" dirty="0" smtClean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.VnAvant" pitchFamily="34" charset="0"/>
              </a:rPr>
              <a:t>h·y</a:t>
            </a:r>
            <a:r>
              <a:rPr lang="en-US" sz="2800" b="1" dirty="0" smtClean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.VnAvant" pitchFamily="34" charset="0"/>
              </a:rPr>
              <a:t>kÓ</a:t>
            </a:r>
            <a:r>
              <a:rPr lang="en-US" sz="2800" b="1" dirty="0" smtClean="0">
                <a:solidFill>
                  <a:srgbClr val="FFFF00"/>
                </a:solidFill>
                <a:latin typeface=".VnAvant" pitchFamily="34" charset="0"/>
              </a:rPr>
              <a:t> l¹i </a:t>
            </a:r>
            <a:r>
              <a:rPr lang="en-US" sz="2800" b="1" dirty="0" err="1" smtClean="0">
                <a:solidFill>
                  <a:srgbClr val="FFFF00"/>
                </a:solidFill>
                <a:latin typeface=".VnAvant" pitchFamily="34" charset="0"/>
              </a:rPr>
              <a:t>c©u</a:t>
            </a:r>
            <a:r>
              <a:rPr lang="en-US" sz="2800" b="1" dirty="0" smtClean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.VnAvant" pitchFamily="34" charset="0"/>
              </a:rPr>
              <a:t>chuyÖn</a:t>
            </a:r>
            <a:r>
              <a:rPr lang="en-US" sz="2800" b="1" dirty="0" smtClean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.VnAvant" pitchFamily="34" charset="0"/>
              </a:rPr>
              <a:t>cho</a:t>
            </a:r>
            <a:r>
              <a:rPr lang="en-US" sz="2800" b="1" dirty="0" smtClean="0">
                <a:solidFill>
                  <a:srgbClr val="FFFF00"/>
                </a:solidFill>
                <a:latin typeface=".VnAvant" pitchFamily="34" charset="0"/>
              </a:rPr>
              <a:t> b¹n </a:t>
            </a:r>
            <a:r>
              <a:rPr lang="en-US" sz="2800" b="1" dirty="0" err="1" smtClean="0">
                <a:solidFill>
                  <a:srgbClr val="FFFF00"/>
                </a:solidFill>
                <a:latin typeface=".VnAvant" pitchFamily="34" charset="0"/>
              </a:rPr>
              <a:t>cïng</a:t>
            </a:r>
            <a:r>
              <a:rPr lang="en-US" sz="2800" b="1" dirty="0" smtClean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.VnAvant" pitchFamily="34" charset="0"/>
              </a:rPr>
              <a:t>bµn</a:t>
            </a:r>
            <a:r>
              <a:rPr lang="en-US" sz="2800" b="1" dirty="0" smtClean="0">
                <a:solidFill>
                  <a:srgbClr val="FFFF00"/>
                </a:solidFill>
                <a:latin typeface=".VnAvant" pitchFamily="34" charset="0"/>
              </a:rPr>
              <a:t>. Qua </a:t>
            </a:r>
            <a:r>
              <a:rPr lang="en-US" sz="2800" b="1" dirty="0" err="1" smtClean="0">
                <a:solidFill>
                  <a:srgbClr val="FFFF00"/>
                </a:solidFill>
                <a:latin typeface=".VnAvant" pitchFamily="34" charset="0"/>
              </a:rPr>
              <a:t>c©u</a:t>
            </a:r>
            <a:r>
              <a:rPr lang="en-US" sz="2800" b="1" dirty="0" smtClean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.VnAvant" pitchFamily="34" charset="0"/>
              </a:rPr>
              <a:t>chuyÖn</a:t>
            </a:r>
            <a:r>
              <a:rPr lang="en-US" sz="2800" b="1" dirty="0" smtClean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.VnAvant" pitchFamily="34" charset="0"/>
              </a:rPr>
              <a:t>gióp</a:t>
            </a:r>
            <a:r>
              <a:rPr lang="en-US" sz="2800" b="1" dirty="0" smtClean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.VnAvant" pitchFamily="34" charset="0"/>
              </a:rPr>
              <a:t>em</a:t>
            </a:r>
            <a:r>
              <a:rPr lang="en-US" sz="2800" b="1" dirty="0" smtClean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.VnAvant" pitchFamily="34" charset="0"/>
              </a:rPr>
              <a:t>hiÓu</a:t>
            </a:r>
            <a:r>
              <a:rPr lang="en-US" sz="2800" b="1" dirty="0" smtClean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.VnAvant" pitchFamily="34" charset="0"/>
              </a:rPr>
              <a:t>ra</a:t>
            </a:r>
            <a:r>
              <a:rPr lang="en-US" sz="2800" b="1" dirty="0" smtClean="0">
                <a:solidFill>
                  <a:srgbClr val="FFFF00"/>
                </a:solidFill>
                <a:latin typeface=".VnAvant" pitchFamily="34" charset="0"/>
              </a:rPr>
              <a:t> ®</a:t>
            </a:r>
            <a:r>
              <a:rPr lang="en-US" sz="2800" b="1" dirty="0" err="1" smtClean="0">
                <a:solidFill>
                  <a:srgbClr val="FFFF00"/>
                </a:solidFill>
                <a:latin typeface=".VnAvant" pitchFamily="34" charset="0"/>
              </a:rPr>
              <a:t>iÒu</a:t>
            </a:r>
            <a:r>
              <a:rPr lang="en-US" sz="2800" b="1" dirty="0" smtClean="0">
                <a:solidFill>
                  <a:srgbClr val="FFFF00"/>
                </a:solidFill>
                <a:latin typeface=".VnAvant" pitchFamily="34" charset="0"/>
              </a:rPr>
              <a:t> g×?</a:t>
            </a:r>
            <a:endParaRPr lang="vi-VN" sz="2800" b="1" dirty="0">
              <a:solidFill>
                <a:srgbClr val="FFFF00"/>
              </a:solidFill>
            </a:endParaRPr>
          </a:p>
        </p:txBody>
      </p:sp>
      <p:sp>
        <p:nvSpPr>
          <p:cNvPr id="6153" name="TextBox 5"/>
          <p:cNvSpPr txBox="1">
            <a:spLocks noChangeArrowheads="1"/>
          </p:cNvSpPr>
          <p:nvPr/>
        </p:nvSpPr>
        <p:spPr bwMode="auto">
          <a:xfrm>
            <a:off x="76996" y="3545321"/>
            <a:ext cx="8991600" cy="1446550"/>
          </a:xfrm>
          <a:prstGeom prst="rect">
            <a:avLst/>
          </a:prstGeom>
          <a:noFill/>
          <a:ln w="57150">
            <a:solidFill>
              <a:srgbClr val="FF0000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Yêu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cầu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-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Làm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việc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theo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nhóm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4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-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Các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nhóm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chia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cặp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kể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cho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nhau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nghe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câu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chuyện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.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Cử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đại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diện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kể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trước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lớp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.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Giao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lưu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với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nhóm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khác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rút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ra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bài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học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.</a:t>
            </a:r>
            <a:endParaRPr lang="en-US" altLang="en-US" sz="2200" b="1" dirty="0">
              <a:solidFill>
                <a:srgbClr val="006600"/>
              </a:solidFill>
              <a:latin typeface="Arial" charset="0"/>
              <a:cs typeface="Arial" charset="0"/>
            </a:endParaRPr>
          </a:p>
        </p:txBody>
      </p:sp>
      <p:sp>
        <p:nvSpPr>
          <p:cNvPr id="6155" name="Line 12"/>
          <p:cNvSpPr>
            <a:spLocks noChangeShapeType="1"/>
          </p:cNvSpPr>
          <p:nvPr/>
        </p:nvSpPr>
        <p:spPr bwMode="auto">
          <a:xfrm>
            <a:off x="0" y="999668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3781425" y="6706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0</a:t>
            </a:r>
          </a:p>
        </p:txBody>
      </p:sp>
      <p:sp>
        <p:nvSpPr>
          <p:cNvPr id="13" name="Text Box 7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</a:t>
            </a:r>
          </a:p>
        </p:txBody>
      </p:sp>
      <p:sp>
        <p:nvSpPr>
          <p:cNvPr id="14" name="Text Box 8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2</a:t>
            </a:r>
          </a:p>
        </p:txBody>
      </p:sp>
      <p:sp>
        <p:nvSpPr>
          <p:cNvPr id="15" name="Text Box 9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3</a:t>
            </a:r>
          </a:p>
        </p:txBody>
      </p:sp>
      <p:sp>
        <p:nvSpPr>
          <p:cNvPr id="16" name="Text Box 10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4</a:t>
            </a:r>
          </a:p>
        </p:txBody>
      </p:sp>
      <p:sp>
        <p:nvSpPr>
          <p:cNvPr id="17" name="Text Box 11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5</a:t>
            </a:r>
          </a:p>
        </p:txBody>
      </p:sp>
      <p:sp>
        <p:nvSpPr>
          <p:cNvPr id="18" name="Text Box 12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6</a:t>
            </a:r>
          </a:p>
        </p:txBody>
      </p:sp>
      <p:sp>
        <p:nvSpPr>
          <p:cNvPr id="19" name="Text Box 13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7</a:t>
            </a:r>
          </a:p>
        </p:txBody>
      </p:sp>
      <p:sp>
        <p:nvSpPr>
          <p:cNvPr id="20" name="Text Box 14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8</a:t>
            </a:r>
          </a:p>
        </p:txBody>
      </p:sp>
      <p:sp>
        <p:nvSpPr>
          <p:cNvPr id="21" name="Text Box 15"/>
          <p:cNvSpPr txBox="1">
            <a:spLocks noChangeArrowheads="1"/>
          </p:cNvSpPr>
          <p:nvPr/>
        </p:nvSpPr>
        <p:spPr bwMode="auto">
          <a:xfrm>
            <a:off x="3733800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9</a:t>
            </a:r>
          </a:p>
        </p:txBody>
      </p:sp>
      <p:sp>
        <p:nvSpPr>
          <p:cNvPr id="22" name="Text Box 16"/>
          <p:cNvSpPr txBox="1">
            <a:spLocks noChangeArrowheads="1"/>
          </p:cNvSpPr>
          <p:nvPr/>
        </p:nvSpPr>
        <p:spPr bwMode="auto">
          <a:xfrm>
            <a:off x="3748089" y="2787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10</a:t>
            </a:r>
          </a:p>
        </p:txBody>
      </p:sp>
      <p:sp>
        <p:nvSpPr>
          <p:cNvPr id="23" name="Text Box 17"/>
          <p:cNvSpPr txBox="1">
            <a:spLocks noChangeArrowheads="1"/>
          </p:cNvSpPr>
          <p:nvPr/>
        </p:nvSpPr>
        <p:spPr bwMode="auto">
          <a:xfrm>
            <a:off x="3748089" y="13320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20</a:t>
            </a:r>
          </a:p>
        </p:txBody>
      </p:sp>
      <p:sp>
        <p:nvSpPr>
          <p:cNvPr id="24" name="Text Box 18"/>
          <p:cNvSpPr txBox="1">
            <a:spLocks noChangeArrowheads="1"/>
          </p:cNvSpPr>
          <p:nvPr/>
        </p:nvSpPr>
        <p:spPr bwMode="auto">
          <a:xfrm>
            <a:off x="3748089" y="91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30</a:t>
            </a:r>
          </a:p>
        </p:txBody>
      </p:sp>
      <p:sp>
        <p:nvSpPr>
          <p:cNvPr id="25" name="Text Box 19"/>
          <p:cNvSpPr txBox="1">
            <a:spLocks noChangeArrowheads="1"/>
          </p:cNvSpPr>
          <p:nvPr/>
        </p:nvSpPr>
        <p:spPr bwMode="auto">
          <a:xfrm>
            <a:off x="3748089" y="1464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40</a:t>
            </a:r>
          </a:p>
        </p:txBody>
      </p:sp>
      <p:sp>
        <p:nvSpPr>
          <p:cNvPr id="26" name="Text Box 20"/>
          <p:cNvSpPr txBox="1">
            <a:spLocks noChangeArrowheads="1"/>
          </p:cNvSpPr>
          <p:nvPr/>
        </p:nvSpPr>
        <p:spPr bwMode="auto">
          <a:xfrm>
            <a:off x="3748089" y="13320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50</a:t>
            </a:r>
          </a:p>
        </p:txBody>
      </p:sp>
      <p:sp>
        <p:nvSpPr>
          <p:cNvPr id="27" name="Text Box 21"/>
          <p:cNvSpPr txBox="1">
            <a:spLocks noChangeArrowheads="1"/>
          </p:cNvSpPr>
          <p:nvPr/>
        </p:nvSpPr>
        <p:spPr bwMode="auto">
          <a:xfrm>
            <a:off x="3748089" y="13320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60</a:t>
            </a:r>
          </a:p>
        </p:txBody>
      </p:sp>
      <p:sp>
        <p:nvSpPr>
          <p:cNvPr id="28" name="Text Box 22"/>
          <p:cNvSpPr txBox="1">
            <a:spLocks noChangeArrowheads="1"/>
          </p:cNvSpPr>
          <p:nvPr/>
        </p:nvSpPr>
        <p:spPr bwMode="auto">
          <a:xfrm>
            <a:off x="3748089" y="2787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70</a:t>
            </a:r>
          </a:p>
        </p:txBody>
      </p:sp>
      <p:sp>
        <p:nvSpPr>
          <p:cNvPr id="29" name="Text Box 23"/>
          <p:cNvSpPr txBox="1">
            <a:spLocks noChangeArrowheads="1"/>
          </p:cNvSpPr>
          <p:nvPr/>
        </p:nvSpPr>
        <p:spPr bwMode="auto">
          <a:xfrm>
            <a:off x="3748089" y="1464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80</a:t>
            </a:r>
          </a:p>
        </p:txBody>
      </p:sp>
      <p:sp>
        <p:nvSpPr>
          <p:cNvPr id="30" name="Text Box 24"/>
          <p:cNvSpPr txBox="1">
            <a:spLocks noChangeArrowheads="1"/>
          </p:cNvSpPr>
          <p:nvPr/>
        </p:nvSpPr>
        <p:spPr bwMode="auto">
          <a:xfrm>
            <a:off x="3748089" y="2787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90</a:t>
            </a:r>
          </a:p>
        </p:txBody>
      </p:sp>
      <p:sp>
        <p:nvSpPr>
          <p:cNvPr id="31" name="Text Box 25"/>
          <p:cNvSpPr txBox="1">
            <a:spLocks noChangeArrowheads="1"/>
          </p:cNvSpPr>
          <p:nvPr/>
        </p:nvSpPr>
        <p:spPr bwMode="auto">
          <a:xfrm>
            <a:off x="3810000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100</a:t>
            </a:r>
          </a:p>
        </p:txBody>
      </p:sp>
      <p:sp>
        <p:nvSpPr>
          <p:cNvPr id="32" name="Text Box 26"/>
          <p:cNvSpPr txBox="1">
            <a:spLocks noChangeArrowheads="1"/>
          </p:cNvSpPr>
          <p:nvPr/>
        </p:nvSpPr>
        <p:spPr bwMode="auto">
          <a:xfrm>
            <a:off x="3810000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110</a:t>
            </a:r>
          </a:p>
        </p:txBody>
      </p:sp>
      <p:sp>
        <p:nvSpPr>
          <p:cNvPr id="33" name="Text Box 27"/>
          <p:cNvSpPr txBox="1">
            <a:spLocks noChangeArrowheads="1"/>
          </p:cNvSpPr>
          <p:nvPr/>
        </p:nvSpPr>
        <p:spPr bwMode="auto">
          <a:xfrm>
            <a:off x="3810000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120</a:t>
            </a:r>
          </a:p>
        </p:txBody>
      </p:sp>
      <p:sp>
        <p:nvSpPr>
          <p:cNvPr id="36" name="Text Box 27"/>
          <p:cNvSpPr txBox="1">
            <a:spLocks noChangeArrowheads="1"/>
          </p:cNvSpPr>
          <p:nvPr/>
        </p:nvSpPr>
        <p:spPr bwMode="auto">
          <a:xfrm>
            <a:off x="3781425" y="10264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 smtClean="0">
                <a:solidFill>
                  <a:srgbClr val="FF0066"/>
                </a:solidFill>
                <a:latin typeface=".VnTifani Heavy" pitchFamily="34" charset="0"/>
              </a:rPr>
              <a:t>130</a:t>
            </a:r>
            <a:endParaRPr lang="en-US" altLang="vi-VN" sz="5400">
              <a:solidFill>
                <a:srgbClr val="FF0066"/>
              </a:solidFill>
              <a:latin typeface=".VnTifani Heavy" pitchFamily="34" charset="0"/>
            </a:endParaRPr>
          </a:p>
        </p:txBody>
      </p:sp>
      <p:sp>
        <p:nvSpPr>
          <p:cNvPr id="37" name="Text Box 27"/>
          <p:cNvSpPr txBox="1">
            <a:spLocks noChangeArrowheads="1"/>
          </p:cNvSpPr>
          <p:nvPr/>
        </p:nvSpPr>
        <p:spPr bwMode="auto">
          <a:xfrm>
            <a:off x="3757612" y="0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 smtClean="0">
                <a:solidFill>
                  <a:srgbClr val="FF0066"/>
                </a:solidFill>
                <a:latin typeface=".VnTifani Heavy" pitchFamily="34" charset="0"/>
              </a:rPr>
              <a:t>140</a:t>
            </a:r>
            <a:endParaRPr lang="en-US" altLang="vi-VN" sz="5400">
              <a:solidFill>
                <a:srgbClr val="FF0066"/>
              </a:solidFill>
              <a:latin typeface=".VnTifani Heavy" pitchFamily="34" charset="0"/>
            </a:endParaRPr>
          </a:p>
        </p:txBody>
      </p:sp>
      <p:sp>
        <p:nvSpPr>
          <p:cNvPr id="38" name="Text Box 27"/>
          <p:cNvSpPr txBox="1">
            <a:spLocks noChangeArrowheads="1"/>
          </p:cNvSpPr>
          <p:nvPr/>
        </p:nvSpPr>
        <p:spPr bwMode="auto">
          <a:xfrm>
            <a:off x="3733800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 smtClean="0">
                <a:solidFill>
                  <a:srgbClr val="FF0066"/>
                </a:solidFill>
                <a:latin typeface=".VnTifani Heavy" pitchFamily="34" charset="0"/>
              </a:rPr>
              <a:t>150</a:t>
            </a:r>
            <a:endParaRPr lang="en-US" altLang="vi-VN" sz="5400">
              <a:solidFill>
                <a:srgbClr val="FF0066"/>
              </a:solidFill>
              <a:latin typeface=".VnTifani Heavy" pitchFamily="34" charset="0"/>
            </a:endParaRPr>
          </a:p>
        </p:txBody>
      </p:sp>
      <p:sp>
        <p:nvSpPr>
          <p:cNvPr id="39" name="Text Box 27"/>
          <p:cNvSpPr txBox="1">
            <a:spLocks noChangeArrowheads="1"/>
          </p:cNvSpPr>
          <p:nvPr/>
        </p:nvSpPr>
        <p:spPr bwMode="auto">
          <a:xfrm>
            <a:off x="3757612" y="0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 smtClean="0">
                <a:solidFill>
                  <a:srgbClr val="FF0066"/>
                </a:solidFill>
                <a:latin typeface=".VnTifani Heavy" pitchFamily="34" charset="0"/>
              </a:rPr>
              <a:t>160</a:t>
            </a:r>
            <a:endParaRPr lang="en-US" altLang="vi-VN" sz="5400">
              <a:solidFill>
                <a:srgbClr val="FF0066"/>
              </a:solidFill>
              <a:latin typeface=".VnTifani Heavy" pitchFamily="34" charset="0"/>
            </a:endParaRPr>
          </a:p>
        </p:txBody>
      </p:sp>
      <p:sp>
        <p:nvSpPr>
          <p:cNvPr id="40" name="Text Box 27"/>
          <p:cNvSpPr txBox="1">
            <a:spLocks noChangeArrowheads="1"/>
          </p:cNvSpPr>
          <p:nvPr/>
        </p:nvSpPr>
        <p:spPr bwMode="auto">
          <a:xfrm>
            <a:off x="3757612" y="20300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 smtClean="0">
                <a:solidFill>
                  <a:srgbClr val="FF0066"/>
                </a:solidFill>
                <a:latin typeface=".VnTifani Heavy" pitchFamily="34" charset="0"/>
              </a:rPr>
              <a:t>170</a:t>
            </a:r>
            <a:endParaRPr lang="en-US" altLang="vi-VN" sz="5400">
              <a:solidFill>
                <a:srgbClr val="FF0066"/>
              </a:solidFill>
              <a:latin typeface=".VnTifani Heavy" pitchFamily="34" charset="0"/>
            </a:endParaRPr>
          </a:p>
        </p:txBody>
      </p:sp>
      <p:sp>
        <p:nvSpPr>
          <p:cNvPr id="41" name="Text Box 27"/>
          <p:cNvSpPr txBox="1">
            <a:spLocks noChangeArrowheads="1"/>
          </p:cNvSpPr>
          <p:nvPr/>
        </p:nvSpPr>
        <p:spPr bwMode="auto">
          <a:xfrm>
            <a:off x="3757612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 smtClean="0">
                <a:solidFill>
                  <a:srgbClr val="FF0066"/>
                </a:solidFill>
                <a:latin typeface=".VnTifani Heavy" pitchFamily="34" charset="0"/>
              </a:rPr>
              <a:t>180</a:t>
            </a:r>
            <a:endParaRPr lang="en-US" altLang="vi-VN" sz="5400">
              <a:solidFill>
                <a:srgbClr val="FF0066"/>
              </a:solidFill>
              <a:latin typeface=".VnTifani Heavy" pitchFamily="34" charset="0"/>
            </a:endParaRPr>
          </a:p>
        </p:txBody>
      </p:sp>
      <p:pic>
        <p:nvPicPr>
          <p:cNvPr id="35" name="Picture 34" descr="BELLS2~1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0925" y="-27873"/>
            <a:ext cx="2166938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33" descr="BELLS2~1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2350" y="-1597"/>
            <a:ext cx="2166938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47716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4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2000"/>
                            </p:stCondLst>
                            <p:childTnLst>
                              <p:par>
                                <p:cTn id="14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7" dur="10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9" dur="10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12000"/>
                            </p:stCondLst>
                            <p:childTnLst>
                              <p:par>
                                <p:cTn id="15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3" dur="10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5" dur="10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22000"/>
                            </p:stCondLst>
                            <p:childTnLst>
                              <p:par>
                                <p:cTn id="15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9" dur="10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1" dur="10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32000"/>
                            </p:stCondLst>
                            <p:childTnLst>
                              <p:par>
                                <p:cTn id="16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5" dur="10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7" dur="10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42000"/>
                            </p:stCondLst>
                            <p:childTnLst>
                              <p:par>
                                <p:cTn id="17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1" dur="10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0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3" dur="10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52000"/>
                            </p:stCondLst>
                            <p:childTnLst>
                              <p:par>
                                <p:cTn id="17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7" dur="10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0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9" dur="10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62000"/>
                            </p:stCondLst>
                            <p:childTnLst>
                              <p:par>
                                <p:cTn id="18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3" dur="10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5" dur="10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72000"/>
                            </p:stCondLst>
                            <p:childTnLst>
                              <p:par>
                                <p:cTn id="18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9" dur="10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10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1" dur="10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82000"/>
                            </p:stCondLst>
                            <p:childTnLst>
                              <p:par>
                                <p:cTn id="19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5" dur="10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10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7" dur="10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92000"/>
                            </p:stCondLst>
                            <p:childTnLst>
                              <p:par>
                                <p:cTn id="20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1" dur="10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10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3" dur="10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102000"/>
                            </p:stCondLst>
                            <p:childTnLst>
                              <p:par>
                                <p:cTn id="20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7" dur="10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0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9" dur="10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112000"/>
                            </p:stCondLst>
                            <p:childTnLst>
                              <p:par>
                                <p:cTn id="21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3" dur="10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10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5" dur="10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122000"/>
                            </p:stCondLst>
                            <p:childTnLst>
                              <p:par>
                                <p:cTn id="21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9" dur="10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10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1" dur="10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132000"/>
                            </p:stCondLst>
                            <p:childTnLst>
                              <p:par>
                                <p:cTn id="22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5" dur="10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10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7" dur="10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142000"/>
                            </p:stCondLst>
                            <p:childTnLst>
                              <p:par>
                                <p:cTn id="23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1" dur="10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10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3" dur="10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>
                            <p:stCondLst>
                              <p:cond delay="152000"/>
                            </p:stCondLst>
                            <p:childTnLst>
                              <p:par>
                                <p:cTn id="23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7" dur="10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10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9" dur="10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1" fill="hold">
                            <p:stCondLst>
                              <p:cond delay="162000"/>
                            </p:stCondLst>
                            <p:childTnLst>
                              <p:par>
                                <p:cTn id="24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3" dur="10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4" dur="10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5" dur="10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172000"/>
                            </p:stCondLst>
                            <p:childTnLst>
                              <p:par>
                                <p:cTn id="24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9" dur="10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10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1" dur="10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182000"/>
                            </p:stCondLst>
                            <p:childTnLst>
                              <p:par>
                                <p:cTn id="25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5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6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183000"/>
                            </p:stCondLst>
                            <p:childTnLst>
                              <p:par>
                                <p:cTn id="26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1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2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5" fill="hold">
                            <p:stCondLst>
                              <p:cond delay="184000"/>
                            </p:stCondLst>
                            <p:childTnLst>
                              <p:par>
                                <p:cTn id="26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7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8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>
                            <p:stCondLst>
                              <p:cond delay="185000"/>
                            </p:stCondLst>
                            <p:childTnLst>
                              <p:par>
                                <p:cTn id="27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7" fill="hold">
                            <p:stCondLst>
                              <p:cond delay="186000"/>
                            </p:stCondLst>
                            <p:childTnLst>
                              <p:par>
                                <p:cTn id="27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9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0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>
                            <p:stCondLst>
                              <p:cond delay="187000"/>
                            </p:stCondLst>
                            <p:childTnLst>
                              <p:par>
                                <p:cTn id="28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9" fill="hold">
                            <p:stCondLst>
                              <p:cond delay="188000"/>
                            </p:stCondLst>
                            <p:childTnLst>
                              <p:par>
                                <p:cTn id="29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1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2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5" fill="hold">
                            <p:stCondLst>
                              <p:cond delay="189000"/>
                            </p:stCondLst>
                            <p:childTnLst>
                              <p:par>
                                <p:cTn id="29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1" fill="hold">
                            <p:stCondLst>
                              <p:cond delay="190000"/>
                            </p:stCondLst>
                            <p:childTnLst>
                              <p:par>
                                <p:cTn id="30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3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4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7" fill="hold">
                            <p:stCondLst>
                              <p:cond delay="191000"/>
                            </p:stCondLst>
                            <p:childTnLst>
                              <p:par>
                                <p:cTn id="30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0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3" fill="hold">
                            <p:stCondLst>
                              <p:cond delay="192000"/>
                            </p:stCondLst>
                            <p:childTnLst>
                              <p:par>
                                <p:cTn id="314" presetID="50" presetClass="entr" presetSubtype="0" repeatCount="200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9" fill="hold">
                            <p:stCondLst>
                              <p:cond delay="193000"/>
                            </p:stCondLst>
                            <p:childTnLst>
                              <p:par>
                                <p:cTn id="320" presetID="50" presetClass="entr" presetSubtype="0" repeatCount="200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55"/>
          <a:stretch/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743199" y="1341201"/>
            <a:ext cx="5471885" cy="22163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dirty="0" err="1" smtClean="0">
                <a:solidFill>
                  <a:srgbClr val="0000CC"/>
                </a:solidFill>
                <a:latin typeface=".VnAvant" pitchFamily="34" charset="0"/>
              </a:rPr>
              <a:t>Mçi</a:t>
            </a:r>
            <a:r>
              <a:rPr lang="en-US" sz="3200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3200" dirty="0" err="1" smtClean="0">
                <a:solidFill>
                  <a:srgbClr val="0000CC"/>
                </a:solidFill>
                <a:latin typeface=".VnAvant" pitchFamily="34" charset="0"/>
              </a:rPr>
              <a:t>ngưêi</a:t>
            </a:r>
            <a:r>
              <a:rPr lang="en-US" sz="3200" dirty="0" smtClean="0">
                <a:solidFill>
                  <a:srgbClr val="0000CC"/>
                </a:solidFill>
                <a:latin typeface=".VnAvant" pitchFamily="34" charset="0"/>
              </a:rPr>
              <a:t> ®</a:t>
            </a:r>
            <a:r>
              <a:rPr lang="en-US" sz="3200" dirty="0" err="1" smtClean="0">
                <a:solidFill>
                  <a:srgbClr val="0000CC"/>
                </a:solidFill>
                <a:latin typeface=".VnAvant" pitchFamily="34" charset="0"/>
              </a:rPr>
              <a:t>Òu</a:t>
            </a:r>
            <a:r>
              <a:rPr lang="en-US" sz="3200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3200" dirty="0" err="1" smtClean="0">
                <a:solidFill>
                  <a:srgbClr val="0000CC"/>
                </a:solidFill>
                <a:latin typeface=".VnAvant" pitchFamily="34" charset="0"/>
              </a:rPr>
              <a:t>cã</a:t>
            </a:r>
            <a:r>
              <a:rPr lang="en-US" sz="3200" dirty="0" smtClean="0">
                <a:solidFill>
                  <a:srgbClr val="0000CC"/>
                </a:solidFill>
                <a:latin typeface=".VnAvant" pitchFamily="34" charset="0"/>
              </a:rPr>
              <a:t> ®</a:t>
            </a:r>
            <a:r>
              <a:rPr lang="en-US" sz="3200" dirty="0" err="1" smtClean="0">
                <a:solidFill>
                  <a:srgbClr val="0000CC"/>
                </a:solidFill>
                <a:latin typeface=".VnAvant" pitchFamily="34" charset="0"/>
              </a:rPr>
              <a:t>iÓm</a:t>
            </a:r>
            <a:r>
              <a:rPr lang="en-US" sz="3200" dirty="0" smtClean="0">
                <a:solidFill>
                  <a:srgbClr val="0000CC"/>
                </a:solidFill>
                <a:latin typeface=".VnAvant" pitchFamily="34" charset="0"/>
              </a:rPr>
              <a:t> m¹nh </a:t>
            </a:r>
            <a:r>
              <a:rPr lang="en-US" sz="3200" dirty="0" err="1" smtClean="0">
                <a:solidFill>
                  <a:srgbClr val="0000CC"/>
                </a:solidFill>
                <a:latin typeface=".VnAvant" pitchFamily="34" charset="0"/>
              </a:rPr>
              <a:t>riªng</a:t>
            </a:r>
            <a:r>
              <a:rPr lang="en-US" sz="3200" dirty="0" smtClean="0">
                <a:solidFill>
                  <a:srgbClr val="0000CC"/>
                </a:solidFill>
                <a:latin typeface=".VnAvant" pitchFamily="34" charset="0"/>
              </a:rPr>
              <a:t>. </a:t>
            </a:r>
            <a:r>
              <a:rPr lang="en-US" sz="3200" dirty="0" err="1" smtClean="0">
                <a:solidFill>
                  <a:srgbClr val="0000CC"/>
                </a:solidFill>
                <a:latin typeface=".VnAvant" pitchFamily="34" charset="0"/>
              </a:rPr>
              <a:t>Kh«ng</a:t>
            </a:r>
            <a:r>
              <a:rPr lang="en-US" sz="3200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3200" dirty="0" err="1" smtClean="0">
                <a:solidFill>
                  <a:srgbClr val="0000CC"/>
                </a:solidFill>
                <a:latin typeface=".VnAvant" pitchFamily="34" charset="0"/>
              </a:rPr>
              <a:t>nªn</a:t>
            </a:r>
            <a:r>
              <a:rPr lang="en-US" sz="3200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3200" dirty="0" err="1" smtClean="0">
                <a:solidFill>
                  <a:srgbClr val="0000CC"/>
                </a:solidFill>
                <a:latin typeface=".VnAvant" pitchFamily="34" charset="0"/>
              </a:rPr>
              <a:t>coi</a:t>
            </a:r>
            <a:r>
              <a:rPr lang="en-US" sz="3200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3200" dirty="0" err="1" smtClean="0">
                <a:solidFill>
                  <a:srgbClr val="0000CC"/>
                </a:solidFill>
                <a:latin typeface=".VnAvant" pitchFamily="34" charset="0"/>
              </a:rPr>
              <a:t>thưêng</a:t>
            </a:r>
            <a:r>
              <a:rPr lang="en-US" sz="3200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3200" dirty="0" err="1" smtClean="0">
                <a:solidFill>
                  <a:srgbClr val="0000CC"/>
                </a:solidFill>
                <a:latin typeface=".VnAvant" pitchFamily="34" charset="0"/>
              </a:rPr>
              <a:t>ng­êi</a:t>
            </a:r>
            <a:r>
              <a:rPr lang="en-US" sz="3200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3200" dirty="0" err="1" smtClean="0">
                <a:solidFill>
                  <a:srgbClr val="0000CC"/>
                </a:solidFill>
                <a:latin typeface=".VnAvant" pitchFamily="34" charset="0"/>
              </a:rPr>
              <a:t>kh¸c</a:t>
            </a:r>
            <a:r>
              <a:rPr lang="en-US" sz="3200" dirty="0" smtClean="0">
                <a:solidFill>
                  <a:srgbClr val="0000CC"/>
                </a:solidFill>
                <a:latin typeface=".VnAvant" pitchFamily="34" charset="0"/>
              </a:rPr>
              <a:t>.</a:t>
            </a:r>
            <a:endParaRPr lang="en-US" sz="3200" dirty="0">
              <a:solidFill>
                <a:srgbClr val="0000CC"/>
              </a:solidFill>
              <a:latin typeface=".VnAvant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194629" y="25177"/>
            <a:ext cx="20136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u="sng" dirty="0" err="1" smtClean="0">
                <a:solidFill>
                  <a:srgbClr val="C00000"/>
                </a:solidFill>
                <a:latin typeface=".VnAvant" pitchFamily="34" charset="0"/>
              </a:rPr>
              <a:t>KÕt</a:t>
            </a:r>
            <a:r>
              <a:rPr lang="en-US" sz="3600" b="1" u="sng" dirty="0" smtClean="0">
                <a:solidFill>
                  <a:srgbClr val="C00000"/>
                </a:solidFill>
                <a:latin typeface=".VnAvant" pitchFamily="34" charset="0"/>
              </a:rPr>
              <a:t> </a:t>
            </a:r>
            <a:r>
              <a:rPr lang="en-US" sz="3600" b="1" u="sng" dirty="0" err="1" smtClean="0">
                <a:solidFill>
                  <a:srgbClr val="C00000"/>
                </a:solidFill>
                <a:latin typeface=".VnAvant" pitchFamily="34" charset="0"/>
              </a:rPr>
              <a:t>luËn</a:t>
            </a:r>
            <a:endParaRPr lang="en-US" sz="3600" b="1" u="sng" dirty="0">
              <a:solidFill>
                <a:srgbClr val="C00000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7785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WordArt 3"/>
          <p:cNvSpPr>
            <a:spLocks noChangeArrowheads="1" noChangeShapeType="1" noTextEdit="1"/>
          </p:cNvSpPr>
          <p:nvPr/>
        </p:nvSpPr>
        <p:spPr bwMode="auto">
          <a:xfrm>
            <a:off x="1341438" y="1841500"/>
            <a:ext cx="6553200" cy="1608667"/>
          </a:xfrm>
          <a:prstGeom prst="rect">
            <a:avLst/>
          </a:prstGeom>
        </p:spPr>
        <p:txBody>
          <a:bodyPr wrap="none" fromWordArt="1">
            <a:prstTxWarp prst="textCanUp">
              <a:avLst>
                <a:gd name="adj" fmla="val 85713"/>
              </a:avLst>
            </a:prstTxWarp>
          </a:bodyPr>
          <a:lstStyle/>
          <a:p>
            <a:pPr algn="ctr"/>
            <a:r>
              <a:rPr lang="it-IT" sz="3600" kern="10" spc="-360" dirty="0" smtClean="0">
                <a:ln w="12700">
                  <a:solidFill>
                    <a:srgbClr val="CCFFCC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VNI-Juni" pitchFamily="2" charset="0"/>
              </a:rPr>
              <a:t>TRAÂN TROÏNG CAÙM ÔN</a:t>
            </a:r>
            <a:endParaRPr lang="en-US" sz="3600" kern="10" spc="-360" dirty="0">
              <a:ln w="12700">
                <a:solidFill>
                  <a:srgbClr val="CCFFCC"/>
                </a:solidFill>
                <a:round/>
                <a:headEnd/>
                <a:tailEnd/>
              </a:ln>
              <a:solidFill>
                <a:srgbClr val="FF0000"/>
              </a:solidFill>
              <a:latin typeface="VNI-Juni" pitchFamily="2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4672013" y="3829183"/>
            <a:ext cx="46038" cy="3836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5000625" y="2440782"/>
            <a:ext cx="71438" cy="3836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5-Point Star 8"/>
          <p:cNvSpPr/>
          <p:nvPr/>
        </p:nvSpPr>
        <p:spPr>
          <a:xfrm>
            <a:off x="7715250" y="476250"/>
            <a:ext cx="914400" cy="762000"/>
          </a:xfrm>
          <a:prstGeom prst="star5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1" name="5-Point Star 10"/>
          <p:cNvSpPr/>
          <p:nvPr/>
        </p:nvSpPr>
        <p:spPr>
          <a:xfrm>
            <a:off x="7786688" y="4762500"/>
            <a:ext cx="914400" cy="762000"/>
          </a:xfrm>
          <a:prstGeom prst="star5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006600"/>
              </a:solidFill>
            </a:endParaRPr>
          </a:p>
        </p:txBody>
      </p:sp>
      <p:pic>
        <p:nvPicPr>
          <p:cNvPr id="8" name="Picture 5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95400" cy="14340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1" descr="2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1" y="3668669"/>
            <a:ext cx="1979613" cy="2065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2" descr="POINSET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3763" y="3698655"/>
            <a:ext cx="2000250" cy="2035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3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603481">
            <a:off x="7779016" y="74348"/>
            <a:ext cx="1439333" cy="1290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45577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ountry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" y="568232"/>
            <a:ext cx="9141569" cy="5146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636818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6"/>
          <p:cNvSpPr txBox="1">
            <a:spLocks noChangeArrowheads="1"/>
          </p:cNvSpPr>
          <p:nvPr/>
        </p:nvSpPr>
        <p:spPr>
          <a:xfrm>
            <a:off x="130629" y="694274"/>
            <a:ext cx="8868228" cy="4948156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413627" y="1472"/>
            <a:ext cx="35253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Sư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tử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và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chuột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nhắt</a:t>
            </a:r>
            <a:endParaRPr lang="en-US" sz="2800" b="1" dirty="0">
              <a:solidFill>
                <a:srgbClr val="FF0000"/>
              </a:solidFill>
              <a:latin typeface=".VnAvant" pitchFamily="34" charset="0"/>
              <a:cs typeface="Arial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30629" y="652601"/>
            <a:ext cx="88682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C¸c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con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h·y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quan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s¸t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tranh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vµ ®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o¸n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cho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c«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néi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dung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c©u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chuyÖn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nµy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!</a:t>
            </a:r>
            <a:endParaRPr lang="en-US" sz="2400" b="1" dirty="0">
              <a:solidFill>
                <a:srgbClr val="006600"/>
              </a:solidFill>
              <a:latin typeface=".VnAvant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1349" y="19485"/>
            <a:ext cx="32512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1.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</a:rPr>
              <a:t>Quan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</a:rPr>
              <a:t>s¸t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</a:rPr>
              <a:t>tranh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:</a:t>
            </a:r>
            <a:endParaRPr lang="en-US" sz="2800" b="1" dirty="0">
              <a:solidFill>
                <a:srgbClr val="0000CC"/>
              </a:solidFill>
              <a:latin typeface=".VnAvant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838"/>
          <a:stretch/>
        </p:blipFill>
        <p:spPr>
          <a:xfrm>
            <a:off x="337067" y="1616684"/>
            <a:ext cx="2435519" cy="1551668"/>
          </a:xfrm>
          <a:prstGeom prst="rect">
            <a:avLst/>
          </a:prstGeom>
          <a:effectLst>
            <a:glow rad="101600">
              <a:srgbClr val="C00000">
                <a:alpha val="60000"/>
              </a:srgbClr>
            </a:glo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802"/>
          <a:stretch/>
        </p:blipFill>
        <p:spPr>
          <a:xfrm>
            <a:off x="3334137" y="1645581"/>
            <a:ext cx="2519268" cy="1522771"/>
          </a:xfrm>
          <a:prstGeom prst="rect">
            <a:avLst/>
          </a:prstGeom>
          <a:effectLst>
            <a:glow rad="101600">
              <a:srgbClr val="C00000">
                <a:alpha val="60000"/>
              </a:srgbClr>
            </a:glo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202"/>
          <a:stretch/>
        </p:blipFill>
        <p:spPr>
          <a:xfrm>
            <a:off x="6288105" y="1631662"/>
            <a:ext cx="2507550" cy="1561004"/>
          </a:xfrm>
          <a:prstGeom prst="rect">
            <a:avLst/>
          </a:prstGeom>
          <a:effectLst>
            <a:glow rad="101600">
              <a:srgbClr val="C00000">
                <a:alpha val="60000"/>
              </a:srgbClr>
            </a:glow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373"/>
          <a:stretch/>
        </p:blipFill>
        <p:spPr>
          <a:xfrm>
            <a:off x="337067" y="3509841"/>
            <a:ext cx="2435519" cy="1570159"/>
          </a:xfrm>
          <a:prstGeom prst="rect">
            <a:avLst/>
          </a:prstGeom>
          <a:effectLst>
            <a:glow rad="101600">
              <a:srgbClr val="C00000">
                <a:alpha val="60000"/>
              </a:srgbClr>
            </a:glow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364"/>
          <a:stretch/>
        </p:blipFill>
        <p:spPr>
          <a:xfrm>
            <a:off x="3354332" y="3503753"/>
            <a:ext cx="2495832" cy="1561731"/>
          </a:xfrm>
          <a:prstGeom prst="rect">
            <a:avLst/>
          </a:prstGeom>
          <a:effectLst>
            <a:glow rad="101600">
              <a:srgbClr val="C00000">
                <a:alpha val="60000"/>
              </a:srgbClr>
            </a:glow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768"/>
          <a:stretch/>
        </p:blipFill>
        <p:spPr>
          <a:xfrm>
            <a:off x="6317133" y="3474725"/>
            <a:ext cx="2507550" cy="1561731"/>
          </a:xfrm>
          <a:prstGeom prst="rect">
            <a:avLst/>
          </a:prstGeom>
          <a:effectLst>
            <a:glow rad="101600">
              <a:srgbClr val="C00000">
                <a:alpha val="60000"/>
              </a:srgbClr>
            </a:glow>
          </a:effectLst>
        </p:spPr>
      </p:pic>
    </p:spTree>
    <p:extLst>
      <p:ext uri="{BB962C8B-B14F-4D97-AF65-F5344CB8AC3E}">
        <p14:creationId xmlns:p14="http://schemas.microsoft.com/office/powerpoint/2010/main" val="2040037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ountry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" y="593276"/>
            <a:ext cx="9141569" cy="5121724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convex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58056" y="694874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convex"/>
          </a:sp3d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 sz="280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6"/>
          <p:cNvSpPr txBox="1">
            <a:spLocks noChangeArrowheads="1"/>
          </p:cNvSpPr>
          <p:nvPr/>
        </p:nvSpPr>
        <p:spPr>
          <a:xfrm>
            <a:off x="130629" y="718351"/>
            <a:ext cx="8868228" cy="4924079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  <a:scene3d>
            <a:camera prst="orthographicFront"/>
            <a:lightRig rig="threePt" dir="t"/>
          </a:scene3d>
          <a:sp3d>
            <a:bevelT prst="convex"/>
          </a:sp3d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 dirty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1349" y="48513"/>
            <a:ext cx="32512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1.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</a:rPr>
              <a:t>Quan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</a:rPr>
              <a:t>s¸t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</a:rPr>
              <a:t>tranh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:</a:t>
            </a:r>
            <a:endParaRPr lang="en-US" sz="2800" b="1" dirty="0">
              <a:solidFill>
                <a:srgbClr val="0000CC"/>
              </a:solidFill>
              <a:latin typeface=".VnAvant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413627" y="1472"/>
            <a:ext cx="35253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Sư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tử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và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chuột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nhắt</a:t>
            </a:r>
            <a:endParaRPr lang="en-US" sz="2800" b="1" dirty="0">
              <a:solidFill>
                <a:srgbClr val="FF0000"/>
              </a:solidFill>
              <a:latin typeface=".VnAvant" pitchFamily="34" charset="0"/>
              <a:cs typeface="Arial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667" y="3416248"/>
            <a:ext cx="2464007" cy="1989602"/>
          </a:xfrm>
          <a:prstGeom prst="rect">
            <a:avLst/>
          </a:prstGeom>
          <a:effectLst>
            <a:glow rad="101600">
              <a:srgbClr val="C00000">
                <a:alpha val="60000"/>
              </a:srgbClr>
            </a:glow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5425" y="3321806"/>
            <a:ext cx="2452493" cy="2084043"/>
          </a:xfrm>
          <a:prstGeom prst="rect">
            <a:avLst/>
          </a:prstGeom>
          <a:effectLst>
            <a:glow rad="101600">
              <a:srgbClr val="C00000">
                <a:alpha val="60000"/>
              </a:srgbClr>
            </a:glow>
          </a:effec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1649" y="3316048"/>
            <a:ext cx="2464007" cy="2095557"/>
          </a:xfrm>
          <a:prstGeom prst="rect">
            <a:avLst/>
          </a:prstGeom>
          <a:effectLst>
            <a:glow rad="101600">
              <a:srgbClr val="C00000">
                <a:alpha val="60000"/>
              </a:srgbClr>
            </a:glow>
          </a:effec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667" y="962895"/>
            <a:ext cx="2440979" cy="2084043"/>
          </a:xfrm>
          <a:prstGeom prst="rect">
            <a:avLst/>
          </a:prstGeom>
          <a:effectLst>
            <a:glow rad="101600">
              <a:srgbClr val="C00000">
                <a:alpha val="60000"/>
              </a:srgbClr>
            </a:glow>
          </a:effec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4332" y="962718"/>
            <a:ext cx="2475521" cy="2072529"/>
          </a:xfrm>
          <a:prstGeom prst="rect">
            <a:avLst/>
          </a:prstGeom>
          <a:effectLst>
            <a:glow rad="101600">
              <a:srgbClr val="C00000">
                <a:alpha val="60000"/>
              </a:srgbClr>
            </a:glow>
          </a:effec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1649" y="942690"/>
            <a:ext cx="2464007" cy="2107071"/>
          </a:xfrm>
          <a:prstGeom prst="rect">
            <a:avLst/>
          </a:prstGeom>
          <a:effectLst>
            <a:glow rad="101600">
              <a:srgbClr val="C00000">
                <a:alpha val="60000"/>
              </a:srgbClr>
            </a:glow>
          </a:effectLst>
        </p:spPr>
      </p:pic>
    </p:spTree>
    <p:extLst>
      <p:ext uri="{BB962C8B-B14F-4D97-AF65-F5344CB8AC3E}">
        <p14:creationId xmlns:p14="http://schemas.microsoft.com/office/powerpoint/2010/main" val="680099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ountry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" y="568232"/>
            <a:ext cx="9141569" cy="5146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636818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6"/>
          <p:cNvSpPr txBox="1">
            <a:spLocks noChangeArrowheads="1"/>
          </p:cNvSpPr>
          <p:nvPr/>
        </p:nvSpPr>
        <p:spPr>
          <a:xfrm>
            <a:off x="130629" y="694274"/>
            <a:ext cx="8868228" cy="4948156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1349" y="19485"/>
            <a:ext cx="30123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2. KÓ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</a:rPr>
              <a:t>theo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</a:rPr>
              <a:t>tranh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:</a:t>
            </a:r>
            <a:endParaRPr lang="en-US" sz="2800" b="1" dirty="0">
              <a:solidFill>
                <a:srgbClr val="0000CC"/>
              </a:solidFill>
              <a:latin typeface=".VnAvant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413627" y="1472"/>
            <a:ext cx="35253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Sư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tử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và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chuột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nhắt</a:t>
            </a:r>
            <a:endParaRPr lang="en-US" sz="2800" b="1" dirty="0">
              <a:solidFill>
                <a:srgbClr val="FF0000"/>
              </a:solidFill>
              <a:latin typeface=".VnAvant" pitchFamily="34" charset="0"/>
              <a:cs typeface="Arial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838"/>
          <a:stretch/>
        </p:blipFill>
        <p:spPr>
          <a:xfrm>
            <a:off x="337067" y="992582"/>
            <a:ext cx="2435519" cy="1941030"/>
          </a:xfrm>
          <a:prstGeom prst="rect">
            <a:avLst/>
          </a:prstGeom>
          <a:effectLst>
            <a:glow rad="101600">
              <a:srgbClr val="C00000">
                <a:alpha val="60000"/>
              </a:srgbClr>
            </a:glow>
          </a:effectLst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802"/>
          <a:stretch/>
        </p:blipFill>
        <p:spPr>
          <a:xfrm>
            <a:off x="3334137" y="1021479"/>
            <a:ext cx="2519268" cy="1904882"/>
          </a:xfrm>
          <a:prstGeom prst="rect">
            <a:avLst/>
          </a:prstGeom>
          <a:effectLst>
            <a:glow rad="101600">
              <a:srgbClr val="C00000">
                <a:alpha val="60000"/>
              </a:srgbClr>
            </a:glow>
          </a:effectLst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202"/>
          <a:stretch/>
        </p:blipFill>
        <p:spPr>
          <a:xfrm>
            <a:off x="6288105" y="1007559"/>
            <a:ext cx="2507550" cy="1952709"/>
          </a:xfrm>
          <a:prstGeom prst="rect">
            <a:avLst/>
          </a:prstGeom>
          <a:effectLst>
            <a:glow rad="101600">
              <a:srgbClr val="C00000">
                <a:alpha val="60000"/>
              </a:srgbClr>
            </a:glow>
          </a:effectLst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373"/>
          <a:stretch/>
        </p:blipFill>
        <p:spPr>
          <a:xfrm>
            <a:off x="337067" y="3509841"/>
            <a:ext cx="2435519" cy="1964161"/>
          </a:xfrm>
          <a:prstGeom prst="rect">
            <a:avLst/>
          </a:prstGeom>
          <a:effectLst>
            <a:glow rad="101600">
              <a:srgbClr val="C00000">
                <a:alpha val="60000"/>
              </a:srgbClr>
            </a:glow>
          </a:effectLst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364"/>
          <a:stretch/>
        </p:blipFill>
        <p:spPr>
          <a:xfrm>
            <a:off x="3354332" y="3503753"/>
            <a:ext cx="2495832" cy="1953618"/>
          </a:xfrm>
          <a:prstGeom prst="rect">
            <a:avLst/>
          </a:prstGeom>
          <a:effectLst>
            <a:glow rad="101600">
              <a:srgbClr val="C00000">
                <a:alpha val="60000"/>
              </a:srgbClr>
            </a:glow>
          </a:effectLst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768"/>
          <a:stretch/>
        </p:blipFill>
        <p:spPr>
          <a:xfrm>
            <a:off x="6317133" y="3474725"/>
            <a:ext cx="2507550" cy="1953618"/>
          </a:xfrm>
          <a:prstGeom prst="rect">
            <a:avLst/>
          </a:prstGeom>
          <a:effectLst>
            <a:glow rad="101600">
              <a:srgbClr val="C00000">
                <a:alpha val="60000"/>
              </a:srgbClr>
            </a:glow>
          </a:effectLst>
        </p:spPr>
      </p:pic>
    </p:spTree>
    <p:extLst>
      <p:ext uri="{BB962C8B-B14F-4D97-AF65-F5344CB8AC3E}">
        <p14:creationId xmlns:p14="http://schemas.microsoft.com/office/powerpoint/2010/main" val="3598150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51672"/>
          </a:xfrm>
          <a:prstGeom prst="rect">
            <a:avLst/>
          </a:prstGeom>
        </p:spPr>
      </p:pic>
      <p:pic>
        <p:nvPicPr>
          <p:cNvPr id="2" name="TiengViet-1-TapMot-Trang114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t="12579" b="12500"/>
          <a:stretch/>
        </p:blipFill>
        <p:spPr>
          <a:xfrm>
            <a:off x="1117600" y="580572"/>
            <a:ext cx="7129218" cy="4702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474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06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ountry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" y="825500"/>
            <a:ext cx="9141569" cy="48895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convex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82550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convex"/>
          </a:sp3d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6"/>
          <p:cNvSpPr txBox="1">
            <a:spLocks noChangeArrowheads="1"/>
          </p:cNvSpPr>
          <p:nvPr/>
        </p:nvSpPr>
        <p:spPr>
          <a:xfrm>
            <a:off x="130629" y="941614"/>
            <a:ext cx="8868228" cy="4700816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  <a:scene3d>
            <a:camera prst="orthographicFront"/>
            <a:lightRig rig="threePt" dir="t"/>
          </a:scene3d>
          <a:sp3d>
            <a:bevelT prst="convex"/>
          </a:sp3d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0628" y="128599"/>
            <a:ext cx="40349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3.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Tr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¶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lêi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c©u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hái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:</a:t>
            </a:r>
            <a:endParaRPr lang="en-US" sz="2800" b="1" dirty="0">
              <a:solidFill>
                <a:srgbClr val="0000CC"/>
              </a:solidFill>
              <a:latin typeface=".VnAvant" pitchFamily="34" charset="0"/>
              <a:cs typeface="Arial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31137" y="4349645"/>
            <a:ext cx="86677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Sư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­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tö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®i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kiÕm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måi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,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tãm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®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ưîc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chuét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nh¾t</a:t>
            </a:r>
            <a:endParaRPr lang="en-US" sz="2800" b="1" dirty="0">
              <a:solidFill>
                <a:srgbClr val="006600"/>
              </a:solidFill>
              <a:latin typeface=".VnAvant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384599" y="103070"/>
            <a:ext cx="35253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Sư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tử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và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chuột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nhắt</a:t>
            </a:r>
            <a:endParaRPr lang="en-US" sz="2800" b="1" dirty="0">
              <a:solidFill>
                <a:srgbClr val="FF0000"/>
              </a:solidFill>
              <a:latin typeface=".VnAvant" pitchFamily="34" charset="0"/>
              <a:cs typeface="Arial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6247" y="1033235"/>
            <a:ext cx="3673933" cy="3136706"/>
          </a:xfrm>
          <a:prstGeom prst="rect">
            <a:avLst/>
          </a:prstGeom>
          <a:effectLst>
            <a:glow rad="101600">
              <a:srgbClr val="C00000">
                <a:alpha val="60000"/>
              </a:srgbClr>
            </a:glow>
          </a:effectLst>
        </p:spPr>
      </p:pic>
    </p:spTree>
    <p:extLst>
      <p:ext uri="{BB962C8B-B14F-4D97-AF65-F5344CB8AC3E}">
        <p14:creationId xmlns:p14="http://schemas.microsoft.com/office/powerpoint/2010/main" val="1677998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ountry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" y="825500"/>
            <a:ext cx="9141569" cy="48895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convex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82550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convex"/>
          </a:sp3d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6"/>
          <p:cNvSpPr txBox="1">
            <a:spLocks noChangeArrowheads="1"/>
          </p:cNvSpPr>
          <p:nvPr/>
        </p:nvSpPr>
        <p:spPr>
          <a:xfrm>
            <a:off x="130629" y="941614"/>
            <a:ext cx="8868228" cy="4700816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  <a:scene3d>
            <a:camera prst="orthographicFront"/>
            <a:lightRig rig="threePt" dir="t"/>
          </a:scene3d>
          <a:sp3d>
            <a:bevelT prst="convex"/>
          </a:sp3d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0628" y="128599"/>
            <a:ext cx="40349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3.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Tr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¶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lêi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c©u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hái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:</a:t>
            </a:r>
            <a:endParaRPr lang="en-US" sz="2800" b="1" dirty="0">
              <a:solidFill>
                <a:srgbClr val="0000CC"/>
              </a:solidFill>
              <a:latin typeface=".VnAvant" pitchFamily="34" charset="0"/>
              <a:cs typeface="Arial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31137" y="4088393"/>
            <a:ext cx="866772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Khi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sư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­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tö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®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Þnh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¨n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thÞt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chuét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nh¾t,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chuét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nh¾t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nãi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: “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Xin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«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ng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tha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cho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.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T«i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bÐ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tÝ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tÑo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thÕ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nµy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, «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ng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¨n ch¼ng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bâ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”.</a:t>
            </a:r>
            <a:endParaRPr lang="en-US" sz="2800" b="1" dirty="0">
              <a:solidFill>
                <a:srgbClr val="006600"/>
              </a:solidFill>
              <a:latin typeface=".VnAvant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384599" y="103070"/>
            <a:ext cx="35253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Sư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tử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và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chuột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nhắt</a:t>
            </a:r>
            <a:endParaRPr lang="en-US" sz="2800" b="1" dirty="0">
              <a:solidFill>
                <a:srgbClr val="FF0000"/>
              </a:solidFill>
              <a:latin typeface=".VnAvant" pitchFamily="34" charset="0"/>
              <a:cs typeface="Arial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6947" y="962718"/>
            <a:ext cx="3495591" cy="2926541"/>
          </a:xfrm>
          <a:prstGeom prst="rect">
            <a:avLst/>
          </a:prstGeom>
          <a:effectLst>
            <a:glow rad="101600">
              <a:srgbClr val="C00000">
                <a:alpha val="60000"/>
              </a:srgbClr>
            </a:glow>
          </a:effectLst>
        </p:spPr>
      </p:pic>
    </p:spTree>
    <p:extLst>
      <p:ext uri="{BB962C8B-B14F-4D97-AF65-F5344CB8AC3E}">
        <p14:creationId xmlns:p14="http://schemas.microsoft.com/office/powerpoint/2010/main" val="1912894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ountry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" y="825500"/>
            <a:ext cx="9141569" cy="48895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convex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82550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convex"/>
          </a:sp3d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6"/>
          <p:cNvSpPr txBox="1">
            <a:spLocks noChangeArrowheads="1"/>
          </p:cNvSpPr>
          <p:nvPr/>
        </p:nvSpPr>
        <p:spPr>
          <a:xfrm>
            <a:off x="130629" y="941614"/>
            <a:ext cx="8868228" cy="4700816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  <a:scene3d>
            <a:camera prst="orthographicFront"/>
            <a:lightRig rig="threePt" dir="t"/>
          </a:scene3d>
          <a:sp3d>
            <a:bevelT prst="convex"/>
          </a:sp3d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0628" y="128599"/>
            <a:ext cx="40349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3.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Tr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¶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lêi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c©u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hái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:</a:t>
            </a:r>
            <a:endParaRPr lang="en-US" sz="2800" b="1" dirty="0">
              <a:solidFill>
                <a:srgbClr val="0000CC"/>
              </a:solidFill>
              <a:latin typeface=".VnAvant" pitchFamily="34" charset="0"/>
              <a:cs typeface="Arial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31137" y="4088393"/>
            <a:ext cx="86677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Chuét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nh¾t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nãi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: “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C¶m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¬n «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ng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.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Cã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ngµy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t«I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sÏ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gióp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«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ng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®Ó ®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Òn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¬n”</a:t>
            </a:r>
            <a:endParaRPr lang="en-US" sz="2800" b="1" dirty="0">
              <a:solidFill>
                <a:srgbClr val="006600"/>
              </a:solidFill>
              <a:latin typeface=".VnAvant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384599" y="103070"/>
            <a:ext cx="35253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Sư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tử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và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chuột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nhắt</a:t>
            </a:r>
            <a:endParaRPr lang="en-US" sz="2800" b="1" dirty="0">
              <a:solidFill>
                <a:srgbClr val="FF0000"/>
              </a:solidFill>
              <a:latin typeface=".VnAvant" pitchFamily="34" charset="0"/>
              <a:cs typeface="Arial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4529" y="1173843"/>
            <a:ext cx="3260936" cy="2788557"/>
          </a:xfrm>
          <a:prstGeom prst="rect">
            <a:avLst/>
          </a:prstGeom>
          <a:effectLst>
            <a:glow rad="101600">
              <a:srgbClr val="C00000">
                <a:alpha val="60000"/>
              </a:srgbClr>
            </a:glow>
          </a:effectLst>
        </p:spPr>
      </p:pic>
    </p:spTree>
    <p:extLst>
      <p:ext uri="{BB962C8B-B14F-4D97-AF65-F5344CB8AC3E}">
        <p14:creationId xmlns:p14="http://schemas.microsoft.com/office/powerpoint/2010/main" val="2662587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ountry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" y="825500"/>
            <a:ext cx="9141569" cy="48895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convex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82550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convex"/>
          </a:sp3d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6"/>
          <p:cNvSpPr txBox="1">
            <a:spLocks noChangeArrowheads="1"/>
          </p:cNvSpPr>
          <p:nvPr/>
        </p:nvSpPr>
        <p:spPr>
          <a:xfrm>
            <a:off x="130629" y="941614"/>
            <a:ext cx="8868228" cy="4700816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  <a:scene3d>
            <a:camera prst="orthographicFront"/>
            <a:lightRig rig="threePt" dir="t"/>
          </a:scene3d>
          <a:sp3d>
            <a:bevelT prst="convex"/>
          </a:sp3d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0628" y="128599"/>
            <a:ext cx="40349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3.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Tr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¶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lêi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c©u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hái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:</a:t>
            </a:r>
            <a:endParaRPr lang="en-US" sz="2800" b="1" dirty="0">
              <a:solidFill>
                <a:srgbClr val="0000CC"/>
              </a:solidFill>
              <a:latin typeface=".VnAvant" pitchFamily="34" charset="0"/>
              <a:cs typeface="Arial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31137" y="4088393"/>
            <a:ext cx="86677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Sư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tö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nãi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: “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Mi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bÐ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tÝ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tÑo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thÕ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th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×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gióp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g× ®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ưîc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ta”</a:t>
            </a:r>
            <a:endParaRPr lang="en-US" sz="2800" b="1" dirty="0">
              <a:solidFill>
                <a:srgbClr val="006600"/>
              </a:solidFill>
              <a:latin typeface=".VnAvant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384599" y="103070"/>
            <a:ext cx="35253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Sư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tử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và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chuột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nhắt</a:t>
            </a:r>
            <a:endParaRPr lang="en-US" sz="2800" b="1" dirty="0">
              <a:solidFill>
                <a:srgbClr val="FF0000"/>
              </a:solidFill>
              <a:latin typeface=".VnAvant" pitchFamily="34" charset="0"/>
              <a:cs typeface="Arial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373"/>
          <a:stretch/>
        </p:blipFill>
        <p:spPr>
          <a:xfrm>
            <a:off x="2848038" y="1237931"/>
            <a:ext cx="3218933" cy="2595957"/>
          </a:xfrm>
          <a:prstGeom prst="rect">
            <a:avLst/>
          </a:prstGeom>
          <a:effectLst>
            <a:glow rad="101600">
              <a:srgbClr val="C00000">
                <a:alpha val="60000"/>
              </a:srgbClr>
            </a:glow>
          </a:effectLst>
        </p:spPr>
      </p:pic>
    </p:spTree>
    <p:extLst>
      <p:ext uri="{BB962C8B-B14F-4D97-AF65-F5344CB8AC3E}">
        <p14:creationId xmlns:p14="http://schemas.microsoft.com/office/powerpoint/2010/main" val="2100110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4352737B-28A6-40B5-81BC-86F945700313}&quot;/&gt;&lt;isInvalidForFieldText val=&quot;0&quot;/&gt;&lt;Image&gt;&lt;filename val=&quot;C:\Users\BachKim101\Documents\My Adobe Presentations\BINH NGO DAI CAO\data\asimages\{4352737B-28A6-40B5-81BC-86F945700313}_3.png&quot;/&gt;&lt;left val=&quot;39&quot;/&gt;&lt;top val=&quot;45&quot;/&gt;&lt;width val=&quot;690&quot;/&gt;&lt;height val=&quot;65&quot;/&gt;&lt;hasText val=&quot;1&quot;/&gt;&lt;/Image&gt;&lt;/ThreeDShapeInfo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1&quot;/&gt;&lt;/TableIndex&gt;&lt;/ShapeTextInfo&gt;"/>
  <p:tag name="HTML_SHAPEINFO" val="&lt;ThreeDShapeInfo&gt;&lt;uuid val=&quot;&quot;/&gt;&lt;isInvalidForFieldText val=&quot;0&quot;/&gt;&lt;Image&gt;&lt;filename val=&quot;C:\Users\BachKim101\Documents\My Adobe Presentations\BINH NGO DAI CAO\data\asimages\{6AB696AA-FAE5-4AA9-B8AF-FF5CEFCFBEF3}_3.png&quot;/&gt;&lt;left val=&quot;69&quot;/&gt;&lt;top val=&quot;58&quot;/&gt;&lt;width val=&quot;576&quot;/&gt;&lt;height val=&quot;39&quot;/&gt;&lt;hasText val=&quot;1&quot;/&gt;&lt;/Image&gt;&lt;/ThreeDShapeInfo&gt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9&quot;/&gt;&lt;lineCharCount val=&quot;8&quot;/&gt;&lt;/TableIndex&gt;&lt;/ShapeTextInfo&gt;"/>
  <p:tag name="PRESENTER_SHAPEINFO" val="&lt;ThreeDShapeInfo&gt;&lt;uuid val=&quot;{DD717422-DD77-45E8-B608-306E7B72B0A7}&quot;/&gt;&lt;isInvalidForFieldText val=&quot;0&quot;/&gt;&lt;Image&gt;&lt;filename val=&quot;C:\Users\BachKim101\Documents\My Adobe Presentations\BINH NGO DAI CAO\data\asimages\{DD717422-DD77-45E8-B608-306E7B72B0A7}_5.png&quot;/&gt;&lt;left val=&quot;114&quot;/&gt;&lt;top val=&quot;124&quot;/&gt;&lt;width val=&quot;151&quot;/&gt;&lt;height val=&quot;82&quot;/&gt;&lt;hasText val=&quot;1&quot;/&gt;&lt;/Image&gt;&lt;/ThreeDShapeInfo&gt;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1638</TotalTime>
  <Words>416</Words>
  <Application>Microsoft Office PowerPoint</Application>
  <PresentationFormat>On-screen Show (16:10)</PresentationFormat>
  <Paragraphs>70</Paragraphs>
  <Slides>15</Slides>
  <Notes>7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Arial</vt:lpstr>
      <vt:lpstr>宋体</vt:lpstr>
      <vt:lpstr>VNI-Juni</vt:lpstr>
      <vt:lpstr>.VnAvant</vt:lpstr>
      <vt:lpstr>.VnTifani Heavy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张 晓芳</dc:creator>
  <cp:lastModifiedBy>Admin</cp:lastModifiedBy>
  <cp:revision>237</cp:revision>
  <dcterms:created xsi:type="dcterms:W3CDTF">2020-02-10T09:35:50Z</dcterms:created>
  <dcterms:modified xsi:type="dcterms:W3CDTF">2020-11-25T05:50:57Z</dcterms:modified>
</cp:coreProperties>
</file>