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4" r:id="rId2"/>
    <p:sldId id="285" r:id="rId3"/>
    <p:sldId id="288" r:id="rId4"/>
    <p:sldId id="269" r:id="rId5"/>
    <p:sldId id="299" r:id="rId6"/>
    <p:sldId id="283" r:id="rId7"/>
    <p:sldId id="290" r:id="rId8"/>
    <p:sldId id="276" r:id="rId9"/>
    <p:sldId id="289" r:id="rId10"/>
    <p:sldId id="291" r:id="rId11"/>
    <p:sldId id="292" r:id="rId12"/>
    <p:sldId id="294" r:id="rId13"/>
    <p:sldId id="295" r:id="rId14"/>
    <p:sldId id="296" r:id="rId15"/>
    <p:sldId id="278" r:id="rId16"/>
    <p:sldId id="297" r:id="rId17"/>
    <p:sldId id="298" r:id="rId18"/>
    <p:sldId id="259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66"/>
    <a:srgbClr val="FF0000"/>
    <a:srgbClr val="660066"/>
    <a:srgbClr val="9900CC"/>
    <a:srgbClr val="990099"/>
    <a:srgbClr val="000099"/>
    <a:srgbClr val="0000CC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027" autoAdjust="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342C9-F261-48EA-8751-74DA8D8BF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D6811-CD84-4B72-8630-0DCF2B647D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63015-C0DC-4057-A299-97BD566BD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F46D1-622E-475D-A220-54E711026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B91FD-032F-4EAB-A265-F432C77BC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D5EE6-9273-425A-B699-25BA5124F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36549-5618-4D43-8024-EBEB5C9C9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32027-3384-4DB7-85C2-570376AF7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F3CCB-FD89-4E88-8C0C-9AF9FF022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B20AD-C0A7-4433-A617-FB20550E7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F3926-6ABE-4517-92D4-29C3076325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C9C30-D20A-4644-B4EB-DFA8DE227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5C407-FAC9-4849-BD66-D683A97C3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49F66C8F-0CBC-42DC-9CF7-008B701C3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>
    <p:zoom dir="in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3.jpeg"/><Relationship Id="rId7" Type="http://schemas.openxmlformats.org/officeDocument/2006/relationships/image" Target="../media/image6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8"/>
          <p:cNvGraphicFramePr>
            <a:graphicFrameLocks noChangeAspect="1"/>
          </p:cNvGraphicFramePr>
          <p:nvPr/>
        </p:nvGraphicFramePr>
        <p:xfrm>
          <a:off x="228600" y="0"/>
          <a:ext cx="3532188" cy="6615113"/>
        </p:xfrm>
        <a:graphic>
          <a:graphicData uri="http://schemas.openxmlformats.org/presentationml/2006/ole">
            <p:oleObj spid="_x0000_s1026" name="Clip" r:id="rId4" imgW="1060704" imgH="1335024" progId="MS_ClipArt_Gallery.2">
              <p:embed/>
            </p:oleObj>
          </a:graphicData>
        </a:graphic>
      </p:graphicFrame>
      <p:sp>
        <p:nvSpPr>
          <p:cNvPr id="1028" name="WordArt 5"/>
          <p:cNvSpPr>
            <a:spLocks noChangeArrowheads="1" noChangeShapeType="1" noTextEdit="1"/>
          </p:cNvSpPr>
          <p:nvPr/>
        </p:nvSpPr>
        <p:spPr bwMode="auto">
          <a:xfrm rot="205378">
            <a:off x="457200" y="838200"/>
            <a:ext cx="7181850" cy="1697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361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60000" scaled="1"/>
                </a:gradFill>
                <a:latin typeface="Arial"/>
                <a:cs typeface="Arial"/>
              </a:rPr>
              <a:t>CHÀO MỪNG CÁC THẦY CÔ GIÁO</a:t>
            </a:r>
          </a:p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160000" scaled="1"/>
                </a:gradFill>
                <a:latin typeface="Arial"/>
                <a:cs typeface="Arial"/>
              </a:rPr>
              <a:t> VỀ DỰ HỘI THI GIÁO VIÊN DẠY GIỎI</a:t>
            </a:r>
          </a:p>
        </p:txBody>
      </p:sp>
      <p:pic>
        <p:nvPicPr>
          <p:cNvPr id="1029" name="Picture 7" descr="VietSof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7000" y="4121150"/>
            <a:ext cx="41148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9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20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5772150"/>
            <a:ext cx="9906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1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00200" y="5772150"/>
            <a:ext cx="9906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2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62400" y="5772150"/>
            <a:ext cx="9906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23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24400" y="5772150"/>
            <a:ext cx="9906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24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86400" y="4724400"/>
            <a:ext cx="990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25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5772150"/>
            <a:ext cx="9906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26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27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48600" y="4648200"/>
            <a:ext cx="990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29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14400" y="5029200"/>
            <a:ext cx="990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30" descr="Butterfly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24400" y="5029200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31" descr="Butterfly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48600" y="0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2" name="Picture 32" descr="blumen-pflanzen05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43200" y="5257800"/>
            <a:ext cx="990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3" name="Picture 33" descr="Butterfly-02-june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24400" y="5029200"/>
            <a:ext cx="10001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" name="Picture 34" descr="Butterfly-03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5400000">
            <a:off x="1295400" y="49530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5" name="Text Box 37"/>
          <p:cNvSpPr txBox="1">
            <a:spLocks noChangeArrowheads="1"/>
          </p:cNvSpPr>
          <p:nvPr/>
        </p:nvSpPr>
        <p:spPr bwMode="auto">
          <a:xfrm>
            <a:off x="3489325" y="2627313"/>
            <a:ext cx="2303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Môn: Âm nhạc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1981200" y="381000"/>
            <a:ext cx="5334000" cy="2590800"/>
          </a:xfrm>
          <a:prstGeom prst="wedgeEllipseCallout">
            <a:avLst>
              <a:gd name="adj1" fmla="val -51787"/>
              <a:gd name="adj2" fmla="val 439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Arial" charset="0"/>
              </a:rPr>
              <a:t>Sau khi nghe bài hát bạn nào cho cô biết bài hát có hay không, có dễ hát không?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3352800"/>
            <a:ext cx="7391400" cy="2438400"/>
            <a:chOff x="528" y="2112"/>
            <a:chExt cx="4656" cy="1536"/>
          </a:xfrm>
        </p:grpSpPr>
        <p:sp>
          <p:nvSpPr>
            <p:cNvPr id="11268" name="AutoShape 5"/>
            <p:cNvSpPr>
              <a:spLocks noChangeArrowheads="1"/>
            </p:cNvSpPr>
            <p:nvPr/>
          </p:nvSpPr>
          <p:spPr bwMode="auto">
            <a:xfrm>
              <a:off x="528" y="2112"/>
              <a:ext cx="4656" cy="1536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800">
                  <a:latin typeface="Arial" charset="0"/>
                </a:rPr>
                <a:t>Đây là bài hát rất hay, dễ hát, </a:t>
              </a:r>
              <a:r>
                <a:rPr lang="vi-VN" sz="2800">
                  <a:latin typeface="Arial" charset="0"/>
                </a:rPr>
                <a:t>đư</a:t>
              </a:r>
              <a:r>
                <a:rPr lang="en-US" sz="2800">
                  <a:latin typeface="Arial" charset="0"/>
                </a:rPr>
                <a:t>ợc viết</a:t>
              </a:r>
            </a:p>
            <a:p>
              <a:pPr algn="ctr"/>
              <a:r>
                <a:rPr lang="en-US" sz="2800">
                  <a:latin typeface="Arial" charset="0"/>
                </a:rPr>
                <a:t>ở nhịp      , giai </a:t>
              </a:r>
              <a:r>
                <a:rPr lang="vi-VN" sz="2800">
                  <a:latin typeface="Arial" charset="0"/>
                </a:rPr>
                <a:t>đ</a:t>
              </a:r>
              <a:r>
                <a:rPr lang="en-US" sz="2800">
                  <a:latin typeface="Arial" charset="0"/>
                </a:rPr>
                <a:t>iệu rất rộn ràng và tha thiết.</a:t>
              </a:r>
            </a:p>
          </p:txBody>
        </p:sp>
        <p:sp>
          <p:nvSpPr>
            <p:cNvPr id="11269" name="Text Box 9"/>
            <p:cNvSpPr txBox="1">
              <a:spLocks noChangeArrowheads="1"/>
            </p:cNvSpPr>
            <p:nvPr/>
          </p:nvSpPr>
          <p:spPr bwMode="auto">
            <a:xfrm>
              <a:off x="1344" y="2784"/>
              <a:ext cx="202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>
                  <a:latin typeface="Arial" charset="0"/>
                </a:rPr>
                <a:t>2</a:t>
              </a:r>
            </a:p>
            <a:p>
              <a:r>
                <a:rPr lang="en-US" sz="2800">
                  <a:latin typeface="Arial" charset="0"/>
                </a:rPr>
                <a:t>4</a:t>
              </a:r>
            </a:p>
          </p:txBody>
        </p:sp>
      </p:grp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762000" y="13096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Cùng múa hát nào, cùng cất tiếng ca.        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762000" y="34940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Mừng Tây Nguyên mình đời  sống ấm no. 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762000" y="45862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Nổi tiếng trống chiêng đó đây chào mừng.</a:t>
            </a:r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762000" y="2401888"/>
            <a:ext cx="6218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Mừng đất nước ta sống vui hòa bình. 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2041525" y="381000"/>
            <a:ext cx="5032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66"/>
                </a:solidFill>
                <a:latin typeface="Arial" charset="0"/>
              </a:rPr>
              <a:t>ĐỌC LỜI CA THEO TIẾT TẤU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3"/>
          <p:cNvSpPr>
            <a:spLocks noChangeShapeType="1"/>
          </p:cNvSpPr>
          <p:nvPr/>
        </p:nvSpPr>
        <p:spPr bwMode="auto">
          <a:xfrm>
            <a:off x="0" y="2057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5" name="Line 4"/>
          <p:cNvSpPr>
            <a:spLocks noChangeShapeType="1"/>
          </p:cNvSpPr>
          <p:nvPr/>
        </p:nvSpPr>
        <p:spPr bwMode="auto">
          <a:xfrm>
            <a:off x="0" y="2209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>
            <a:off x="0" y="2362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>
            <a:off x="0" y="2667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8" name="Line 7"/>
          <p:cNvSpPr>
            <a:spLocks noChangeShapeType="1"/>
          </p:cNvSpPr>
          <p:nvPr/>
        </p:nvSpPr>
        <p:spPr bwMode="auto">
          <a:xfrm>
            <a:off x="0" y="3733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Line 8"/>
          <p:cNvSpPr>
            <a:spLocks noChangeShapeType="1"/>
          </p:cNvSpPr>
          <p:nvPr/>
        </p:nvSpPr>
        <p:spPr bwMode="auto">
          <a:xfrm>
            <a:off x="0" y="4038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Line 9"/>
          <p:cNvSpPr>
            <a:spLocks noChangeShapeType="1"/>
          </p:cNvSpPr>
          <p:nvPr/>
        </p:nvSpPr>
        <p:spPr bwMode="auto">
          <a:xfrm>
            <a:off x="0" y="3886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Line 10"/>
          <p:cNvSpPr>
            <a:spLocks noChangeShapeType="1"/>
          </p:cNvSpPr>
          <p:nvPr/>
        </p:nvSpPr>
        <p:spPr bwMode="auto">
          <a:xfrm>
            <a:off x="0" y="4191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2" name="Line 11"/>
          <p:cNvSpPr>
            <a:spLocks noChangeShapeType="1"/>
          </p:cNvSpPr>
          <p:nvPr/>
        </p:nvSpPr>
        <p:spPr bwMode="auto">
          <a:xfrm>
            <a:off x="0" y="4191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Line 12"/>
          <p:cNvSpPr>
            <a:spLocks noChangeShapeType="1"/>
          </p:cNvSpPr>
          <p:nvPr/>
        </p:nvSpPr>
        <p:spPr bwMode="auto">
          <a:xfrm>
            <a:off x="0" y="4343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4" name="Line 13"/>
          <p:cNvSpPr>
            <a:spLocks noChangeShapeType="1"/>
          </p:cNvSpPr>
          <p:nvPr/>
        </p:nvSpPr>
        <p:spPr bwMode="auto">
          <a:xfrm>
            <a:off x="0" y="4343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Line 14"/>
          <p:cNvSpPr>
            <a:spLocks noChangeShapeType="1"/>
          </p:cNvSpPr>
          <p:nvPr/>
        </p:nvSpPr>
        <p:spPr bwMode="auto">
          <a:xfrm>
            <a:off x="0" y="5410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Line 15"/>
          <p:cNvSpPr>
            <a:spLocks noChangeShapeType="1"/>
          </p:cNvSpPr>
          <p:nvPr/>
        </p:nvSpPr>
        <p:spPr bwMode="auto">
          <a:xfrm>
            <a:off x="0" y="5562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Line 16"/>
          <p:cNvSpPr>
            <a:spLocks noChangeShapeType="1"/>
          </p:cNvSpPr>
          <p:nvPr/>
        </p:nvSpPr>
        <p:spPr bwMode="auto">
          <a:xfrm>
            <a:off x="0" y="5715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17"/>
          <p:cNvSpPr>
            <a:spLocks noChangeShapeType="1"/>
          </p:cNvSpPr>
          <p:nvPr/>
        </p:nvSpPr>
        <p:spPr bwMode="auto">
          <a:xfrm>
            <a:off x="0" y="6019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Line 18"/>
          <p:cNvSpPr>
            <a:spLocks noChangeShapeType="1"/>
          </p:cNvSpPr>
          <p:nvPr/>
        </p:nvSpPr>
        <p:spPr bwMode="auto">
          <a:xfrm>
            <a:off x="0" y="5867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Freeform 19"/>
          <p:cNvSpPr>
            <a:spLocks/>
          </p:cNvSpPr>
          <p:nvPr/>
        </p:nvSpPr>
        <p:spPr bwMode="auto">
          <a:xfrm>
            <a:off x="49213" y="1841500"/>
            <a:ext cx="503237" cy="1173163"/>
          </a:xfrm>
          <a:custGeom>
            <a:avLst/>
            <a:gdLst>
              <a:gd name="T0" fmla="*/ 211692932 w 317"/>
              <a:gd name="T1" fmla="*/ 1076108013 h 739"/>
              <a:gd name="T2" fmla="*/ 534272587 w 317"/>
              <a:gd name="T3" fmla="*/ 914817997 h 739"/>
              <a:gd name="T4" fmla="*/ 501509807 w 317"/>
              <a:gd name="T5" fmla="*/ 1237398028 h 739"/>
              <a:gd name="T6" fmla="*/ 115927077 w 317"/>
              <a:gd name="T7" fmla="*/ 1204635200 h 739"/>
              <a:gd name="T8" fmla="*/ 50403068 w 317"/>
              <a:gd name="T9" fmla="*/ 1013103306 h 739"/>
              <a:gd name="T10" fmla="*/ 277216905 w 317"/>
              <a:gd name="T11" fmla="*/ 559474940 h 739"/>
              <a:gd name="T12" fmla="*/ 438506781 w 317"/>
              <a:gd name="T13" fmla="*/ 206652882 h 739"/>
              <a:gd name="T14" fmla="*/ 501509807 w 317"/>
              <a:gd name="T15" fmla="*/ 12601579 h 739"/>
              <a:gd name="T16" fmla="*/ 340219930 w 317"/>
              <a:gd name="T17" fmla="*/ 45362829 h 739"/>
              <a:gd name="T18" fmla="*/ 148688270 w 317"/>
              <a:gd name="T19" fmla="*/ 1658263368 h 739"/>
              <a:gd name="T20" fmla="*/ 50403068 w 317"/>
              <a:gd name="T21" fmla="*/ 1464212112 h 7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7"/>
              <a:gd name="T34" fmla="*/ 0 h 739"/>
              <a:gd name="T35" fmla="*/ 317 w 317"/>
              <a:gd name="T36" fmla="*/ 739 h 73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7" h="739">
                <a:moveTo>
                  <a:pt x="84" y="427"/>
                </a:moveTo>
                <a:cubicBezTo>
                  <a:pt x="87" y="410"/>
                  <a:pt x="96" y="202"/>
                  <a:pt x="212" y="363"/>
                </a:cubicBezTo>
                <a:cubicBezTo>
                  <a:pt x="237" y="398"/>
                  <a:pt x="203" y="448"/>
                  <a:pt x="199" y="491"/>
                </a:cubicBezTo>
                <a:cubicBezTo>
                  <a:pt x="148" y="487"/>
                  <a:pt x="92" y="501"/>
                  <a:pt x="46" y="478"/>
                </a:cubicBezTo>
                <a:cubicBezTo>
                  <a:pt x="22" y="466"/>
                  <a:pt x="20" y="402"/>
                  <a:pt x="20" y="402"/>
                </a:cubicBezTo>
                <a:cubicBezTo>
                  <a:pt x="38" y="204"/>
                  <a:pt x="0" y="296"/>
                  <a:pt x="110" y="222"/>
                </a:cubicBezTo>
                <a:cubicBezTo>
                  <a:pt x="188" y="106"/>
                  <a:pt x="145" y="191"/>
                  <a:pt x="174" y="82"/>
                </a:cubicBezTo>
                <a:cubicBezTo>
                  <a:pt x="181" y="56"/>
                  <a:pt x="225" y="0"/>
                  <a:pt x="199" y="5"/>
                </a:cubicBezTo>
                <a:cubicBezTo>
                  <a:pt x="178" y="9"/>
                  <a:pt x="156" y="14"/>
                  <a:pt x="135" y="18"/>
                </a:cubicBezTo>
                <a:cubicBezTo>
                  <a:pt x="8" y="212"/>
                  <a:pt x="317" y="739"/>
                  <a:pt x="59" y="658"/>
                </a:cubicBezTo>
                <a:cubicBezTo>
                  <a:pt x="32" y="577"/>
                  <a:pt x="60" y="581"/>
                  <a:pt x="20" y="58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Freeform 20"/>
          <p:cNvSpPr>
            <a:spLocks/>
          </p:cNvSpPr>
          <p:nvPr/>
        </p:nvSpPr>
        <p:spPr bwMode="auto">
          <a:xfrm>
            <a:off x="76200" y="3551238"/>
            <a:ext cx="503238" cy="1173162"/>
          </a:xfrm>
          <a:custGeom>
            <a:avLst/>
            <a:gdLst>
              <a:gd name="T0" fmla="*/ 211693353 w 317"/>
              <a:gd name="T1" fmla="*/ 1076105508 h 739"/>
              <a:gd name="T2" fmla="*/ 534273649 w 317"/>
              <a:gd name="T3" fmla="*/ 914815630 h 739"/>
              <a:gd name="T4" fmla="*/ 501512391 w 317"/>
              <a:gd name="T5" fmla="*/ 1237395386 h 739"/>
              <a:gd name="T6" fmla="*/ 115927308 w 317"/>
              <a:gd name="T7" fmla="*/ 1204634173 h 739"/>
              <a:gd name="T8" fmla="*/ 50403168 w 317"/>
              <a:gd name="T9" fmla="*/ 1013102443 h 739"/>
              <a:gd name="T10" fmla="*/ 277217455 w 317"/>
              <a:gd name="T11" fmla="*/ 559474463 h 739"/>
              <a:gd name="T12" fmla="*/ 438507653 w 317"/>
              <a:gd name="T13" fmla="*/ 206652706 h 739"/>
              <a:gd name="T14" fmla="*/ 501512391 w 317"/>
              <a:gd name="T15" fmla="*/ 12599981 h 739"/>
              <a:gd name="T16" fmla="*/ 340222194 w 317"/>
              <a:gd name="T17" fmla="*/ 45362791 h 739"/>
              <a:gd name="T18" fmla="*/ 148690153 w 317"/>
              <a:gd name="T19" fmla="*/ 1658261955 h 739"/>
              <a:gd name="T20" fmla="*/ 50403168 w 317"/>
              <a:gd name="T21" fmla="*/ 1464209277 h 7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7"/>
              <a:gd name="T34" fmla="*/ 0 h 739"/>
              <a:gd name="T35" fmla="*/ 317 w 317"/>
              <a:gd name="T36" fmla="*/ 739 h 73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7" h="739">
                <a:moveTo>
                  <a:pt x="84" y="427"/>
                </a:moveTo>
                <a:cubicBezTo>
                  <a:pt x="87" y="410"/>
                  <a:pt x="96" y="202"/>
                  <a:pt x="212" y="363"/>
                </a:cubicBezTo>
                <a:cubicBezTo>
                  <a:pt x="237" y="398"/>
                  <a:pt x="203" y="448"/>
                  <a:pt x="199" y="491"/>
                </a:cubicBezTo>
                <a:cubicBezTo>
                  <a:pt x="148" y="487"/>
                  <a:pt x="92" y="501"/>
                  <a:pt x="46" y="478"/>
                </a:cubicBezTo>
                <a:cubicBezTo>
                  <a:pt x="22" y="466"/>
                  <a:pt x="20" y="402"/>
                  <a:pt x="20" y="402"/>
                </a:cubicBezTo>
                <a:cubicBezTo>
                  <a:pt x="38" y="204"/>
                  <a:pt x="0" y="296"/>
                  <a:pt x="110" y="222"/>
                </a:cubicBezTo>
                <a:cubicBezTo>
                  <a:pt x="188" y="106"/>
                  <a:pt x="145" y="191"/>
                  <a:pt x="174" y="82"/>
                </a:cubicBezTo>
                <a:cubicBezTo>
                  <a:pt x="181" y="56"/>
                  <a:pt x="225" y="0"/>
                  <a:pt x="199" y="5"/>
                </a:cubicBezTo>
                <a:cubicBezTo>
                  <a:pt x="178" y="9"/>
                  <a:pt x="156" y="14"/>
                  <a:pt x="135" y="18"/>
                </a:cubicBezTo>
                <a:cubicBezTo>
                  <a:pt x="8" y="212"/>
                  <a:pt x="317" y="739"/>
                  <a:pt x="59" y="658"/>
                </a:cubicBezTo>
                <a:cubicBezTo>
                  <a:pt x="32" y="577"/>
                  <a:pt x="60" y="581"/>
                  <a:pt x="20" y="58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Freeform 21"/>
          <p:cNvSpPr>
            <a:spLocks/>
          </p:cNvSpPr>
          <p:nvPr/>
        </p:nvSpPr>
        <p:spPr bwMode="auto">
          <a:xfrm>
            <a:off x="30163" y="5227638"/>
            <a:ext cx="503237" cy="1173162"/>
          </a:xfrm>
          <a:custGeom>
            <a:avLst/>
            <a:gdLst>
              <a:gd name="T0" fmla="*/ 211692932 w 317"/>
              <a:gd name="T1" fmla="*/ 1076105508 h 739"/>
              <a:gd name="T2" fmla="*/ 534272587 w 317"/>
              <a:gd name="T3" fmla="*/ 914815630 h 739"/>
              <a:gd name="T4" fmla="*/ 501509807 w 317"/>
              <a:gd name="T5" fmla="*/ 1237395386 h 739"/>
              <a:gd name="T6" fmla="*/ 115927077 w 317"/>
              <a:gd name="T7" fmla="*/ 1204634173 h 739"/>
              <a:gd name="T8" fmla="*/ 50403068 w 317"/>
              <a:gd name="T9" fmla="*/ 1013102443 h 739"/>
              <a:gd name="T10" fmla="*/ 277216905 w 317"/>
              <a:gd name="T11" fmla="*/ 559474463 h 739"/>
              <a:gd name="T12" fmla="*/ 438506781 w 317"/>
              <a:gd name="T13" fmla="*/ 206652706 h 739"/>
              <a:gd name="T14" fmla="*/ 501509807 w 317"/>
              <a:gd name="T15" fmla="*/ 12599981 h 739"/>
              <a:gd name="T16" fmla="*/ 340219930 w 317"/>
              <a:gd name="T17" fmla="*/ 45362791 h 739"/>
              <a:gd name="T18" fmla="*/ 148688270 w 317"/>
              <a:gd name="T19" fmla="*/ 1658261955 h 739"/>
              <a:gd name="T20" fmla="*/ 50403068 w 317"/>
              <a:gd name="T21" fmla="*/ 1464209277 h 7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7"/>
              <a:gd name="T34" fmla="*/ 0 h 739"/>
              <a:gd name="T35" fmla="*/ 317 w 317"/>
              <a:gd name="T36" fmla="*/ 739 h 73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7" h="739">
                <a:moveTo>
                  <a:pt x="84" y="427"/>
                </a:moveTo>
                <a:cubicBezTo>
                  <a:pt x="87" y="410"/>
                  <a:pt x="96" y="202"/>
                  <a:pt x="212" y="363"/>
                </a:cubicBezTo>
                <a:cubicBezTo>
                  <a:pt x="237" y="398"/>
                  <a:pt x="203" y="448"/>
                  <a:pt x="199" y="491"/>
                </a:cubicBezTo>
                <a:cubicBezTo>
                  <a:pt x="148" y="487"/>
                  <a:pt x="92" y="501"/>
                  <a:pt x="46" y="478"/>
                </a:cubicBezTo>
                <a:cubicBezTo>
                  <a:pt x="22" y="466"/>
                  <a:pt x="20" y="402"/>
                  <a:pt x="20" y="402"/>
                </a:cubicBezTo>
                <a:cubicBezTo>
                  <a:pt x="38" y="204"/>
                  <a:pt x="0" y="296"/>
                  <a:pt x="110" y="222"/>
                </a:cubicBezTo>
                <a:cubicBezTo>
                  <a:pt x="188" y="106"/>
                  <a:pt x="145" y="191"/>
                  <a:pt x="174" y="82"/>
                </a:cubicBezTo>
                <a:cubicBezTo>
                  <a:pt x="181" y="56"/>
                  <a:pt x="225" y="0"/>
                  <a:pt x="199" y="5"/>
                </a:cubicBezTo>
                <a:cubicBezTo>
                  <a:pt x="178" y="9"/>
                  <a:pt x="156" y="14"/>
                  <a:pt x="135" y="18"/>
                </a:cubicBezTo>
                <a:cubicBezTo>
                  <a:pt x="8" y="212"/>
                  <a:pt x="317" y="739"/>
                  <a:pt x="59" y="658"/>
                </a:cubicBezTo>
                <a:cubicBezTo>
                  <a:pt x="32" y="577"/>
                  <a:pt x="60" y="581"/>
                  <a:pt x="20" y="58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3" name="Line 22"/>
          <p:cNvSpPr>
            <a:spLocks noChangeShapeType="1"/>
          </p:cNvSpPr>
          <p:nvPr/>
        </p:nvSpPr>
        <p:spPr bwMode="auto">
          <a:xfrm>
            <a:off x="4572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3"/>
          <p:cNvSpPr>
            <a:spLocks noChangeShapeType="1"/>
          </p:cNvSpPr>
          <p:nvPr/>
        </p:nvSpPr>
        <p:spPr bwMode="auto">
          <a:xfrm>
            <a:off x="5334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24"/>
          <p:cNvSpPr>
            <a:spLocks noChangeShapeType="1"/>
          </p:cNvSpPr>
          <p:nvPr/>
        </p:nvSpPr>
        <p:spPr bwMode="auto">
          <a:xfrm>
            <a:off x="381000" y="1981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Line 25"/>
          <p:cNvSpPr>
            <a:spLocks noChangeShapeType="1"/>
          </p:cNvSpPr>
          <p:nvPr/>
        </p:nvSpPr>
        <p:spPr bwMode="auto">
          <a:xfrm>
            <a:off x="381000" y="2057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7" name="Line 26"/>
          <p:cNvSpPr>
            <a:spLocks noChangeShapeType="1"/>
          </p:cNvSpPr>
          <p:nvPr/>
        </p:nvSpPr>
        <p:spPr bwMode="auto">
          <a:xfrm>
            <a:off x="381000" y="2057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8" name="Line 27"/>
          <p:cNvSpPr>
            <a:spLocks noChangeShapeType="1"/>
          </p:cNvSpPr>
          <p:nvPr/>
        </p:nvSpPr>
        <p:spPr bwMode="auto">
          <a:xfrm>
            <a:off x="381000" y="2133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9" name="Line 28"/>
          <p:cNvSpPr>
            <a:spLocks noChangeShapeType="1"/>
          </p:cNvSpPr>
          <p:nvPr/>
        </p:nvSpPr>
        <p:spPr bwMode="auto">
          <a:xfrm>
            <a:off x="4572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0" name="Line 29"/>
          <p:cNvSpPr>
            <a:spLocks noChangeShapeType="1"/>
          </p:cNvSpPr>
          <p:nvPr/>
        </p:nvSpPr>
        <p:spPr bwMode="auto">
          <a:xfrm>
            <a:off x="5334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1" name="Line 30"/>
          <p:cNvSpPr>
            <a:spLocks noChangeShapeType="1"/>
          </p:cNvSpPr>
          <p:nvPr/>
        </p:nvSpPr>
        <p:spPr bwMode="auto">
          <a:xfrm>
            <a:off x="381000" y="3657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2" name="Line 31"/>
          <p:cNvSpPr>
            <a:spLocks noChangeShapeType="1"/>
          </p:cNvSpPr>
          <p:nvPr/>
        </p:nvSpPr>
        <p:spPr bwMode="auto">
          <a:xfrm>
            <a:off x="381000" y="3733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3" name="Line 32"/>
          <p:cNvSpPr>
            <a:spLocks noChangeShapeType="1"/>
          </p:cNvSpPr>
          <p:nvPr/>
        </p:nvSpPr>
        <p:spPr bwMode="auto">
          <a:xfrm>
            <a:off x="381000" y="3810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4" name="Line 33"/>
          <p:cNvSpPr>
            <a:spLocks noChangeShapeType="1"/>
          </p:cNvSpPr>
          <p:nvPr/>
        </p:nvSpPr>
        <p:spPr bwMode="auto">
          <a:xfrm>
            <a:off x="3810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5" name="Line 34"/>
          <p:cNvSpPr>
            <a:spLocks noChangeShapeType="1"/>
          </p:cNvSpPr>
          <p:nvPr/>
        </p:nvSpPr>
        <p:spPr bwMode="auto">
          <a:xfrm>
            <a:off x="457200" y="533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6" name="Line 35"/>
          <p:cNvSpPr>
            <a:spLocks noChangeShapeType="1"/>
          </p:cNvSpPr>
          <p:nvPr/>
        </p:nvSpPr>
        <p:spPr bwMode="auto">
          <a:xfrm>
            <a:off x="381000" y="5486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7" name="Line 36"/>
          <p:cNvSpPr>
            <a:spLocks noChangeShapeType="1"/>
          </p:cNvSpPr>
          <p:nvPr/>
        </p:nvSpPr>
        <p:spPr bwMode="auto">
          <a:xfrm>
            <a:off x="304800" y="5334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8" name="Text Box 37"/>
          <p:cNvSpPr txBox="1">
            <a:spLocks noChangeArrowheads="1"/>
          </p:cNvSpPr>
          <p:nvPr/>
        </p:nvSpPr>
        <p:spPr bwMode="auto">
          <a:xfrm>
            <a:off x="533400" y="1981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3349" name="Text Box 38"/>
          <p:cNvSpPr txBox="1">
            <a:spLocks noChangeArrowheads="1"/>
          </p:cNvSpPr>
          <p:nvPr/>
        </p:nvSpPr>
        <p:spPr bwMode="auto">
          <a:xfrm>
            <a:off x="533400" y="2209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3350" name="Line 39"/>
          <p:cNvSpPr>
            <a:spLocks noChangeShapeType="1"/>
          </p:cNvSpPr>
          <p:nvPr/>
        </p:nvSpPr>
        <p:spPr bwMode="auto">
          <a:xfrm flipH="1">
            <a:off x="13716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51" name="Group 40"/>
          <p:cNvGrpSpPr>
            <a:grpSpLocks/>
          </p:cNvGrpSpPr>
          <p:nvPr/>
        </p:nvGrpSpPr>
        <p:grpSpPr bwMode="auto">
          <a:xfrm>
            <a:off x="1600200" y="2133600"/>
            <a:ext cx="152400" cy="533400"/>
            <a:chOff x="624" y="432"/>
            <a:chExt cx="96" cy="336"/>
          </a:xfrm>
        </p:grpSpPr>
        <p:sp>
          <p:nvSpPr>
            <p:cNvPr id="13521" name="Oval 41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22" name="Line 42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2" name="Group 43"/>
          <p:cNvGrpSpPr>
            <a:grpSpLocks/>
          </p:cNvGrpSpPr>
          <p:nvPr/>
        </p:nvGrpSpPr>
        <p:grpSpPr bwMode="auto">
          <a:xfrm>
            <a:off x="2057400" y="2133600"/>
            <a:ext cx="152400" cy="533400"/>
            <a:chOff x="624" y="432"/>
            <a:chExt cx="96" cy="336"/>
          </a:xfrm>
        </p:grpSpPr>
        <p:sp>
          <p:nvSpPr>
            <p:cNvPr id="13519" name="Oval 44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20" name="Line 45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3" name="Line 46"/>
          <p:cNvSpPr>
            <a:spLocks noChangeShapeType="1"/>
          </p:cNvSpPr>
          <p:nvPr/>
        </p:nvSpPr>
        <p:spPr bwMode="auto">
          <a:xfrm flipH="1">
            <a:off x="24384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54" name="Group 47"/>
          <p:cNvGrpSpPr>
            <a:grpSpLocks/>
          </p:cNvGrpSpPr>
          <p:nvPr/>
        </p:nvGrpSpPr>
        <p:grpSpPr bwMode="auto">
          <a:xfrm>
            <a:off x="3460750" y="2189163"/>
            <a:ext cx="349250" cy="630237"/>
            <a:chOff x="624" y="563"/>
            <a:chExt cx="220" cy="397"/>
          </a:xfrm>
        </p:grpSpPr>
        <p:sp>
          <p:nvSpPr>
            <p:cNvPr id="13516" name="Oval 48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17" name="Line 49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18" name="Freeform 50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5" name="Line 51"/>
          <p:cNvSpPr>
            <a:spLocks noChangeShapeType="1"/>
          </p:cNvSpPr>
          <p:nvPr/>
        </p:nvSpPr>
        <p:spPr bwMode="auto">
          <a:xfrm flipH="1">
            <a:off x="40386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56" name="Group 52"/>
          <p:cNvGrpSpPr>
            <a:grpSpLocks/>
          </p:cNvGrpSpPr>
          <p:nvPr/>
        </p:nvGrpSpPr>
        <p:grpSpPr bwMode="auto">
          <a:xfrm>
            <a:off x="4343400" y="2133600"/>
            <a:ext cx="152400" cy="533400"/>
            <a:chOff x="624" y="432"/>
            <a:chExt cx="96" cy="336"/>
          </a:xfrm>
        </p:grpSpPr>
        <p:sp>
          <p:nvSpPr>
            <p:cNvPr id="13514" name="Oval 53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15" name="Line 54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57" name="Group 55"/>
          <p:cNvGrpSpPr>
            <a:grpSpLocks/>
          </p:cNvGrpSpPr>
          <p:nvPr/>
        </p:nvGrpSpPr>
        <p:grpSpPr bwMode="auto">
          <a:xfrm>
            <a:off x="4953000" y="2133600"/>
            <a:ext cx="152400" cy="533400"/>
            <a:chOff x="624" y="432"/>
            <a:chExt cx="96" cy="336"/>
          </a:xfrm>
        </p:grpSpPr>
        <p:sp>
          <p:nvSpPr>
            <p:cNvPr id="13512" name="Oval 56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13" name="Line 57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8" name="Line 58"/>
          <p:cNvSpPr>
            <a:spLocks noChangeShapeType="1"/>
          </p:cNvSpPr>
          <p:nvPr/>
        </p:nvSpPr>
        <p:spPr bwMode="auto">
          <a:xfrm flipH="1">
            <a:off x="54864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59" name="Group 59"/>
          <p:cNvGrpSpPr>
            <a:grpSpLocks/>
          </p:cNvGrpSpPr>
          <p:nvPr/>
        </p:nvGrpSpPr>
        <p:grpSpPr bwMode="auto">
          <a:xfrm>
            <a:off x="5943600" y="2209800"/>
            <a:ext cx="152400" cy="533400"/>
            <a:chOff x="624" y="432"/>
            <a:chExt cx="96" cy="336"/>
          </a:xfrm>
        </p:grpSpPr>
        <p:sp>
          <p:nvSpPr>
            <p:cNvPr id="13510" name="Oval 60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11" name="Line 61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60" name="Group 62"/>
          <p:cNvGrpSpPr>
            <a:grpSpLocks/>
          </p:cNvGrpSpPr>
          <p:nvPr/>
        </p:nvGrpSpPr>
        <p:grpSpPr bwMode="auto">
          <a:xfrm>
            <a:off x="6661150" y="1905000"/>
            <a:ext cx="349250" cy="630238"/>
            <a:chOff x="624" y="563"/>
            <a:chExt cx="220" cy="397"/>
          </a:xfrm>
        </p:grpSpPr>
        <p:sp>
          <p:nvSpPr>
            <p:cNvPr id="13507" name="Oval 63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08" name="Line 64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09" name="Freeform 65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61" name="Line 66"/>
          <p:cNvSpPr>
            <a:spLocks noChangeShapeType="1"/>
          </p:cNvSpPr>
          <p:nvPr/>
        </p:nvSpPr>
        <p:spPr bwMode="auto">
          <a:xfrm flipH="1">
            <a:off x="72390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62" name="Group 67"/>
          <p:cNvGrpSpPr>
            <a:grpSpLocks/>
          </p:cNvGrpSpPr>
          <p:nvPr/>
        </p:nvGrpSpPr>
        <p:grpSpPr bwMode="auto">
          <a:xfrm>
            <a:off x="7696200" y="2209800"/>
            <a:ext cx="152400" cy="533400"/>
            <a:chOff x="624" y="432"/>
            <a:chExt cx="96" cy="336"/>
          </a:xfrm>
        </p:grpSpPr>
        <p:sp>
          <p:nvSpPr>
            <p:cNvPr id="13505" name="Oval 68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06" name="Line 69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63" name="Group 70"/>
          <p:cNvGrpSpPr>
            <a:grpSpLocks/>
          </p:cNvGrpSpPr>
          <p:nvPr/>
        </p:nvGrpSpPr>
        <p:grpSpPr bwMode="auto">
          <a:xfrm>
            <a:off x="8458200" y="2209800"/>
            <a:ext cx="152400" cy="533400"/>
            <a:chOff x="624" y="432"/>
            <a:chExt cx="96" cy="336"/>
          </a:xfrm>
        </p:grpSpPr>
        <p:sp>
          <p:nvSpPr>
            <p:cNvPr id="13503" name="Oval 71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04" name="Line 72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64" name="Line 73"/>
          <p:cNvSpPr>
            <a:spLocks noChangeShapeType="1"/>
          </p:cNvSpPr>
          <p:nvPr/>
        </p:nvSpPr>
        <p:spPr bwMode="auto">
          <a:xfrm flipH="1">
            <a:off x="90678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65" name="Text Box 74"/>
          <p:cNvSpPr txBox="1">
            <a:spLocks noChangeArrowheads="1"/>
          </p:cNvSpPr>
          <p:nvPr/>
        </p:nvSpPr>
        <p:spPr bwMode="auto">
          <a:xfrm>
            <a:off x="381000" y="2895600"/>
            <a:ext cx="876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Cùng        múa  hát       nào,     cùng        cất      tiếng          ca,        mừng        đất          nước</a:t>
            </a:r>
          </a:p>
        </p:txBody>
      </p:sp>
      <p:grpSp>
        <p:nvGrpSpPr>
          <p:cNvPr id="13366" name="Group 75"/>
          <p:cNvGrpSpPr>
            <a:grpSpLocks/>
          </p:cNvGrpSpPr>
          <p:nvPr/>
        </p:nvGrpSpPr>
        <p:grpSpPr bwMode="auto">
          <a:xfrm>
            <a:off x="609600" y="3657600"/>
            <a:ext cx="185738" cy="328613"/>
            <a:chOff x="624" y="705"/>
            <a:chExt cx="117" cy="207"/>
          </a:xfrm>
        </p:grpSpPr>
        <p:sp>
          <p:nvSpPr>
            <p:cNvPr id="13500" name="Oval 76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01" name="Line 77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02" name="Freeform 78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67" name="Freeform 79"/>
          <p:cNvSpPr>
            <a:spLocks/>
          </p:cNvSpPr>
          <p:nvPr/>
        </p:nvSpPr>
        <p:spPr bwMode="auto">
          <a:xfrm>
            <a:off x="2551113" y="2481263"/>
            <a:ext cx="268287" cy="109537"/>
          </a:xfrm>
          <a:custGeom>
            <a:avLst/>
            <a:gdLst>
              <a:gd name="T0" fmla="*/ 0 w 169"/>
              <a:gd name="T1" fmla="*/ 0 h 69"/>
              <a:gd name="T2" fmla="*/ 327619683 w 169"/>
              <a:gd name="T3" fmla="*/ 118446007 h 69"/>
              <a:gd name="T4" fmla="*/ 415824162 w 169"/>
              <a:gd name="T5" fmla="*/ 57962535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68" name="Line 80"/>
          <p:cNvSpPr>
            <a:spLocks noChangeShapeType="1"/>
          </p:cNvSpPr>
          <p:nvPr/>
        </p:nvSpPr>
        <p:spPr bwMode="auto">
          <a:xfrm flipV="1">
            <a:off x="2590800" y="2133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69" name="Group 81"/>
          <p:cNvGrpSpPr>
            <a:grpSpLocks/>
          </p:cNvGrpSpPr>
          <p:nvPr/>
        </p:nvGrpSpPr>
        <p:grpSpPr bwMode="auto">
          <a:xfrm>
            <a:off x="5605463" y="1905000"/>
            <a:ext cx="185737" cy="328613"/>
            <a:chOff x="624" y="705"/>
            <a:chExt cx="117" cy="207"/>
          </a:xfrm>
        </p:grpSpPr>
        <p:sp>
          <p:nvSpPr>
            <p:cNvPr id="13497" name="Oval 82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98" name="Line 83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99" name="Freeform 84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70" name="Freeform 85"/>
          <p:cNvSpPr>
            <a:spLocks/>
          </p:cNvSpPr>
          <p:nvPr/>
        </p:nvSpPr>
        <p:spPr bwMode="auto">
          <a:xfrm>
            <a:off x="5599113" y="2286000"/>
            <a:ext cx="268287" cy="109538"/>
          </a:xfrm>
          <a:custGeom>
            <a:avLst/>
            <a:gdLst>
              <a:gd name="T0" fmla="*/ 0 w 169"/>
              <a:gd name="T1" fmla="*/ 0 h 69"/>
              <a:gd name="T2" fmla="*/ 327619683 w 169"/>
              <a:gd name="T3" fmla="*/ 118448675 h 69"/>
              <a:gd name="T4" fmla="*/ 415824162 w 169"/>
              <a:gd name="T5" fmla="*/ 57964651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71" name="Line 86"/>
          <p:cNvSpPr>
            <a:spLocks noChangeShapeType="1"/>
          </p:cNvSpPr>
          <p:nvPr/>
        </p:nvSpPr>
        <p:spPr bwMode="auto">
          <a:xfrm flipV="1">
            <a:off x="5638800" y="1981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72" name="Oval 87"/>
          <p:cNvSpPr>
            <a:spLocks noChangeArrowheads="1"/>
          </p:cNvSpPr>
          <p:nvPr/>
        </p:nvSpPr>
        <p:spPr bwMode="auto">
          <a:xfrm>
            <a:off x="3048000" y="24384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3" name="Oval 88"/>
          <p:cNvSpPr>
            <a:spLocks noChangeArrowheads="1"/>
          </p:cNvSpPr>
          <p:nvPr/>
        </p:nvSpPr>
        <p:spPr bwMode="auto">
          <a:xfrm>
            <a:off x="6172200" y="22098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74" name="Line 89"/>
          <p:cNvSpPr>
            <a:spLocks noChangeShapeType="1"/>
          </p:cNvSpPr>
          <p:nvPr/>
        </p:nvSpPr>
        <p:spPr bwMode="auto">
          <a:xfrm>
            <a:off x="0" y="2514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75" name="Group 90"/>
          <p:cNvGrpSpPr>
            <a:grpSpLocks/>
          </p:cNvGrpSpPr>
          <p:nvPr/>
        </p:nvGrpSpPr>
        <p:grpSpPr bwMode="auto">
          <a:xfrm>
            <a:off x="2481263" y="2133600"/>
            <a:ext cx="185737" cy="328613"/>
            <a:chOff x="624" y="705"/>
            <a:chExt cx="117" cy="207"/>
          </a:xfrm>
        </p:grpSpPr>
        <p:sp>
          <p:nvSpPr>
            <p:cNvPr id="13494" name="Oval 91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95" name="Line 92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96" name="Freeform 93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76" name="Line 94"/>
          <p:cNvSpPr>
            <a:spLocks noChangeShapeType="1"/>
          </p:cNvSpPr>
          <p:nvPr/>
        </p:nvSpPr>
        <p:spPr bwMode="auto">
          <a:xfrm flipV="1">
            <a:off x="609600" y="3733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77" name="Group 95"/>
          <p:cNvGrpSpPr>
            <a:grpSpLocks/>
          </p:cNvGrpSpPr>
          <p:nvPr/>
        </p:nvGrpSpPr>
        <p:grpSpPr bwMode="auto">
          <a:xfrm>
            <a:off x="914400" y="3962400"/>
            <a:ext cx="152400" cy="533400"/>
            <a:chOff x="624" y="432"/>
            <a:chExt cx="96" cy="336"/>
          </a:xfrm>
        </p:grpSpPr>
        <p:sp>
          <p:nvSpPr>
            <p:cNvPr id="13492" name="Oval 96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93" name="Line 97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78" name="Group 98"/>
          <p:cNvGrpSpPr>
            <a:grpSpLocks/>
          </p:cNvGrpSpPr>
          <p:nvPr/>
        </p:nvGrpSpPr>
        <p:grpSpPr bwMode="auto">
          <a:xfrm>
            <a:off x="1471613" y="3941763"/>
            <a:ext cx="204787" cy="554037"/>
            <a:chOff x="353" y="768"/>
            <a:chExt cx="129" cy="349"/>
          </a:xfrm>
        </p:grpSpPr>
        <p:grpSp>
          <p:nvGrpSpPr>
            <p:cNvPr id="13488" name="Group 99"/>
            <p:cNvGrpSpPr>
              <a:grpSpLocks/>
            </p:cNvGrpSpPr>
            <p:nvPr/>
          </p:nvGrpSpPr>
          <p:grpSpPr bwMode="auto">
            <a:xfrm>
              <a:off x="384" y="768"/>
              <a:ext cx="96" cy="336"/>
              <a:chOff x="624" y="432"/>
              <a:chExt cx="96" cy="336"/>
            </a:xfrm>
          </p:grpSpPr>
          <p:sp>
            <p:nvSpPr>
              <p:cNvPr id="13490" name="Oval 100"/>
              <p:cNvSpPr>
                <a:spLocks noChangeArrowheads="1"/>
              </p:cNvSpPr>
              <p:nvPr/>
            </p:nvSpPr>
            <p:spPr bwMode="auto">
              <a:xfrm>
                <a:off x="624" y="432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3491" name="Line 101"/>
              <p:cNvSpPr>
                <a:spLocks noChangeShapeType="1"/>
              </p:cNvSpPr>
              <p:nvPr/>
            </p:nvSpPr>
            <p:spPr bwMode="auto">
              <a:xfrm>
                <a:off x="624" y="52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489" name="Freeform 102"/>
            <p:cNvSpPr>
              <a:spLocks/>
            </p:cNvSpPr>
            <p:nvPr/>
          </p:nvSpPr>
          <p:spPr bwMode="auto">
            <a:xfrm>
              <a:off x="353" y="940"/>
              <a:ext cx="129" cy="177"/>
            </a:xfrm>
            <a:custGeom>
              <a:avLst/>
              <a:gdLst>
                <a:gd name="T0" fmla="*/ 129 w 129"/>
                <a:gd name="T1" fmla="*/ 0 h 177"/>
                <a:gd name="T2" fmla="*/ 0 w 129"/>
                <a:gd name="T3" fmla="*/ 177 h 177"/>
                <a:gd name="T4" fmla="*/ 0 60000 65536"/>
                <a:gd name="T5" fmla="*/ 0 60000 65536"/>
                <a:gd name="T6" fmla="*/ 0 w 129"/>
                <a:gd name="T7" fmla="*/ 0 h 177"/>
                <a:gd name="T8" fmla="*/ 129 w 129"/>
                <a:gd name="T9" fmla="*/ 177 h 17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9" h="177">
                  <a:moveTo>
                    <a:pt x="129" y="0"/>
                  </a:moveTo>
                  <a:cubicBezTo>
                    <a:pt x="119" y="100"/>
                    <a:pt x="127" y="177"/>
                    <a:pt x="0" y="17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79" name="Line 103"/>
          <p:cNvSpPr>
            <a:spLocks noChangeShapeType="1"/>
          </p:cNvSpPr>
          <p:nvPr/>
        </p:nvSpPr>
        <p:spPr bwMode="auto">
          <a:xfrm flipH="1">
            <a:off x="19050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80" name="Freeform 104"/>
          <p:cNvSpPr>
            <a:spLocks/>
          </p:cNvSpPr>
          <p:nvPr/>
        </p:nvSpPr>
        <p:spPr bwMode="auto">
          <a:xfrm>
            <a:off x="646113" y="4081463"/>
            <a:ext cx="268287" cy="109537"/>
          </a:xfrm>
          <a:custGeom>
            <a:avLst/>
            <a:gdLst>
              <a:gd name="T0" fmla="*/ 0 w 169"/>
              <a:gd name="T1" fmla="*/ 0 h 69"/>
              <a:gd name="T2" fmla="*/ 327619683 w 169"/>
              <a:gd name="T3" fmla="*/ 118446007 h 69"/>
              <a:gd name="T4" fmla="*/ 415824162 w 169"/>
              <a:gd name="T5" fmla="*/ 57962535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81" name="Group 105"/>
          <p:cNvGrpSpPr>
            <a:grpSpLocks/>
          </p:cNvGrpSpPr>
          <p:nvPr/>
        </p:nvGrpSpPr>
        <p:grpSpPr bwMode="auto">
          <a:xfrm>
            <a:off x="2362200" y="3581400"/>
            <a:ext cx="152400" cy="609600"/>
            <a:chOff x="432" y="384"/>
            <a:chExt cx="96" cy="384"/>
          </a:xfrm>
        </p:grpSpPr>
        <p:sp>
          <p:nvSpPr>
            <p:cNvPr id="13486" name="Oval 106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87" name="Line 107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82" name="Group 108"/>
          <p:cNvGrpSpPr>
            <a:grpSpLocks/>
          </p:cNvGrpSpPr>
          <p:nvPr/>
        </p:nvGrpSpPr>
        <p:grpSpPr bwMode="auto">
          <a:xfrm>
            <a:off x="2971800" y="3657600"/>
            <a:ext cx="152400" cy="609600"/>
            <a:chOff x="432" y="384"/>
            <a:chExt cx="96" cy="384"/>
          </a:xfrm>
        </p:grpSpPr>
        <p:sp>
          <p:nvSpPr>
            <p:cNvPr id="13484" name="Oval 109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85" name="Line 110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83" name="Group 111"/>
          <p:cNvGrpSpPr>
            <a:grpSpLocks/>
          </p:cNvGrpSpPr>
          <p:nvPr/>
        </p:nvGrpSpPr>
        <p:grpSpPr bwMode="auto">
          <a:xfrm>
            <a:off x="2024063" y="5462588"/>
            <a:ext cx="185737" cy="328612"/>
            <a:chOff x="624" y="705"/>
            <a:chExt cx="117" cy="207"/>
          </a:xfrm>
        </p:grpSpPr>
        <p:sp>
          <p:nvSpPr>
            <p:cNvPr id="13481" name="Oval 112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82" name="Line 113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83" name="Freeform 114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84" name="Line 115"/>
          <p:cNvSpPr>
            <a:spLocks noChangeShapeType="1"/>
          </p:cNvSpPr>
          <p:nvPr/>
        </p:nvSpPr>
        <p:spPr bwMode="auto">
          <a:xfrm flipV="1">
            <a:off x="2057400" y="3733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85" name="Freeform 116"/>
          <p:cNvSpPr>
            <a:spLocks/>
          </p:cNvSpPr>
          <p:nvPr/>
        </p:nvSpPr>
        <p:spPr bwMode="auto">
          <a:xfrm>
            <a:off x="2057400" y="4114800"/>
            <a:ext cx="268288" cy="109538"/>
          </a:xfrm>
          <a:custGeom>
            <a:avLst/>
            <a:gdLst>
              <a:gd name="T0" fmla="*/ 0 w 169"/>
              <a:gd name="T1" fmla="*/ 0 h 69"/>
              <a:gd name="T2" fmla="*/ 327620904 w 169"/>
              <a:gd name="T3" fmla="*/ 118448675 h 69"/>
              <a:gd name="T4" fmla="*/ 415827299 w 169"/>
              <a:gd name="T5" fmla="*/ 57964651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86" name="Line 117"/>
          <p:cNvSpPr>
            <a:spLocks noChangeShapeType="1"/>
          </p:cNvSpPr>
          <p:nvPr/>
        </p:nvSpPr>
        <p:spPr bwMode="auto">
          <a:xfrm flipH="1">
            <a:off x="34290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87" name="Group 118"/>
          <p:cNvGrpSpPr>
            <a:grpSpLocks/>
          </p:cNvGrpSpPr>
          <p:nvPr/>
        </p:nvGrpSpPr>
        <p:grpSpPr bwMode="auto">
          <a:xfrm>
            <a:off x="3810000" y="3657600"/>
            <a:ext cx="152400" cy="609600"/>
            <a:chOff x="432" y="384"/>
            <a:chExt cx="96" cy="384"/>
          </a:xfrm>
        </p:grpSpPr>
        <p:sp>
          <p:nvSpPr>
            <p:cNvPr id="13479" name="Oval 119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80" name="Line 120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88" name="Group 121"/>
          <p:cNvGrpSpPr>
            <a:grpSpLocks/>
          </p:cNvGrpSpPr>
          <p:nvPr/>
        </p:nvGrpSpPr>
        <p:grpSpPr bwMode="auto">
          <a:xfrm>
            <a:off x="4648200" y="3789363"/>
            <a:ext cx="349250" cy="630237"/>
            <a:chOff x="624" y="563"/>
            <a:chExt cx="220" cy="397"/>
          </a:xfrm>
        </p:grpSpPr>
        <p:sp>
          <p:nvSpPr>
            <p:cNvPr id="13476" name="Oval 122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77" name="Line 123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78" name="Freeform 124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89" name="Line 125"/>
          <p:cNvSpPr>
            <a:spLocks noChangeShapeType="1"/>
          </p:cNvSpPr>
          <p:nvPr/>
        </p:nvSpPr>
        <p:spPr bwMode="auto">
          <a:xfrm flipH="1">
            <a:off x="52578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90" name="Group 126"/>
          <p:cNvGrpSpPr>
            <a:grpSpLocks/>
          </p:cNvGrpSpPr>
          <p:nvPr/>
        </p:nvGrpSpPr>
        <p:grpSpPr bwMode="auto">
          <a:xfrm>
            <a:off x="5791200" y="3581400"/>
            <a:ext cx="152400" cy="609600"/>
            <a:chOff x="432" y="384"/>
            <a:chExt cx="96" cy="384"/>
          </a:xfrm>
        </p:grpSpPr>
        <p:sp>
          <p:nvSpPr>
            <p:cNvPr id="13474" name="Oval 127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75" name="Line 128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91" name="Group 129"/>
          <p:cNvGrpSpPr>
            <a:grpSpLocks/>
          </p:cNvGrpSpPr>
          <p:nvPr/>
        </p:nvGrpSpPr>
        <p:grpSpPr bwMode="auto">
          <a:xfrm>
            <a:off x="6629400" y="3581400"/>
            <a:ext cx="152400" cy="609600"/>
            <a:chOff x="432" y="384"/>
            <a:chExt cx="96" cy="384"/>
          </a:xfrm>
        </p:grpSpPr>
        <p:sp>
          <p:nvSpPr>
            <p:cNvPr id="13472" name="Oval 130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73" name="Line 131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92" name="Line 132"/>
          <p:cNvSpPr>
            <a:spLocks noChangeShapeType="1"/>
          </p:cNvSpPr>
          <p:nvPr/>
        </p:nvSpPr>
        <p:spPr bwMode="auto">
          <a:xfrm flipH="1">
            <a:off x="71628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393" name="Group 133"/>
          <p:cNvGrpSpPr>
            <a:grpSpLocks/>
          </p:cNvGrpSpPr>
          <p:nvPr/>
        </p:nvGrpSpPr>
        <p:grpSpPr bwMode="auto">
          <a:xfrm>
            <a:off x="7620000" y="3886200"/>
            <a:ext cx="152400" cy="609600"/>
            <a:chOff x="432" y="384"/>
            <a:chExt cx="96" cy="384"/>
          </a:xfrm>
        </p:grpSpPr>
        <p:sp>
          <p:nvSpPr>
            <p:cNvPr id="13470" name="Oval 134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71" name="Line 135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94" name="Group 136"/>
          <p:cNvGrpSpPr>
            <a:grpSpLocks/>
          </p:cNvGrpSpPr>
          <p:nvPr/>
        </p:nvGrpSpPr>
        <p:grpSpPr bwMode="auto">
          <a:xfrm>
            <a:off x="8489950" y="3886200"/>
            <a:ext cx="349250" cy="630238"/>
            <a:chOff x="624" y="563"/>
            <a:chExt cx="220" cy="397"/>
          </a:xfrm>
        </p:grpSpPr>
        <p:sp>
          <p:nvSpPr>
            <p:cNvPr id="13467" name="Oval 137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68" name="Line 138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69" name="Freeform 139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95" name="Oval 140"/>
          <p:cNvSpPr>
            <a:spLocks noChangeArrowheads="1"/>
          </p:cNvSpPr>
          <p:nvPr/>
        </p:nvSpPr>
        <p:spPr bwMode="auto">
          <a:xfrm>
            <a:off x="7848600" y="4419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96" name="Text Box 141"/>
          <p:cNvSpPr txBox="1">
            <a:spLocks noChangeArrowheads="1"/>
          </p:cNvSpPr>
          <p:nvPr/>
        </p:nvSpPr>
        <p:spPr bwMode="auto">
          <a:xfrm>
            <a:off x="228600" y="45720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ta       sống       vui        hòa         bình.     Mừng            Tây       Nguyên      mình       đời</a:t>
            </a:r>
          </a:p>
        </p:txBody>
      </p:sp>
      <p:grpSp>
        <p:nvGrpSpPr>
          <p:cNvPr id="13397" name="Group 142"/>
          <p:cNvGrpSpPr>
            <a:grpSpLocks/>
          </p:cNvGrpSpPr>
          <p:nvPr/>
        </p:nvGrpSpPr>
        <p:grpSpPr bwMode="auto">
          <a:xfrm>
            <a:off x="685800" y="5257800"/>
            <a:ext cx="152400" cy="609600"/>
            <a:chOff x="432" y="384"/>
            <a:chExt cx="96" cy="384"/>
          </a:xfrm>
        </p:grpSpPr>
        <p:sp>
          <p:nvSpPr>
            <p:cNvPr id="13465" name="Oval 143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66" name="Line 144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98" name="Group 145"/>
          <p:cNvGrpSpPr>
            <a:grpSpLocks/>
          </p:cNvGrpSpPr>
          <p:nvPr/>
        </p:nvGrpSpPr>
        <p:grpSpPr bwMode="auto">
          <a:xfrm>
            <a:off x="1371600" y="5257800"/>
            <a:ext cx="152400" cy="609600"/>
            <a:chOff x="432" y="384"/>
            <a:chExt cx="96" cy="384"/>
          </a:xfrm>
        </p:grpSpPr>
        <p:sp>
          <p:nvSpPr>
            <p:cNvPr id="13463" name="Oval 146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64" name="Line 147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99" name="Line 148"/>
          <p:cNvSpPr>
            <a:spLocks noChangeShapeType="1"/>
          </p:cNvSpPr>
          <p:nvPr/>
        </p:nvSpPr>
        <p:spPr bwMode="auto">
          <a:xfrm flipH="1">
            <a:off x="18288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400" name="Group 149"/>
          <p:cNvGrpSpPr>
            <a:grpSpLocks/>
          </p:cNvGrpSpPr>
          <p:nvPr/>
        </p:nvGrpSpPr>
        <p:grpSpPr bwMode="auto">
          <a:xfrm>
            <a:off x="2362200" y="5334000"/>
            <a:ext cx="152400" cy="609600"/>
            <a:chOff x="432" y="384"/>
            <a:chExt cx="96" cy="384"/>
          </a:xfrm>
        </p:grpSpPr>
        <p:sp>
          <p:nvSpPr>
            <p:cNvPr id="13461" name="Oval 150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62" name="Line 151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401" name="Group 152"/>
          <p:cNvGrpSpPr>
            <a:grpSpLocks/>
          </p:cNvGrpSpPr>
          <p:nvPr/>
        </p:nvGrpSpPr>
        <p:grpSpPr bwMode="auto">
          <a:xfrm>
            <a:off x="1981200" y="3733800"/>
            <a:ext cx="185738" cy="328613"/>
            <a:chOff x="624" y="705"/>
            <a:chExt cx="117" cy="207"/>
          </a:xfrm>
        </p:grpSpPr>
        <p:sp>
          <p:nvSpPr>
            <p:cNvPr id="13458" name="Oval 153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59" name="Line 154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60" name="Freeform 155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02" name="Freeform 156"/>
          <p:cNvSpPr>
            <a:spLocks/>
          </p:cNvSpPr>
          <p:nvPr/>
        </p:nvSpPr>
        <p:spPr bwMode="auto">
          <a:xfrm>
            <a:off x="2057400" y="5867400"/>
            <a:ext cx="268288" cy="109538"/>
          </a:xfrm>
          <a:custGeom>
            <a:avLst/>
            <a:gdLst>
              <a:gd name="T0" fmla="*/ 0 w 169"/>
              <a:gd name="T1" fmla="*/ 0 h 69"/>
              <a:gd name="T2" fmla="*/ 327620904 w 169"/>
              <a:gd name="T3" fmla="*/ 118448675 h 69"/>
              <a:gd name="T4" fmla="*/ 415827299 w 169"/>
              <a:gd name="T5" fmla="*/ 57964651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03" name="Line 157"/>
          <p:cNvSpPr>
            <a:spLocks noChangeShapeType="1"/>
          </p:cNvSpPr>
          <p:nvPr/>
        </p:nvSpPr>
        <p:spPr bwMode="auto">
          <a:xfrm flipV="1">
            <a:off x="2057400" y="5486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04" name="Oval 158"/>
          <p:cNvSpPr>
            <a:spLocks noChangeArrowheads="1"/>
          </p:cNvSpPr>
          <p:nvPr/>
        </p:nvSpPr>
        <p:spPr bwMode="auto">
          <a:xfrm>
            <a:off x="2590800" y="57912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405" name="Group 159"/>
          <p:cNvGrpSpPr>
            <a:grpSpLocks/>
          </p:cNvGrpSpPr>
          <p:nvPr/>
        </p:nvGrpSpPr>
        <p:grpSpPr bwMode="auto">
          <a:xfrm>
            <a:off x="2895600" y="5486400"/>
            <a:ext cx="349250" cy="630238"/>
            <a:chOff x="624" y="563"/>
            <a:chExt cx="220" cy="397"/>
          </a:xfrm>
        </p:grpSpPr>
        <p:sp>
          <p:nvSpPr>
            <p:cNvPr id="13455" name="Oval 160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56" name="Line 161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57" name="Freeform 162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06" name="Line 163"/>
          <p:cNvSpPr>
            <a:spLocks noChangeShapeType="1"/>
          </p:cNvSpPr>
          <p:nvPr/>
        </p:nvSpPr>
        <p:spPr bwMode="auto">
          <a:xfrm flipH="1">
            <a:off x="34290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407" name="Group 164"/>
          <p:cNvGrpSpPr>
            <a:grpSpLocks/>
          </p:cNvGrpSpPr>
          <p:nvPr/>
        </p:nvGrpSpPr>
        <p:grpSpPr bwMode="auto">
          <a:xfrm>
            <a:off x="3657600" y="5334000"/>
            <a:ext cx="152400" cy="609600"/>
            <a:chOff x="432" y="384"/>
            <a:chExt cx="96" cy="384"/>
          </a:xfrm>
        </p:grpSpPr>
        <p:sp>
          <p:nvSpPr>
            <p:cNvPr id="13453" name="Oval 165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54" name="Line 166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408" name="Group 167"/>
          <p:cNvGrpSpPr>
            <a:grpSpLocks/>
          </p:cNvGrpSpPr>
          <p:nvPr/>
        </p:nvGrpSpPr>
        <p:grpSpPr bwMode="auto">
          <a:xfrm>
            <a:off x="4267200" y="5334000"/>
            <a:ext cx="152400" cy="609600"/>
            <a:chOff x="432" y="384"/>
            <a:chExt cx="96" cy="384"/>
          </a:xfrm>
        </p:grpSpPr>
        <p:sp>
          <p:nvSpPr>
            <p:cNvPr id="13451" name="Oval 168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52" name="Line 169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09" name="Line 170"/>
          <p:cNvSpPr>
            <a:spLocks noChangeShapeType="1"/>
          </p:cNvSpPr>
          <p:nvPr/>
        </p:nvSpPr>
        <p:spPr bwMode="auto">
          <a:xfrm flipH="1">
            <a:off x="48006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410" name="Group 171"/>
          <p:cNvGrpSpPr>
            <a:grpSpLocks/>
          </p:cNvGrpSpPr>
          <p:nvPr/>
        </p:nvGrpSpPr>
        <p:grpSpPr bwMode="auto">
          <a:xfrm>
            <a:off x="5181600" y="5410200"/>
            <a:ext cx="152400" cy="609600"/>
            <a:chOff x="432" y="384"/>
            <a:chExt cx="96" cy="384"/>
          </a:xfrm>
        </p:grpSpPr>
        <p:sp>
          <p:nvSpPr>
            <p:cNvPr id="13449" name="Oval 172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50" name="Line 173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411" name="Group 174"/>
          <p:cNvGrpSpPr>
            <a:grpSpLocks/>
          </p:cNvGrpSpPr>
          <p:nvPr/>
        </p:nvGrpSpPr>
        <p:grpSpPr bwMode="auto">
          <a:xfrm>
            <a:off x="4919663" y="5562600"/>
            <a:ext cx="185737" cy="328613"/>
            <a:chOff x="624" y="705"/>
            <a:chExt cx="117" cy="207"/>
          </a:xfrm>
        </p:grpSpPr>
        <p:sp>
          <p:nvSpPr>
            <p:cNvPr id="13446" name="Oval 175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47" name="Line 176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48" name="Freeform 177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12" name="Line 178"/>
          <p:cNvSpPr>
            <a:spLocks noChangeShapeType="1"/>
          </p:cNvSpPr>
          <p:nvPr/>
        </p:nvSpPr>
        <p:spPr bwMode="auto">
          <a:xfrm flipV="1">
            <a:off x="4953000" y="5638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13" name="Freeform 179"/>
          <p:cNvSpPr>
            <a:spLocks/>
          </p:cNvSpPr>
          <p:nvPr/>
        </p:nvSpPr>
        <p:spPr bwMode="auto">
          <a:xfrm>
            <a:off x="4913313" y="5943600"/>
            <a:ext cx="268287" cy="109538"/>
          </a:xfrm>
          <a:custGeom>
            <a:avLst/>
            <a:gdLst>
              <a:gd name="T0" fmla="*/ 0 w 169"/>
              <a:gd name="T1" fmla="*/ 0 h 69"/>
              <a:gd name="T2" fmla="*/ 327619683 w 169"/>
              <a:gd name="T3" fmla="*/ 118448675 h 69"/>
              <a:gd name="T4" fmla="*/ 415824162 w 169"/>
              <a:gd name="T5" fmla="*/ 57964651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14" name="Oval 180"/>
          <p:cNvSpPr>
            <a:spLocks noChangeArrowheads="1"/>
          </p:cNvSpPr>
          <p:nvPr/>
        </p:nvSpPr>
        <p:spPr bwMode="auto">
          <a:xfrm>
            <a:off x="5410200" y="5943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415" name="Group 181"/>
          <p:cNvGrpSpPr>
            <a:grpSpLocks/>
          </p:cNvGrpSpPr>
          <p:nvPr/>
        </p:nvGrpSpPr>
        <p:grpSpPr bwMode="auto">
          <a:xfrm>
            <a:off x="5867400" y="5389563"/>
            <a:ext cx="349250" cy="630237"/>
            <a:chOff x="624" y="563"/>
            <a:chExt cx="220" cy="397"/>
          </a:xfrm>
        </p:grpSpPr>
        <p:sp>
          <p:nvSpPr>
            <p:cNvPr id="13443" name="Oval 182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44" name="Line 183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45" name="Freeform 184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16" name="Line 185"/>
          <p:cNvSpPr>
            <a:spLocks noChangeShapeType="1"/>
          </p:cNvSpPr>
          <p:nvPr/>
        </p:nvSpPr>
        <p:spPr bwMode="auto">
          <a:xfrm flipH="1">
            <a:off x="64770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17" name="Line 186"/>
          <p:cNvSpPr>
            <a:spLocks noChangeShapeType="1"/>
          </p:cNvSpPr>
          <p:nvPr/>
        </p:nvSpPr>
        <p:spPr bwMode="auto">
          <a:xfrm flipH="1">
            <a:off x="90678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418" name="Group 187"/>
          <p:cNvGrpSpPr>
            <a:grpSpLocks/>
          </p:cNvGrpSpPr>
          <p:nvPr/>
        </p:nvGrpSpPr>
        <p:grpSpPr bwMode="auto">
          <a:xfrm>
            <a:off x="6781800" y="5486400"/>
            <a:ext cx="152400" cy="609600"/>
            <a:chOff x="432" y="384"/>
            <a:chExt cx="96" cy="384"/>
          </a:xfrm>
        </p:grpSpPr>
        <p:sp>
          <p:nvSpPr>
            <p:cNvPr id="13441" name="Oval 188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42" name="Line 189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419" name="Group 190"/>
          <p:cNvGrpSpPr>
            <a:grpSpLocks/>
          </p:cNvGrpSpPr>
          <p:nvPr/>
        </p:nvGrpSpPr>
        <p:grpSpPr bwMode="auto">
          <a:xfrm>
            <a:off x="7543800" y="5486400"/>
            <a:ext cx="152400" cy="609600"/>
            <a:chOff x="432" y="384"/>
            <a:chExt cx="96" cy="384"/>
          </a:xfrm>
        </p:grpSpPr>
        <p:sp>
          <p:nvSpPr>
            <p:cNvPr id="13439" name="Oval 191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40" name="Line 192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420" name="Group 193"/>
          <p:cNvGrpSpPr>
            <a:grpSpLocks/>
          </p:cNvGrpSpPr>
          <p:nvPr/>
        </p:nvGrpSpPr>
        <p:grpSpPr bwMode="auto">
          <a:xfrm>
            <a:off x="8382000" y="5562600"/>
            <a:ext cx="152400" cy="609600"/>
            <a:chOff x="432" y="384"/>
            <a:chExt cx="96" cy="384"/>
          </a:xfrm>
        </p:grpSpPr>
        <p:sp>
          <p:nvSpPr>
            <p:cNvPr id="13437" name="Oval 194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38" name="Line 195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421" name="Line 196"/>
          <p:cNvSpPr>
            <a:spLocks noChangeShapeType="1"/>
          </p:cNvSpPr>
          <p:nvPr/>
        </p:nvSpPr>
        <p:spPr bwMode="auto">
          <a:xfrm flipH="1">
            <a:off x="80772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22" name="Line 197"/>
          <p:cNvSpPr>
            <a:spLocks noChangeShapeType="1"/>
          </p:cNvSpPr>
          <p:nvPr/>
        </p:nvSpPr>
        <p:spPr bwMode="auto">
          <a:xfrm flipH="1">
            <a:off x="89916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23" name="Text Box 198"/>
          <p:cNvSpPr txBox="1">
            <a:spLocks noChangeArrowheads="1"/>
          </p:cNvSpPr>
          <p:nvPr/>
        </p:nvSpPr>
        <p:spPr bwMode="auto">
          <a:xfrm>
            <a:off x="228600" y="6172200"/>
            <a:ext cx="876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sống      ấm           no       nổi        tiếng   trống      chiêng    đó           đây       chào     mừng.</a:t>
            </a:r>
          </a:p>
        </p:txBody>
      </p:sp>
      <p:sp>
        <p:nvSpPr>
          <p:cNvPr id="13424" name="Oval 199"/>
          <p:cNvSpPr>
            <a:spLocks noChangeArrowheads="1"/>
          </p:cNvSpPr>
          <p:nvPr/>
        </p:nvSpPr>
        <p:spPr bwMode="auto">
          <a:xfrm>
            <a:off x="8610600" y="6096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25" name="Freeform 200"/>
          <p:cNvSpPr>
            <a:spLocks/>
          </p:cNvSpPr>
          <p:nvPr/>
        </p:nvSpPr>
        <p:spPr bwMode="auto">
          <a:xfrm>
            <a:off x="8783638" y="5595938"/>
            <a:ext cx="131762" cy="271462"/>
          </a:xfrm>
          <a:custGeom>
            <a:avLst/>
            <a:gdLst>
              <a:gd name="T0" fmla="*/ 0 w 83"/>
              <a:gd name="T1" fmla="*/ 15120910 h 171"/>
              <a:gd name="T2" fmla="*/ 176410253 w 83"/>
              <a:gd name="T3" fmla="*/ 45362725 h 171"/>
              <a:gd name="T4" fmla="*/ 146168504 w 83"/>
              <a:gd name="T5" fmla="*/ 194050860 h 171"/>
              <a:gd name="T6" fmla="*/ 57962584 w 83"/>
              <a:gd name="T7" fmla="*/ 430945176 h 171"/>
              <a:gd name="T8" fmla="*/ 0 60000 65536"/>
              <a:gd name="T9" fmla="*/ 0 60000 65536"/>
              <a:gd name="T10" fmla="*/ 0 60000 65536"/>
              <a:gd name="T11" fmla="*/ 0 60000 65536"/>
              <a:gd name="T12" fmla="*/ 0 w 83"/>
              <a:gd name="T13" fmla="*/ 0 h 171"/>
              <a:gd name="T14" fmla="*/ 83 w 83"/>
              <a:gd name="T15" fmla="*/ 171 h 17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3" h="171">
                <a:moveTo>
                  <a:pt x="0" y="6"/>
                </a:moveTo>
                <a:cubicBezTo>
                  <a:pt x="23" y="10"/>
                  <a:pt x="55" y="0"/>
                  <a:pt x="70" y="18"/>
                </a:cubicBezTo>
                <a:cubicBezTo>
                  <a:pt x="83" y="34"/>
                  <a:pt x="63" y="58"/>
                  <a:pt x="58" y="77"/>
                </a:cubicBezTo>
                <a:cubicBezTo>
                  <a:pt x="42" y="136"/>
                  <a:pt x="42" y="132"/>
                  <a:pt x="23" y="17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26" name="Freeform 201"/>
          <p:cNvSpPr>
            <a:spLocks/>
          </p:cNvSpPr>
          <p:nvPr/>
        </p:nvSpPr>
        <p:spPr bwMode="auto">
          <a:xfrm>
            <a:off x="4287838" y="3919538"/>
            <a:ext cx="131762" cy="271462"/>
          </a:xfrm>
          <a:custGeom>
            <a:avLst/>
            <a:gdLst>
              <a:gd name="T0" fmla="*/ 0 w 83"/>
              <a:gd name="T1" fmla="*/ 15120910 h 171"/>
              <a:gd name="T2" fmla="*/ 176410253 w 83"/>
              <a:gd name="T3" fmla="*/ 45362725 h 171"/>
              <a:gd name="T4" fmla="*/ 146168504 w 83"/>
              <a:gd name="T5" fmla="*/ 194050860 h 171"/>
              <a:gd name="T6" fmla="*/ 57962584 w 83"/>
              <a:gd name="T7" fmla="*/ 430945176 h 171"/>
              <a:gd name="T8" fmla="*/ 0 60000 65536"/>
              <a:gd name="T9" fmla="*/ 0 60000 65536"/>
              <a:gd name="T10" fmla="*/ 0 60000 65536"/>
              <a:gd name="T11" fmla="*/ 0 60000 65536"/>
              <a:gd name="T12" fmla="*/ 0 w 83"/>
              <a:gd name="T13" fmla="*/ 0 h 171"/>
              <a:gd name="T14" fmla="*/ 83 w 83"/>
              <a:gd name="T15" fmla="*/ 171 h 17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3" h="171">
                <a:moveTo>
                  <a:pt x="0" y="6"/>
                </a:moveTo>
                <a:cubicBezTo>
                  <a:pt x="23" y="10"/>
                  <a:pt x="55" y="0"/>
                  <a:pt x="70" y="18"/>
                </a:cubicBezTo>
                <a:cubicBezTo>
                  <a:pt x="83" y="34"/>
                  <a:pt x="63" y="58"/>
                  <a:pt x="58" y="77"/>
                </a:cubicBezTo>
                <a:cubicBezTo>
                  <a:pt x="42" y="136"/>
                  <a:pt x="42" y="132"/>
                  <a:pt x="23" y="17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427" name="Text Box 202"/>
          <p:cNvSpPr txBox="1">
            <a:spLocks noChangeArrowheads="1"/>
          </p:cNvSpPr>
          <p:nvPr/>
        </p:nvSpPr>
        <p:spPr bwMode="auto">
          <a:xfrm>
            <a:off x="533400" y="14478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Rộn ràng_Tha thiết</a:t>
            </a:r>
          </a:p>
        </p:txBody>
      </p:sp>
      <p:grpSp>
        <p:nvGrpSpPr>
          <p:cNvPr id="13428" name="Group 203"/>
          <p:cNvGrpSpPr>
            <a:grpSpLocks/>
          </p:cNvGrpSpPr>
          <p:nvPr/>
        </p:nvGrpSpPr>
        <p:grpSpPr bwMode="auto">
          <a:xfrm>
            <a:off x="838200" y="1960563"/>
            <a:ext cx="349250" cy="630237"/>
            <a:chOff x="624" y="563"/>
            <a:chExt cx="220" cy="397"/>
          </a:xfrm>
        </p:grpSpPr>
        <p:sp>
          <p:nvSpPr>
            <p:cNvPr id="13434" name="Oval 204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35" name="Line 205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436" name="Freeform 206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429" name="Group 207"/>
          <p:cNvGrpSpPr>
            <a:grpSpLocks/>
          </p:cNvGrpSpPr>
          <p:nvPr/>
        </p:nvGrpSpPr>
        <p:grpSpPr bwMode="auto">
          <a:xfrm>
            <a:off x="2819400" y="1981200"/>
            <a:ext cx="152400" cy="609600"/>
            <a:chOff x="432" y="384"/>
            <a:chExt cx="96" cy="384"/>
          </a:xfrm>
        </p:grpSpPr>
        <p:sp>
          <p:nvSpPr>
            <p:cNvPr id="13432" name="Oval 208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33" name="Line 209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3459" name="Picture 211">
            <a:hlinkClick r:id="" action="ppaction://media"/>
          </p:cNvPr>
          <p:cNvPicPr>
            <a:picLocks noRot="1" noChangeAspect="1" noChangeArrowheads="1"/>
          </p:cNvPicPr>
          <p:nvPr>
            <a:audioCd>
              <a:st track="6"/>
              <a:end track="6" time="157"/>
            </a:audioCd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33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31" name="Text Box 212"/>
          <p:cNvSpPr txBox="1">
            <a:spLocks noChangeArrowheads="1"/>
          </p:cNvSpPr>
          <p:nvPr/>
        </p:nvSpPr>
        <p:spPr bwMode="auto">
          <a:xfrm>
            <a:off x="2190750" y="200025"/>
            <a:ext cx="4746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rgbClr val="FF0066"/>
                </a:solidFill>
                <a:latin typeface="Arial" charset="0"/>
              </a:rPr>
              <a:t>TẬP HÁT TỪNG CÂU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4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34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45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3459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855788" y="-28575"/>
            <a:ext cx="5426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latin typeface="Arial" charset="0"/>
              </a:rPr>
              <a:t>HÁT KẾT HỢP GÕ ĐỆM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582613" y="1227138"/>
            <a:ext cx="53752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FF0066"/>
                </a:solidFill>
                <a:latin typeface="Arial" charset="0"/>
              </a:rPr>
              <a:t>Hát kết hợp gõ </a:t>
            </a:r>
            <a:r>
              <a:rPr lang="vi-VN" sz="28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ệm theo tiết tấu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304800" y="19192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Cùng múa hát nào, cùng cất tiếng ca,  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304800" y="41036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Mừng Tây Nguyên mình đời  sống ấm no. 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304800" y="51958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Nổi tiếng trống chiêng đó đây chào mừng.</a:t>
            </a:r>
          </a:p>
        </p:txBody>
      </p:sp>
      <p:sp>
        <p:nvSpPr>
          <p:cNvPr id="14343" name="Rectangle 9"/>
          <p:cNvSpPr>
            <a:spLocks noChangeArrowheads="1"/>
          </p:cNvSpPr>
          <p:nvPr/>
        </p:nvSpPr>
        <p:spPr bwMode="auto">
          <a:xfrm>
            <a:off x="304800" y="3011488"/>
            <a:ext cx="6218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Mừng đất nước ta sống vui hòa bình. </a:t>
            </a:r>
          </a:p>
        </p:txBody>
      </p:sp>
      <p:sp>
        <p:nvSpPr>
          <p:cNvPr id="14344" name="Text Box 10"/>
          <p:cNvSpPr txBox="1">
            <a:spLocks noChangeArrowheads="1"/>
          </p:cNvSpPr>
          <p:nvPr/>
        </p:nvSpPr>
        <p:spPr bwMode="auto">
          <a:xfrm>
            <a:off x="685800" y="22098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45" name="Text Box 11"/>
          <p:cNvSpPr txBox="1">
            <a:spLocks noChangeArrowheads="1"/>
          </p:cNvSpPr>
          <p:nvPr/>
        </p:nvSpPr>
        <p:spPr bwMode="auto">
          <a:xfrm>
            <a:off x="1295400" y="22098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46" name="Text Box 12"/>
          <p:cNvSpPr txBox="1">
            <a:spLocks noChangeArrowheads="1"/>
          </p:cNvSpPr>
          <p:nvPr/>
        </p:nvSpPr>
        <p:spPr bwMode="auto">
          <a:xfrm>
            <a:off x="2057400" y="22098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47" name="Text Box 13"/>
          <p:cNvSpPr txBox="1">
            <a:spLocks noChangeArrowheads="1"/>
          </p:cNvSpPr>
          <p:nvPr/>
        </p:nvSpPr>
        <p:spPr bwMode="auto">
          <a:xfrm>
            <a:off x="2590800" y="22098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48" name="Text Box 14"/>
          <p:cNvSpPr txBox="1">
            <a:spLocks noChangeArrowheads="1"/>
          </p:cNvSpPr>
          <p:nvPr/>
        </p:nvSpPr>
        <p:spPr bwMode="auto">
          <a:xfrm>
            <a:off x="3429000" y="22098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49" name="Text Box 15"/>
          <p:cNvSpPr txBox="1">
            <a:spLocks noChangeArrowheads="1"/>
          </p:cNvSpPr>
          <p:nvPr/>
        </p:nvSpPr>
        <p:spPr bwMode="auto">
          <a:xfrm>
            <a:off x="4038600" y="22098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0" name="Text Box 16"/>
          <p:cNvSpPr txBox="1">
            <a:spLocks noChangeArrowheads="1"/>
          </p:cNvSpPr>
          <p:nvPr/>
        </p:nvSpPr>
        <p:spPr bwMode="auto">
          <a:xfrm>
            <a:off x="4648200" y="22098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1" name="Text Box 17"/>
          <p:cNvSpPr txBox="1">
            <a:spLocks noChangeArrowheads="1"/>
          </p:cNvSpPr>
          <p:nvPr/>
        </p:nvSpPr>
        <p:spPr bwMode="auto">
          <a:xfrm>
            <a:off x="5334000" y="22098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2" name="Text Box 18"/>
          <p:cNvSpPr txBox="1">
            <a:spLocks noChangeArrowheads="1"/>
          </p:cNvSpPr>
          <p:nvPr/>
        </p:nvSpPr>
        <p:spPr bwMode="auto">
          <a:xfrm>
            <a:off x="5029200" y="3276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3" name="Text Box 19"/>
          <p:cNvSpPr txBox="1">
            <a:spLocks noChangeArrowheads="1"/>
          </p:cNvSpPr>
          <p:nvPr/>
        </p:nvSpPr>
        <p:spPr bwMode="auto">
          <a:xfrm>
            <a:off x="4495800" y="3276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4" name="Text Box 20"/>
          <p:cNvSpPr txBox="1">
            <a:spLocks noChangeArrowheads="1"/>
          </p:cNvSpPr>
          <p:nvPr/>
        </p:nvSpPr>
        <p:spPr bwMode="auto">
          <a:xfrm>
            <a:off x="3810000" y="3276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5" name="Text Box 21"/>
          <p:cNvSpPr txBox="1">
            <a:spLocks noChangeArrowheads="1"/>
          </p:cNvSpPr>
          <p:nvPr/>
        </p:nvSpPr>
        <p:spPr bwMode="auto">
          <a:xfrm>
            <a:off x="3200400" y="3276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6" name="Text Box 22"/>
          <p:cNvSpPr txBox="1">
            <a:spLocks noChangeArrowheads="1"/>
          </p:cNvSpPr>
          <p:nvPr/>
        </p:nvSpPr>
        <p:spPr bwMode="auto">
          <a:xfrm>
            <a:off x="2667000" y="3276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7" name="Text Box 23"/>
          <p:cNvSpPr txBox="1">
            <a:spLocks noChangeArrowheads="1"/>
          </p:cNvSpPr>
          <p:nvPr/>
        </p:nvSpPr>
        <p:spPr bwMode="auto">
          <a:xfrm>
            <a:off x="1981200" y="3276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8" name="Text Box 24"/>
          <p:cNvSpPr txBox="1">
            <a:spLocks noChangeArrowheads="1"/>
          </p:cNvSpPr>
          <p:nvPr/>
        </p:nvSpPr>
        <p:spPr bwMode="auto">
          <a:xfrm>
            <a:off x="1390650" y="3276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59" name="Text Box 25"/>
          <p:cNvSpPr txBox="1">
            <a:spLocks noChangeArrowheads="1"/>
          </p:cNvSpPr>
          <p:nvPr/>
        </p:nvSpPr>
        <p:spPr bwMode="auto">
          <a:xfrm>
            <a:off x="609600" y="3276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0" name="Text Box 26"/>
          <p:cNvSpPr txBox="1">
            <a:spLocks noChangeArrowheads="1"/>
          </p:cNvSpPr>
          <p:nvPr/>
        </p:nvSpPr>
        <p:spPr bwMode="auto">
          <a:xfrm>
            <a:off x="533400" y="440055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1" name="Text Box 27"/>
          <p:cNvSpPr txBox="1">
            <a:spLocks noChangeArrowheads="1"/>
          </p:cNvSpPr>
          <p:nvPr/>
        </p:nvSpPr>
        <p:spPr bwMode="auto">
          <a:xfrm>
            <a:off x="1371600" y="440055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2" name="Text Box 28"/>
          <p:cNvSpPr txBox="1">
            <a:spLocks noChangeArrowheads="1"/>
          </p:cNvSpPr>
          <p:nvPr/>
        </p:nvSpPr>
        <p:spPr bwMode="auto">
          <a:xfrm>
            <a:off x="2209800" y="440055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3" name="Text Box 29"/>
          <p:cNvSpPr txBox="1">
            <a:spLocks noChangeArrowheads="1"/>
          </p:cNvSpPr>
          <p:nvPr/>
        </p:nvSpPr>
        <p:spPr bwMode="auto">
          <a:xfrm>
            <a:off x="3276600" y="440055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4" name="Text Box 30"/>
          <p:cNvSpPr txBox="1">
            <a:spLocks noChangeArrowheads="1"/>
          </p:cNvSpPr>
          <p:nvPr/>
        </p:nvSpPr>
        <p:spPr bwMode="auto">
          <a:xfrm>
            <a:off x="4038600" y="440055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5" name="Text Box 31"/>
          <p:cNvSpPr txBox="1">
            <a:spLocks noChangeArrowheads="1"/>
          </p:cNvSpPr>
          <p:nvPr/>
        </p:nvSpPr>
        <p:spPr bwMode="auto">
          <a:xfrm>
            <a:off x="4800600" y="440055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6" name="Text Box 32"/>
          <p:cNvSpPr txBox="1">
            <a:spLocks noChangeArrowheads="1"/>
          </p:cNvSpPr>
          <p:nvPr/>
        </p:nvSpPr>
        <p:spPr bwMode="auto">
          <a:xfrm>
            <a:off x="5410200" y="440055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7" name="Text Box 33"/>
          <p:cNvSpPr txBox="1">
            <a:spLocks noChangeArrowheads="1"/>
          </p:cNvSpPr>
          <p:nvPr/>
        </p:nvSpPr>
        <p:spPr bwMode="auto">
          <a:xfrm>
            <a:off x="5943600" y="440055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8" name="Text Box 34"/>
          <p:cNvSpPr txBox="1">
            <a:spLocks noChangeArrowheads="1"/>
          </p:cNvSpPr>
          <p:nvPr/>
        </p:nvSpPr>
        <p:spPr bwMode="auto">
          <a:xfrm>
            <a:off x="5715000" y="5562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69" name="Text Box 35"/>
          <p:cNvSpPr txBox="1">
            <a:spLocks noChangeArrowheads="1"/>
          </p:cNvSpPr>
          <p:nvPr/>
        </p:nvSpPr>
        <p:spPr bwMode="auto">
          <a:xfrm>
            <a:off x="4953000" y="5562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70" name="Text Box 36"/>
          <p:cNvSpPr txBox="1">
            <a:spLocks noChangeArrowheads="1"/>
          </p:cNvSpPr>
          <p:nvPr/>
        </p:nvSpPr>
        <p:spPr bwMode="auto">
          <a:xfrm>
            <a:off x="4191000" y="5562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71" name="Text Box 37"/>
          <p:cNvSpPr txBox="1">
            <a:spLocks noChangeArrowheads="1"/>
          </p:cNvSpPr>
          <p:nvPr/>
        </p:nvSpPr>
        <p:spPr bwMode="auto">
          <a:xfrm>
            <a:off x="3657600" y="5562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72" name="Text Box 38"/>
          <p:cNvSpPr txBox="1">
            <a:spLocks noChangeArrowheads="1"/>
          </p:cNvSpPr>
          <p:nvPr/>
        </p:nvSpPr>
        <p:spPr bwMode="auto">
          <a:xfrm>
            <a:off x="2971800" y="5562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73" name="Text Box 39"/>
          <p:cNvSpPr txBox="1">
            <a:spLocks noChangeArrowheads="1"/>
          </p:cNvSpPr>
          <p:nvPr/>
        </p:nvSpPr>
        <p:spPr bwMode="auto">
          <a:xfrm>
            <a:off x="1981200" y="5562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74" name="Text Box 40"/>
          <p:cNvSpPr txBox="1">
            <a:spLocks noChangeArrowheads="1"/>
          </p:cNvSpPr>
          <p:nvPr/>
        </p:nvSpPr>
        <p:spPr bwMode="auto">
          <a:xfrm>
            <a:off x="1219200" y="5562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  <p:sp>
        <p:nvSpPr>
          <p:cNvPr id="14375" name="Text Box 41"/>
          <p:cNvSpPr txBox="1">
            <a:spLocks noChangeArrowheads="1"/>
          </p:cNvSpPr>
          <p:nvPr/>
        </p:nvSpPr>
        <p:spPr bwMode="auto">
          <a:xfrm>
            <a:off x="457200" y="5562600"/>
            <a:ext cx="363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x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439988" y="0"/>
            <a:ext cx="4257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HÁT KẾT HỢP GÕ ĐỆM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01688" y="1227138"/>
            <a:ext cx="4940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Arial" charset="0"/>
              </a:rPr>
              <a:t>Hát kết hợp gõ </a:t>
            </a:r>
            <a:r>
              <a:rPr lang="vi-VN" sz="2800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ệm theo nhịp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04800" y="19192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Cùng </a:t>
            </a:r>
            <a:r>
              <a:rPr lang="en-US" sz="2800" u="sng">
                <a:latin typeface="Arial" charset="0"/>
              </a:rPr>
              <a:t>múa</a:t>
            </a:r>
            <a:r>
              <a:rPr lang="en-US" sz="2800">
                <a:latin typeface="Arial" charset="0"/>
              </a:rPr>
              <a:t> hát </a:t>
            </a:r>
            <a:r>
              <a:rPr lang="en-US" sz="2800" u="sng">
                <a:latin typeface="Arial" charset="0"/>
              </a:rPr>
              <a:t>nào</a:t>
            </a:r>
            <a:r>
              <a:rPr lang="en-US" sz="2800">
                <a:latin typeface="Arial" charset="0"/>
              </a:rPr>
              <a:t>, cùng </a:t>
            </a:r>
            <a:r>
              <a:rPr lang="en-US" sz="2800" u="sng">
                <a:latin typeface="Arial" charset="0"/>
              </a:rPr>
              <a:t>cất</a:t>
            </a:r>
            <a:r>
              <a:rPr lang="en-US" sz="2800">
                <a:latin typeface="Arial" charset="0"/>
              </a:rPr>
              <a:t> tiếng </a:t>
            </a:r>
            <a:r>
              <a:rPr lang="en-US" sz="2800" u="sng">
                <a:latin typeface="Arial" charset="0"/>
              </a:rPr>
              <a:t>ca.</a:t>
            </a:r>
            <a:r>
              <a:rPr lang="en-US" sz="2800">
                <a:latin typeface="Arial" charset="0"/>
              </a:rPr>
              <a:t>  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04800" y="4103688"/>
            <a:ext cx="883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Mừng </a:t>
            </a:r>
            <a:r>
              <a:rPr lang="en-US" sz="2800" u="sng">
                <a:latin typeface="Arial" charset="0"/>
              </a:rPr>
              <a:t>Tây</a:t>
            </a:r>
            <a:r>
              <a:rPr lang="en-US" sz="2800">
                <a:latin typeface="Arial" charset="0"/>
              </a:rPr>
              <a:t> Nguyên </a:t>
            </a:r>
            <a:r>
              <a:rPr lang="en-US" sz="2800" u="sng">
                <a:latin typeface="Arial" charset="0"/>
              </a:rPr>
              <a:t>mình</a:t>
            </a:r>
            <a:r>
              <a:rPr lang="en-US" sz="2800">
                <a:latin typeface="Arial" charset="0"/>
              </a:rPr>
              <a:t> đời  </a:t>
            </a:r>
            <a:r>
              <a:rPr lang="en-US" sz="2800" u="sng">
                <a:latin typeface="Arial" charset="0"/>
              </a:rPr>
              <a:t>sống</a:t>
            </a:r>
            <a:r>
              <a:rPr lang="en-US" sz="2800">
                <a:latin typeface="Arial" charset="0"/>
              </a:rPr>
              <a:t> ấm </a:t>
            </a:r>
            <a:r>
              <a:rPr lang="en-US" sz="2800" u="sng">
                <a:latin typeface="Arial" charset="0"/>
              </a:rPr>
              <a:t>no</a:t>
            </a:r>
            <a:r>
              <a:rPr lang="en-US" sz="2800">
                <a:latin typeface="Arial" charset="0"/>
              </a:rPr>
              <a:t>. 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04800" y="5195888"/>
            <a:ext cx="876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Nổi </a:t>
            </a:r>
            <a:r>
              <a:rPr lang="en-US" sz="2800" u="sng">
                <a:latin typeface="Arial" charset="0"/>
              </a:rPr>
              <a:t>tiếng</a:t>
            </a:r>
            <a:r>
              <a:rPr lang="en-US" sz="2800">
                <a:latin typeface="Arial" charset="0"/>
              </a:rPr>
              <a:t> trống </a:t>
            </a:r>
            <a:r>
              <a:rPr lang="en-US" sz="2800" u="sng">
                <a:latin typeface="Arial" charset="0"/>
              </a:rPr>
              <a:t>chiêng</a:t>
            </a:r>
            <a:r>
              <a:rPr lang="en-US" sz="2800">
                <a:latin typeface="Arial" charset="0"/>
              </a:rPr>
              <a:t> đó </a:t>
            </a:r>
            <a:r>
              <a:rPr lang="en-US" sz="2800" u="sng">
                <a:latin typeface="Arial" charset="0"/>
              </a:rPr>
              <a:t>đây</a:t>
            </a:r>
            <a:r>
              <a:rPr lang="en-US" sz="2800">
                <a:latin typeface="Arial" charset="0"/>
              </a:rPr>
              <a:t> chào </a:t>
            </a:r>
            <a:r>
              <a:rPr lang="en-US" sz="2800" u="sng">
                <a:latin typeface="Arial" charset="0"/>
              </a:rPr>
              <a:t>mừng.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04800" y="3011488"/>
            <a:ext cx="6218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Mừng </a:t>
            </a:r>
            <a:r>
              <a:rPr lang="en-US" sz="2800" u="sng">
                <a:latin typeface="Arial" charset="0"/>
              </a:rPr>
              <a:t>đất</a:t>
            </a:r>
            <a:r>
              <a:rPr lang="en-US" sz="2800">
                <a:latin typeface="Arial" charset="0"/>
              </a:rPr>
              <a:t> nước </a:t>
            </a:r>
            <a:r>
              <a:rPr lang="en-US" sz="2800" u="sng">
                <a:latin typeface="Arial" charset="0"/>
              </a:rPr>
              <a:t>ta</a:t>
            </a:r>
            <a:r>
              <a:rPr lang="en-US" sz="2800">
                <a:latin typeface="Arial" charset="0"/>
              </a:rPr>
              <a:t> sống </a:t>
            </a:r>
            <a:r>
              <a:rPr lang="en-US" sz="2800" u="sng">
                <a:latin typeface="Arial" charset="0"/>
              </a:rPr>
              <a:t>vui</a:t>
            </a:r>
            <a:r>
              <a:rPr lang="en-US" sz="2800">
                <a:latin typeface="Arial" charset="0"/>
              </a:rPr>
              <a:t> hòa </a:t>
            </a:r>
            <a:r>
              <a:rPr lang="en-US" sz="2800" u="sng">
                <a:latin typeface="Arial" charset="0"/>
              </a:rPr>
              <a:t>bình</a:t>
            </a:r>
            <a:r>
              <a:rPr lang="en-US" sz="2800">
                <a:latin typeface="Arial" charset="0"/>
              </a:rPr>
              <a:t>. 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7" name="Text Box 25" descr="Blue tissue paper"/>
          <p:cNvSpPr txBox="1">
            <a:spLocks noChangeArrowheads="1"/>
          </p:cNvSpPr>
          <p:nvPr/>
        </p:nvSpPr>
        <p:spPr bwMode="auto">
          <a:xfrm>
            <a:off x="1371600" y="3838575"/>
            <a:ext cx="6781800" cy="180022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Đây là bài hát: Hát mừng</a:t>
            </a:r>
          </a:p>
          <a:p>
            <a:pPr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Dân ca:             Hrê - Tây Nguyên</a:t>
            </a:r>
          </a:p>
          <a:p>
            <a:pPr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Đặt lời:              Lê Toàn Hùng</a:t>
            </a:r>
          </a:p>
          <a:p>
            <a:pPr>
              <a:defRPr/>
            </a:pPr>
            <a:endParaRPr lang="en-US" sz="2800">
              <a:solidFill>
                <a:srgbClr val="FF0066"/>
              </a:solidFill>
              <a:latin typeface="Arial"/>
            </a:endParaRPr>
          </a:p>
        </p:txBody>
      </p:sp>
      <p:sp>
        <p:nvSpPr>
          <p:cNvPr id="28689" name="AutoShape 17"/>
          <p:cNvSpPr>
            <a:spLocks noChangeArrowheads="1"/>
          </p:cNvSpPr>
          <p:nvPr/>
        </p:nvSpPr>
        <p:spPr bwMode="auto">
          <a:xfrm>
            <a:off x="2438400" y="304800"/>
            <a:ext cx="5105400" cy="22860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Arial" charset="0"/>
              </a:rPr>
              <a:t>Chúng ta vừa học xong bài hát nào, dân ca của vùng miền nào?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7" grpId="0" animBg="1"/>
      <p:bldP spid="2868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2438400" y="304800"/>
            <a:ext cx="5105400" cy="2286000"/>
          </a:xfrm>
          <a:prstGeom prst="cloudCallout">
            <a:avLst>
              <a:gd name="adj1" fmla="val -34796"/>
              <a:gd name="adj2" fmla="val 81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Arial" charset="0"/>
              </a:rPr>
              <a:t>Qua bài hát chúng ta vừa học bạn nào cho cô biết nội dung của bài hát?</a:t>
            </a:r>
          </a:p>
        </p:txBody>
      </p:sp>
      <p:sp>
        <p:nvSpPr>
          <p:cNvPr id="56328" name="Text Box 8" descr="Blue tissue paper"/>
          <p:cNvSpPr txBox="1">
            <a:spLocks noChangeArrowheads="1"/>
          </p:cNvSpPr>
          <p:nvPr/>
        </p:nvSpPr>
        <p:spPr bwMode="auto">
          <a:xfrm>
            <a:off x="533400" y="3429000"/>
            <a:ext cx="8077200" cy="222726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>
                <a:latin typeface="Arial" charset="0"/>
              </a:rPr>
              <a:t>         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Bài hát thể hiện tình cảm thiết tha, niềm vui của ng</a:t>
            </a:r>
            <a:r>
              <a:rPr lang="vi-VN" sz="2800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ời dân Tây Nguyên tr</a:t>
            </a:r>
            <a:r>
              <a:rPr lang="vi-VN" sz="2800">
                <a:solidFill>
                  <a:srgbClr val="FF0066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ớc cảnh </a:t>
            </a:r>
            <a:r>
              <a:rPr lang="vi-VN" sz="2800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ổi thay của buôn làng. Cuộc sống hoà bình, ấm no, với những mùa bội thu hoà cùng tiếng cồng, chiêng, reo vui và lời hát rộn ràng.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nimBg="1"/>
      <p:bldP spid="5632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0750" cy="1828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en-US" smtClean="0"/>
              <a:t>          </a:t>
            </a:r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609600" y="1447800"/>
            <a:ext cx="8305800" cy="38100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Về nhà các em học thuộc bài hát “Hát mừng” 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và tìm một vài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ộng tác phụ hoạ cho bài hát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ó.</a:t>
            </a:r>
          </a:p>
          <a:p>
            <a:pPr algn="ctr">
              <a:defRPr/>
            </a:pPr>
            <a:endParaRPr lang="en-US" sz="2800">
              <a:latin typeface="Arial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8"/>
          <p:cNvSpPr>
            <a:spLocks noChangeArrowheads="1" noChangeShapeType="1" noTextEdit="1"/>
          </p:cNvSpPr>
          <p:nvPr/>
        </p:nvSpPr>
        <p:spPr bwMode="auto">
          <a:xfrm>
            <a:off x="838200" y="609600"/>
            <a:ext cx="76962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XIN CHÂN THÀNH CẢM ƠN CÁC THẦY CÔ GIÁO </a:t>
            </a:r>
          </a:p>
          <a:p>
            <a:pPr algn="ctr"/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VÀ CÁC EM HỌC SINH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9" name="Text Box 9"/>
          <p:cNvSpPr txBox="1">
            <a:spLocks noChangeArrowheads="1"/>
          </p:cNvSpPr>
          <p:nvPr/>
        </p:nvSpPr>
        <p:spPr bwMode="auto">
          <a:xfrm>
            <a:off x="533400" y="3400425"/>
            <a:ext cx="8153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CC3300"/>
                </a:solidFill>
                <a:latin typeface="Arial" charset="0"/>
              </a:rPr>
              <a:t>CHÚC CÁC THẦY CÔ GIÁO </a:t>
            </a:r>
          </a:p>
          <a:p>
            <a:pPr algn="ctr"/>
            <a:r>
              <a:rPr lang="en-US" sz="2400">
                <a:solidFill>
                  <a:srgbClr val="CC3300"/>
                </a:solidFill>
                <a:latin typeface="Arial" charset="0"/>
              </a:rPr>
              <a:t>MẠNH KHỎE, HẠNH PHÚC.</a:t>
            </a:r>
          </a:p>
          <a:p>
            <a:pPr algn="ctr"/>
            <a:r>
              <a:rPr lang="en-US" sz="2400">
                <a:solidFill>
                  <a:srgbClr val="CC3300"/>
                </a:solidFill>
                <a:latin typeface="Arial" charset="0"/>
              </a:rPr>
              <a:t>CHÚC CÁC EM CHĂM NGOAN </a:t>
            </a:r>
          </a:p>
          <a:p>
            <a:pPr algn="ctr"/>
            <a:r>
              <a:rPr lang="en-US" sz="2400">
                <a:solidFill>
                  <a:srgbClr val="CC3300"/>
                </a:solidFill>
                <a:latin typeface="Arial" charset="0"/>
              </a:rPr>
              <a:t>HỌC GIỎI.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AutoShape 12"/>
          <p:cNvSpPr>
            <a:spLocks noChangeArrowheads="1"/>
          </p:cNvSpPr>
          <p:nvPr/>
        </p:nvSpPr>
        <p:spPr bwMode="auto">
          <a:xfrm>
            <a:off x="1676400" y="152400"/>
            <a:ext cx="5410200" cy="2667000"/>
          </a:xfrm>
          <a:prstGeom prst="cloudCallout">
            <a:avLst>
              <a:gd name="adj1" fmla="val -47977"/>
              <a:gd name="adj2" fmla="val 11285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Em hãy quan sát tranh và nghe </a:t>
            </a:r>
            <a:r>
              <a:rPr lang="vi-VN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àn, cho biết tên bài hát và tên tác giả ?</a:t>
            </a:r>
          </a:p>
          <a:p>
            <a:pPr algn="ctr">
              <a:defRPr/>
            </a:pPr>
            <a:endParaRPr lang="en-US" sz="2400">
              <a:latin typeface="Arial"/>
            </a:endParaRPr>
          </a:p>
        </p:txBody>
      </p:sp>
      <p:sp>
        <p:nvSpPr>
          <p:cNvPr id="35854" name="AutoShape 14"/>
          <p:cNvSpPr>
            <a:spLocks noChangeArrowheads="1"/>
          </p:cNvSpPr>
          <p:nvPr/>
        </p:nvSpPr>
        <p:spPr bwMode="auto">
          <a:xfrm>
            <a:off x="1676400" y="152400"/>
            <a:ext cx="5410200" cy="2667000"/>
          </a:xfrm>
          <a:prstGeom prst="cloudCallout">
            <a:avLst>
              <a:gd name="adj1" fmla="val -47977"/>
              <a:gd name="adj2" fmla="val 11285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Đây là bài hát: </a:t>
            </a:r>
            <a:r>
              <a:rPr lang="vi-VN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m</a:t>
            </a:r>
            <a:r>
              <a:rPr lang="vi-VN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Nhạc: Trung Quốc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Lời việt: An Hoà</a:t>
            </a:r>
          </a:p>
          <a:p>
            <a:pPr algn="ctr">
              <a:defRPr/>
            </a:pPr>
            <a:endParaRPr lang="en-US" sz="2400">
              <a:latin typeface="Arial"/>
            </a:endParaRPr>
          </a:p>
        </p:txBody>
      </p:sp>
      <p:pic>
        <p:nvPicPr>
          <p:cNvPr id="35851" name="Picture 11" descr="Uoc m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2971800"/>
            <a:ext cx="7620000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2" grpId="0" animBg="1"/>
      <p:bldP spid="358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541338"/>
            <a:ext cx="6542088" cy="609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3600" b="1" smtClean="0">
                <a:solidFill>
                  <a:srgbClr val="FFFF00"/>
                </a:solidFill>
              </a:rPr>
              <a:t>           </a:t>
            </a:r>
            <a:r>
              <a:rPr lang="en-US" sz="3600" b="1" smtClean="0">
                <a:solidFill>
                  <a:srgbClr val="FF0000"/>
                </a:solidFill>
              </a:rPr>
              <a:t>H</a:t>
            </a:r>
            <a:r>
              <a:rPr lang="en-US" sz="3600" smtClean="0">
                <a:solidFill>
                  <a:srgbClr val="FF0000"/>
                </a:solidFill>
              </a:rPr>
              <a:t>ÁT:</a:t>
            </a:r>
            <a:r>
              <a:rPr lang="en-US" sz="3600" smtClean="0">
                <a:solidFill>
                  <a:srgbClr val="FFFF00"/>
                </a:solidFill>
              </a:rPr>
              <a:t> </a:t>
            </a:r>
            <a:r>
              <a:rPr lang="en-US" sz="3600" smtClean="0">
                <a:solidFill>
                  <a:schemeClr val="accent1"/>
                </a:solidFill>
              </a:rPr>
              <a:t>BÀI</a:t>
            </a:r>
            <a:r>
              <a:rPr lang="en-US" sz="3600" smtClean="0">
                <a:solidFill>
                  <a:srgbClr val="FFFF00"/>
                </a:solidFill>
              </a:rPr>
              <a:t> </a:t>
            </a:r>
            <a:r>
              <a:rPr lang="vi-VN" sz="3600" smtClean="0">
                <a:solidFill>
                  <a:srgbClr val="FFFF00"/>
                </a:solidFill>
              </a:rPr>
              <a:t>Ư</a:t>
            </a:r>
            <a:r>
              <a:rPr lang="en-US" sz="3600" smtClean="0">
                <a:solidFill>
                  <a:srgbClr val="FFFF00"/>
                </a:solidFill>
              </a:rPr>
              <a:t>ỚC M</a:t>
            </a:r>
            <a:r>
              <a:rPr lang="vi-VN" sz="3600" smtClean="0">
                <a:solidFill>
                  <a:srgbClr val="FFFF00"/>
                </a:solidFill>
              </a:rPr>
              <a:t>Ơ</a:t>
            </a:r>
            <a:endParaRPr lang="en-US" sz="3600" smtClean="0">
              <a:solidFill>
                <a:srgbClr val="FFFF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sz="3600" b="1" smtClean="0">
              <a:solidFill>
                <a:srgbClr val="FFFF00"/>
              </a:solidFill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1042988" y="1447800"/>
            <a:ext cx="741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Gió vờn cánh hoa bay d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ới trời.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1042988" y="1928813"/>
            <a:ext cx="770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Đàn b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ớm xinh dạo ch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</a:t>
            </a:r>
            <a:r>
              <a:rPr lang="en-US" sz="1400">
                <a:latin typeface="Times New Roman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1042988" y="2408238"/>
            <a:ext cx="770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Trên cành cây chim ca líu lo.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1042988" y="2887663"/>
            <a:ext cx="770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hát lên bao lời mong chờ.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1042988" y="3367088"/>
            <a:ext cx="770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Em khao khát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m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khắp n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 bình yên.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1042988" y="4325938"/>
            <a:ext cx="770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àn em tung t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múa ca.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1042988" y="4805363"/>
            <a:ext cx="770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Trong nắng xuân tô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ẹp muôn nhà.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4106" name="Picture 13" descr="22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88913"/>
            <a:ext cx="649287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4" descr="VOGEL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52578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51" name="Rectangle 19"/>
          <p:cNvSpPr>
            <a:spLocks noChangeArrowheads="1"/>
          </p:cNvSpPr>
          <p:nvPr/>
        </p:nvSpPr>
        <p:spPr bwMode="auto">
          <a:xfrm>
            <a:off x="1042988" y="3846513"/>
            <a:ext cx="4389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Cuộc sống t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ươ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ẹp thêm.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9"/>
          <p:cNvSpPr txBox="1">
            <a:spLocks noChangeArrowheads="1"/>
          </p:cNvSpPr>
          <p:nvPr/>
        </p:nvSpPr>
        <p:spPr bwMode="auto">
          <a:xfrm>
            <a:off x="304800" y="914400"/>
            <a:ext cx="883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Arial" charset="0"/>
              </a:rPr>
              <a:t> </a:t>
            </a:r>
          </a:p>
        </p:txBody>
      </p:sp>
      <p:sp>
        <p:nvSpPr>
          <p:cNvPr id="19526" name="AutoShape 70"/>
          <p:cNvSpPr>
            <a:spLocks noChangeArrowheads="1"/>
          </p:cNvSpPr>
          <p:nvPr/>
        </p:nvSpPr>
        <p:spPr bwMode="auto">
          <a:xfrm>
            <a:off x="457200" y="228600"/>
            <a:ext cx="8001000" cy="3962400"/>
          </a:xfrm>
          <a:prstGeom prst="cloudCallout">
            <a:avLst>
              <a:gd name="adj1" fmla="val -31667"/>
              <a:gd name="adj2" fmla="val 13037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Chúng ta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ã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ợc học rất nhiều bài hát dân ca thuộc các vùng miền khác nhau của n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ớc ta: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- Quê h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ng t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i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ẹp - dân ca Nùng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- Xoè hoa: dân ca Thái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- Gà gáy: dân ca Cống - Lai Châu</a:t>
            </a:r>
          </a:p>
          <a:p>
            <a:pPr algn="ctr"/>
            <a:endParaRPr lang="en-US" sz="2400">
              <a:latin typeface="Arial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2" name="Picture 4" descr="bandovntk5"/>
          <p:cNvPicPr>
            <a:picLocks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2209800" y="0"/>
            <a:ext cx="5334000" cy="6858000"/>
          </a:xfrm>
          <a:noFill/>
        </p:spPr>
      </p:pic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5257800" y="3810000"/>
            <a:ext cx="1905000" cy="1828800"/>
          </a:xfrm>
          <a:prstGeom prst="ellipse">
            <a:avLst/>
          </a:prstGeom>
          <a:noFill/>
          <a:ln w="3175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533400" y="1143000"/>
            <a:ext cx="81534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>
                <a:latin typeface="Arial" charset="0"/>
              </a:rPr>
              <a:t>  	Đất n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ớc ta </a:t>
            </a:r>
            <a:r>
              <a:rPr lang="vi-VN" sz="3200">
                <a:latin typeface="Arial" charset="0"/>
              </a:rPr>
              <a:t>đư</a:t>
            </a:r>
            <a:r>
              <a:rPr lang="en-US" sz="3200">
                <a:latin typeface="Arial" charset="0"/>
              </a:rPr>
              <a:t>ợc chia làm 3 miền Bắc, Trung, Nam. Tây Nguyên </a:t>
            </a:r>
            <a:r>
              <a:rPr lang="vi-VN" sz="3200">
                <a:latin typeface="Arial" charset="0"/>
              </a:rPr>
              <a:t>đư</a:t>
            </a:r>
            <a:r>
              <a:rPr lang="en-US" sz="3200">
                <a:latin typeface="Arial" charset="0"/>
              </a:rPr>
              <a:t>ợc nằm ở Nam trung bộ,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ây là một vùng núi cao rất rộng, có một số dân tộc ít ng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ời sinh sống nh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: Ê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ê, Giarai, X</a:t>
            </a:r>
            <a:r>
              <a:rPr lang="vi-VN" sz="3200">
                <a:latin typeface="Arial" charset="0"/>
              </a:rPr>
              <a:t>ơđă</a:t>
            </a:r>
            <a:r>
              <a:rPr lang="en-US" sz="3200">
                <a:latin typeface="Arial" charset="0"/>
              </a:rPr>
              <a:t>ng, Hrê, … Về v</a:t>
            </a:r>
            <a:r>
              <a:rPr lang="vi-VN" sz="3200">
                <a:latin typeface="Arial" charset="0"/>
              </a:rPr>
              <a:t>ă</a:t>
            </a:r>
            <a:r>
              <a:rPr lang="en-US" sz="3200">
                <a:latin typeface="Arial" charset="0"/>
              </a:rPr>
              <a:t>n hoá thì họ rất yêu thích ca hát và sáng tác ra rất nhiều bài dân ca và các nhạc cụ nổi tiếng: cồng, chiêng, t’r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ng, klongput, … có những ngôi nhà rông rất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ộc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áo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2743200" y="0"/>
            <a:ext cx="4876800" cy="2667000"/>
          </a:xfrm>
          <a:prstGeom prst="cloudCallout">
            <a:avLst>
              <a:gd name="adj1" fmla="val -68361"/>
              <a:gd name="adj2" fmla="val 5785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>
                <a:latin typeface="Arial" charset="0"/>
              </a:rPr>
              <a:t>Em hãy cho biết bức tranh có những hình ảnh gì?</a:t>
            </a:r>
          </a:p>
        </p:txBody>
      </p:sp>
      <p:pic>
        <p:nvPicPr>
          <p:cNvPr id="46087" name="Picture 7" descr="05-Nha-rong-2608-300-A2"/>
          <p:cNvPicPr>
            <a:picLocks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2057400" y="2800350"/>
            <a:ext cx="5334000" cy="4010025"/>
          </a:xfrm>
          <a:noFill/>
        </p:spPr>
      </p:pic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762000" y="-228600"/>
            <a:ext cx="8001000" cy="2971800"/>
          </a:xfrm>
          <a:prstGeom prst="doubleWave">
            <a:avLst>
              <a:gd name="adj1" fmla="val 6500"/>
              <a:gd name="adj2" fmla="val 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n-US" sz="2800">
                <a:latin typeface="Arial" charset="0"/>
              </a:rPr>
              <a:t>      Bức tranh có hình ảnh nhà rông rất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ộc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áo và mọi ng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ời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ang vui múa cồng, chiêng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ể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ón mừng ngày hội </a:t>
            </a:r>
            <a:r>
              <a:rPr lang="vi-VN" sz="2800">
                <a:latin typeface="Arial" charset="0"/>
              </a:rPr>
              <a:t>đư</a:t>
            </a:r>
            <a:r>
              <a:rPr lang="en-US" sz="2800">
                <a:latin typeface="Arial" charset="0"/>
              </a:rPr>
              <a:t>ợc mùa, mừng cuộc sống ấm no, hạnh phúc. Đó cũng chính là nội dung bài hát hôm nay chúng ta sẽ </a:t>
            </a:r>
            <a:r>
              <a:rPr lang="vi-VN" sz="2800">
                <a:latin typeface="Arial" charset="0"/>
              </a:rPr>
              <a:t>đư</a:t>
            </a:r>
            <a:r>
              <a:rPr lang="en-US" sz="2800">
                <a:latin typeface="Arial" charset="0"/>
              </a:rPr>
              <a:t>ợc học.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9" grpId="0" animBg="1"/>
      <p:bldP spid="460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8"/>
          <p:cNvSpPr txBox="1">
            <a:spLocks noChangeArrowheads="1"/>
          </p:cNvSpPr>
          <p:nvPr/>
        </p:nvSpPr>
        <p:spPr bwMode="auto">
          <a:xfrm>
            <a:off x="838200" y="1201738"/>
            <a:ext cx="7391400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latin typeface="Arial" charset="0"/>
              </a:rPr>
              <a:t>TIẾT 19</a:t>
            </a:r>
            <a:r>
              <a:rPr lang="en-US" sz="3200">
                <a:latin typeface="Arial" charset="0"/>
              </a:rPr>
              <a:t>:</a:t>
            </a:r>
          </a:p>
          <a:p>
            <a:pPr>
              <a:spcBef>
                <a:spcPct val="50000"/>
              </a:spcBef>
            </a:pPr>
            <a:endParaRPr lang="en-US" sz="320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3600">
                <a:solidFill>
                  <a:srgbClr val="FF0000"/>
                </a:solidFill>
                <a:latin typeface="Arial" charset="0"/>
              </a:rPr>
              <a:t>HỌC HÁT BÀI: HÁT MỪNG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         	</a:t>
            </a:r>
            <a:r>
              <a:rPr lang="en-US" sz="3200">
                <a:latin typeface="Arial" charset="0"/>
              </a:rPr>
              <a:t>DÂN CA HRÊ (TÂY NGUYÊN)</a:t>
            </a:r>
          </a:p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                  	ĐẶT LỜI: LÊ TOÀN HÙNG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14400" y="304800"/>
            <a:ext cx="70866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HỌC HÁT BÀI:HÁT MỪNG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                                                                 Dân ca Hrê(Tây Nguyên)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charset="0"/>
              </a:rPr>
              <a:t>                                                                 Đặt lời: LÊ TOÀN HÙNG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0" y="2057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0" y="2209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0" y="2362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0" y="2667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0" y="3733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0" y="4038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0" y="3886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0" y="4191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0" y="4191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0" y="4343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0" y="4343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0" y="5410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0" y="5562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0" y="5715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0" y="6019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0" y="5867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Freeform 19"/>
          <p:cNvSpPr>
            <a:spLocks/>
          </p:cNvSpPr>
          <p:nvPr/>
        </p:nvSpPr>
        <p:spPr bwMode="auto">
          <a:xfrm>
            <a:off x="49213" y="1841500"/>
            <a:ext cx="503237" cy="1173163"/>
          </a:xfrm>
          <a:custGeom>
            <a:avLst/>
            <a:gdLst>
              <a:gd name="T0" fmla="*/ 211692932 w 317"/>
              <a:gd name="T1" fmla="*/ 1076108013 h 739"/>
              <a:gd name="T2" fmla="*/ 534272587 w 317"/>
              <a:gd name="T3" fmla="*/ 914817997 h 739"/>
              <a:gd name="T4" fmla="*/ 501509807 w 317"/>
              <a:gd name="T5" fmla="*/ 1237398028 h 739"/>
              <a:gd name="T6" fmla="*/ 115927077 w 317"/>
              <a:gd name="T7" fmla="*/ 1204635200 h 739"/>
              <a:gd name="T8" fmla="*/ 50403068 w 317"/>
              <a:gd name="T9" fmla="*/ 1013103306 h 739"/>
              <a:gd name="T10" fmla="*/ 277216905 w 317"/>
              <a:gd name="T11" fmla="*/ 559474940 h 739"/>
              <a:gd name="T12" fmla="*/ 438506781 w 317"/>
              <a:gd name="T13" fmla="*/ 206652882 h 739"/>
              <a:gd name="T14" fmla="*/ 501509807 w 317"/>
              <a:gd name="T15" fmla="*/ 12601579 h 739"/>
              <a:gd name="T16" fmla="*/ 340219930 w 317"/>
              <a:gd name="T17" fmla="*/ 45362829 h 739"/>
              <a:gd name="T18" fmla="*/ 148688270 w 317"/>
              <a:gd name="T19" fmla="*/ 1658263368 h 739"/>
              <a:gd name="T20" fmla="*/ 50403068 w 317"/>
              <a:gd name="T21" fmla="*/ 1464212112 h 7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7"/>
              <a:gd name="T34" fmla="*/ 0 h 739"/>
              <a:gd name="T35" fmla="*/ 317 w 317"/>
              <a:gd name="T36" fmla="*/ 739 h 73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7" h="739">
                <a:moveTo>
                  <a:pt x="84" y="427"/>
                </a:moveTo>
                <a:cubicBezTo>
                  <a:pt x="87" y="410"/>
                  <a:pt x="96" y="202"/>
                  <a:pt x="212" y="363"/>
                </a:cubicBezTo>
                <a:cubicBezTo>
                  <a:pt x="237" y="398"/>
                  <a:pt x="203" y="448"/>
                  <a:pt x="199" y="491"/>
                </a:cubicBezTo>
                <a:cubicBezTo>
                  <a:pt x="148" y="487"/>
                  <a:pt x="92" y="501"/>
                  <a:pt x="46" y="478"/>
                </a:cubicBezTo>
                <a:cubicBezTo>
                  <a:pt x="22" y="466"/>
                  <a:pt x="20" y="402"/>
                  <a:pt x="20" y="402"/>
                </a:cubicBezTo>
                <a:cubicBezTo>
                  <a:pt x="38" y="204"/>
                  <a:pt x="0" y="296"/>
                  <a:pt x="110" y="222"/>
                </a:cubicBezTo>
                <a:cubicBezTo>
                  <a:pt x="188" y="106"/>
                  <a:pt x="145" y="191"/>
                  <a:pt x="174" y="82"/>
                </a:cubicBezTo>
                <a:cubicBezTo>
                  <a:pt x="181" y="56"/>
                  <a:pt x="225" y="0"/>
                  <a:pt x="199" y="5"/>
                </a:cubicBezTo>
                <a:cubicBezTo>
                  <a:pt x="178" y="9"/>
                  <a:pt x="156" y="14"/>
                  <a:pt x="135" y="18"/>
                </a:cubicBezTo>
                <a:cubicBezTo>
                  <a:pt x="8" y="212"/>
                  <a:pt x="317" y="739"/>
                  <a:pt x="59" y="658"/>
                </a:cubicBezTo>
                <a:cubicBezTo>
                  <a:pt x="32" y="577"/>
                  <a:pt x="60" y="581"/>
                  <a:pt x="20" y="58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0" name="Freeform 20"/>
          <p:cNvSpPr>
            <a:spLocks/>
          </p:cNvSpPr>
          <p:nvPr/>
        </p:nvSpPr>
        <p:spPr bwMode="auto">
          <a:xfrm>
            <a:off x="76200" y="3551238"/>
            <a:ext cx="503238" cy="1173162"/>
          </a:xfrm>
          <a:custGeom>
            <a:avLst/>
            <a:gdLst>
              <a:gd name="T0" fmla="*/ 211693353 w 317"/>
              <a:gd name="T1" fmla="*/ 1076105508 h 739"/>
              <a:gd name="T2" fmla="*/ 534273649 w 317"/>
              <a:gd name="T3" fmla="*/ 914815630 h 739"/>
              <a:gd name="T4" fmla="*/ 501512391 w 317"/>
              <a:gd name="T5" fmla="*/ 1237395386 h 739"/>
              <a:gd name="T6" fmla="*/ 115927308 w 317"/>
              <a:gd name="T7" fmla="*/ 1204634173 h 739"/>
              <a:gd name="T8" fmla="*/ 50403168 w 317"/>
              <a:gd name="T9" fmla="*/ 1013102443 h 739"/>
              <a:gd name="T10" fmla="*/ 277217455 w 317"/>
              <a:gd name="T11" fmla="*/ 559474463 h 739"/>
              <a:gd name="T12" fmla="*/ 438507653 w 317"/>
              <a:gd name="T13" fmla="*/ 206652706 h 739"/>
              <a:gd name="T14" fmla="*/ 501512391 w 317"/>
              <a:gd name="T15" fmla="*/ 12599981 h 739"/>
              <a:gd name="T16" fmla="*/ 340222194 w 317"/>
              <a:gd name="T17" fmla="*/ 45362791 h 739"/>
              <a:gd name="T18" fmla="*/ 148690153 w 317"/>
              <a:gd name="T19" fmla="*/ 1658261955 h 739"/>
              <a:gd name="T20" fmla="*/ 50403168 w 317"/>
              <a:gd name="T21" fmla="*/ 1464209277 h 7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7"/>
              <a:gd name="T34" fmla="*/ 0 h 739"/>
              <a:gd name="T35" fmla="*/ 317 w 317"/>
              <a:gd name="T36" fmla="*/ 739 h 73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7" h="739">
                <a:moveTo>
                  <a:pt x="84" y="427"/>
                </a:moveTo>
                <a:cubicBezTo>
                  <a:pt x="87" y="410"/>
                  <a:pt x="96" y="202"/>
                  <a:pt x="212" y="363"/>
                </a:cubicBezTo>
                <a:cubicBezTo>
                  <a:pt x="237" y="398"/>
                  <a:pt x="203" y="448"/>
                  <a:pt x="199" y="491"/>
                </a:cubicBezTo>
                <a:cubicBezTo>
                  <a:pt x="148" y="487"/>
                  <a:pt x="92" y="501"/>
                  <a:pt x="46" y="478"/>
                </a:cubicBezTo>
                <a:cubicBezTo>
                  <a:pt x="22" y="466"/>
                  <a:pt x="20" y="402"/>
                  <a:pt x="20" y="402"/>
                </a:cubicBezTo>
                <a:cubicBezTo>
                  <a:pt x="38" y="204"/>
                  <a:pt x="0" y="296"/>
                  <a:pt x="110" y="222"/>
                </a:cubicBezTo>
                <a:cubicBezTo>
                  <a:pt x="188" y="106"/>
                  <a:pt x="145" y="191"/>
                  <a:pt x="174" y="82"/>
                </a:cubicBezTo>
                <a:cubicBezTo>
                  <a:pt x="181" y="56"/>
                  <a:pt x="225" y="0"/>
                  <a:pt x="199" y="5"/>
                </a:cubicBezTo>
                <a:cubicBezTo>
                  <a:pt x="178" y="9"/>
                  <a:pt x="156" y="14"/>
                  <a:pt x="135" y="18"/>
                </a:cubicBezTo>
                <a:cubicBezTo>
                  <a:pt x="8" y="212"/>
                  <a:pt x="317" y="739"/>
                  <a:pt x="59" y="658"/>
                </a:cubicBezTo>
                <a:cubicBezTo>
                  <a:pt x="32" y="577"/>
                  <a:pt x="60" y="581"/>
                  <a:pt x="20" y="58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1" name="Freeform 21"/>
          <p:cNvSpPr>
            <a:spLocks/>
          </p:cNvSpPr>
          <p:nvPr/>
        </p:nvSpPr>
        <p:spPr bwMode="auto">
          <a:xfrm>
            <a:off x="30163" y="5227638"/>
            <a:ext cx="503237" cy="1173162"/>
          </a:xfrm>
          <a:custGeom>
            <a:avLst/>
            <a:gdLst>
              <a:gd name="T0" fmla="*/ 211692932 w 317"/>
              <a:gd name="T1" fmla="*/ 1076105508 h 739"/>
              <a:gd name="T2" fmla="*/ 534272587 w 317"/>
              <a:gd name="T3" fmla="*/ 914815630 h 739"/>
              <a:gd name="T4" fmla="*/ 501509807 w 317"/>
              <a:gd name="T5" fmla="*/ 1237395386 h 739"/>
              <a:gd name="T6" fmla="*/ 115927077 w 317"/>
              <a:gd name="T7" fmla="*/ 1204634173 h 739"/>
              <a:gd name="T8" fmla="*/ 50403068 w 317"/>
              <a:gd name="T9" fmla="*/ 1013102443 h 739"/>
              <a:gd name="T10" fmla="*/ 277216905 w 317"/>
              <a:gd name="T11" fmla="*/ 559474463 h 739"/>
              <a:gd name="T12" fmla="*/ 438506781 w 317"/>
              <a:gd name="T13" fmla="*/ 206652706 h 739"/>
              <a:gd name="T14" fmla="*/ 501509807 w 317"/>
              <a:gd name="T15" fmla="*/ 12599981 h 739"/>
              <a:gd name="T16" fmla="*/ 340219930 w 317"/>
              <a:gd name="T17" fmla="*/ 45362791 h 739"/>
              <a:gd name="T18" fmla="*/ 148688270 w 317"/>
              <a:gd name="T19" fmla="*/ 1658261955 h 739"/>
              <a:gd name="T20" fmla="*/ 50403068 w 317"/>
              <a:gd name="T21" fmla="*/ 1464209277 h 7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17"/>
              <a:gd name="T34" fmla="*/ 0 h 739"/>
              <a:gd name="T35" fmla="*/ 317 w 317"/>
              <a:gd name="T36" fmla="*/ 739 h 73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17" h="739">
                <a:moveTo>
                  <a:pt x="84" y="427"/>
                </a:moveTo>
                <a:cubicBezTo>
                  <a:pt x="87" y="410"/>
                  <a:pt x="96" y="202"/>
                  <a:pt x="212" y="363"/>
                </a:cubicBezTo>
                <a:cubicBezTo>
                  <a:pt x="237" y="398"/>
                  <a:pt x="203" y="448"/>
                  <a:pt x="199" y="491"/>
                </a:cubicBezTo>
                <a:cubicBezTo>
                  <a:pt x="148" y="487"/>
                  <a:pt x="92" y="501"/>
                  <a:pt x="46" y="478"/>
                </a:cubicBezTo>
                <a:cubicBezTo>
                  <a:pt x="22" y="466"/>
                  <a:pt x="20" y="402"/>
                  <a:pt x="20" y="402"/>
                </a:cubicBezTo>
                <a:cubicBezTo>
                  <a:pt x="38" y="204"/>
                  <a:pt x="0" y="296"/>
                  <a:pt x="110" y="222"/>
                </a:cubicBezTo>
                <a:cubicBezTo>
                  <a:pt x="188" y="106"/>
                  <a:pt x="145" y="191"/>
                  <a:pt x="174" y="82"/>
                </a:cubicBezTo>
                <a:cubicBezTo>
                  <a:pt x="181" y="56"/>
                  <a:pt x="225" y="0"/>
                  <a:pt x="199" y="5"/>
                </a:cubicBezTo>
                <a:cubicBezTo>
                  <a:pt x="178" y="9"/>
                  <a:pt x="156" y="14"/>
                  <a:pt x="135" y="18"/>
                </a:cubicBezTo>
                <a:cubicBezTo>
                  <a:pt x="8" y="212"/>
                  <a:pt x="317" y="739"/>
                  <a:pt x="59" y="658"/>
                </a:cubicBezTo>
                <a:cubicBezTo>
                  <a:pt x="32" y="577"/>
                  <a:pt x="60" y="581"/>
                  <a:pt x="20" y="58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4572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5334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381000" y="1981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381000" y="2057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381000" y="2057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381000" y="2133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4572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5334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381000" y="3657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381000" y="3733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381000" y="3810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3810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>
            <a:off x="457200" y="533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381000" y="5486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304800" y="5334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7" name="Text Box 37"/>
          <p:cNvSpPr txBox="1">
            <a:spLocks noChangeArrowheads="1"/>
          </p:cNvSpPr>
          <p:nvPr/>
        </p:nvSpPr>
        <p:spPr bwMode="auto">
          <a:xfrm>
            <a:off x="533400" y="1981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0278" name="Text Box 38"/>
          <p:cNvSpPr txBox="1">
            <a:spLocks noChangeArrowheads="1"/>
          </p:cNvSpPr>
          <p:nvPr/>
        </p:nvSpPr>
        <p:spPr bwMode="auto">
          <a:xfrm>
            <a:off x="533400" y="2209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 flipH="1">
            <a:off x="13716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0" name="Group 40"/>
          <p:cNvGrpSpPr>
            <a:grpSpLocks/>
          </p:cNvGrpSpPr>
          <p:nvPr/>
        </p:nvGrpSpPr>
        <p:grpSpPr bwMode="auto">
          <a:xfrm>
            <a:off x="1600200" y="2133600"/>
            <a:ext cx="152400" cy="533400"/>
            <a:chOff x="624" y="432"/>
            <a:chExt cx="96" cy="336"/>
          </a:xfrm>
        </p:grpSpPr>
        <p:sp>
          <p:nvSpPr>
            <p:cNvPr id="10450" name="Oval 41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51" name="Line 42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81" name="Group 43"/>
          <p:cNvGrpSpPr>
            <a:grpSpLocks/>
          </p:cNvGrpSpPr>
          <p:nvPr/>
        </p:nvGrpSpPr>
        <p:grpSpPr bwMode="auto">
          <a:xfrm>
            <a:off x="2057400" y="2133600"/>
            <a:ext cx="152400" cy="533400"/>
            <a:chOff x="624" y="432"/>
            <a:chExt cx="96" cy="336"/>
          </a:xfrm>
        </p:grpSpPr>
        <p:sp>
          <p:nvSpPr>
            <p:cNvPr id="10448" name="Oval 44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49" name="Line 45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2" name="Line 46"/>
          <p:cNvSpPr>
            <a:spLocks noChangeShapeType="1"/>
          </p:cNvSpPr>
          <p:nvPr/>
        </p:nvSpPr>
        <p:spPr bwMode="auto">
          <a:xfrm flipH="1">
            <a:off x="24384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3" name="Group 47"/>
          <p:cNvGrpSpPr>
            <a:grpSpLocks/>
          </p:cNvGrpSpPr>
          <p:nvPr/>
        </p:nvGrpSpPr>
        <p:grpSpPr bwMode="auto">
          <a:xfrm>
            <a:off x="3460750" y="2189163"/>
            <a:ext cx="349250" cy="630237"/>
            <a:chOff x="624" y="563"/>
            <a:chExt cx="220" cy="397"/>
          </a:xfrm>
        </p:grpSpPr>
        <p:sp>
          <p:nvSpPr>
            <p:cNvPr id="10445" name="Oval 48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46" name="Line 49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7" name="Freeform 50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4" name="Line 51"/>
          <p:cNvSpPr>
            <a:spLocks noChangeShapeType="1"/>
          </p:cNvSpPr>
          <p:nvPr/>
        </p:nvSpPr>
        <p:spPr bwMode="auto">
          <a:xfrm flipH="1">
            <a:off x="40386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5" name="Group 52"/>
          <p:cNvGrpSpPr>
            <a:grpSpLocks/>
          </p:cNvGrpSpPr>
          <p:nvPr/>
        </p:nvGrpSpPr>
        <p:grpSpPr bwMode="auto">
          <a:xfrm>
            <a:off x="4343400" y="2133600"/>
            <a:ext cx="152400" cy="533400"/>
            <a:chOff x="624" y="432"/>
            <a:chExt cx="96" cy="336"/>
          </a:xfrm>
        </p:grpSpPr>
        <p:sp>
          <p:nvSpPr>
            <p:cNvPr id="10443" name="Oval 53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44" name="Line 54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86" name="Group 55"/>
          <p:cNvGrpSpPr>
            <a:grpSpLocks/>
          </p:cNvGrpSpPr>
          <p:nvPr/>
        </p:nvGrpSpPr>
        <p:grpSpPr bwMode="auto">
          <a:xfrm>
            <a:off x="4953000" y="2133600"/>
            <a:ext cx="152400" cy="533400"/>
            <a:chOff x="624" y="432"/>
            <a:chExt cx="96" cy="336"/>
          </a:xfrm>
        </p:grpSpPr>
        <p:sp>
          <p:nvSpPr>
            <p:cNvPr id="10441" name="Oval 56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42" name="Line 57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7" name="Line 58"/>
          <p:cNvSpPr>
            <a:spLocks noChangeShapeType="1"/>
          </p:cNvSpPr>
          <p:nvPr/>
        </p:nvSpPr>
        <p:spPr bwMode="auto">
          <a:xfrm flipH="1">
            <a:off x="54864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88" name="Group 59"/>
          <p:cNvGrpSpPr>
            <a:grpSpLocks/>
          </p:cNvGrpSpPr>
          <p:nvPr/>
        </p:nvGrpSpPr>
        <p:grpSpPr bwMode="auto">
          <a:xfrm>
            <a:off x="5943600" y="2209800"/>
            <a:ext cx="152400" cy="533400"/>
            <a:chOff x="624" y="432"/>
            <a:chExt cx="96" cy="336"/>
          </a:xfrm>
        </p:grpSpPr>
        <p:sp>
          <p:nvSpPr>
            <p:cNvPr id="10439" name="Oval 60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40" name="Line 61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89" name="Group 62"/>
          <p:cNvGrpSpPr>
            <a:grpSpLocks/>
          </p:cNvGrpSpPr>
          <p:nvPr/>
        </p:nvGrpSpPr>
        <p:grpSpPr bwMode="auto">
          <a:xfrm>
            <a:off x="6661150" y="1905000"/>
            <a:ext cx="349250" cy="630238"/>
            <a:chOff x="624" y="563"/>
            <a:chExt cx="220" cy="397"/>
          </a:xfrm>
        </p:grpSpPr>
        <p:sp>
          <p:nvSpPr>
            <p:cNvPr id="10436" name="Oval 63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37" name="Line 64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8" name="Freeform 65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90" name="Line 66"/>
          <p:cNvSpPr>
            <a:spLocks noChangeShapeType="1"/>
          </p:cNvSpPr>
          <p:nvPr/>
        </p:nvSpPr>
        <p:spPr bwMode="auto">
          <a:xfrm flipH="1">
            <a:off x="72390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91" name="Group 67"/>
          <p:cNvGrpSpPr>
            <a:grpSpLocks/>
          </p:cNvGrpSpPr>
          <p:nvPr/>
        </p:nvGrpSpPr>
        <p:grpSpPr bwMode="auto">
          <a:xfrm>
            <a:off x="7696200" y="2209800"/>
            <a:ext cx="152400" cy="533400"/>
            <a:chOff x="624" y="432"/>
            <a:chExt cx="96" cy="336"/>
          </a:xfrm>
        </p:grpSpPr>
        <p:sp>
          <p:nvSpPr>
            <p:cNvPr id="10434" name="Oval 68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35" name="Line 69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92" name="Group 70"/>
          <p:cNvGrpSpPr>
            <a:grpSpLocks/>
          </p:cNvGrpSpPr>
          <p:nvPr/>
        </p:nvGrpSpPr>
        <p:grpSpPr bwMode="auto">
          <a:xfrm>
            <a:off x="8458200" y="2209800"/>
            <a:ext cx="152400" cy="533400"/>
            <a:chOff x="624" y="432"/>
            <a:chExt cx="96" cy="336"/>
          </a:xfrm>
        </p:grpSpPr>
        <p:sp>
          <p:nvSpPr>
            <p:cNvPr id="10432" name="Oval 71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33" name="Line 72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93" name="Line 73"/>
          <p:cNvSpPr>
            <a:spLocks noChangeShapeType="1"/>
          </p:cNvSpPr>
          <p:nvPr/>
        </p:nvSpPr>
        <p:spPr bwMode="auto">
          <a:xfrm flipH="1">
            <a:off x="9067800" y="2057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4" name="Text Box 74"/>
          <p:cNvSpPr txBox="1">
            <a:spLocks noChangeArrowheads="1"/>
          </p:cNvSpPr>
          <p:nvPr/>
        </p:nvSpPr>
        <p:spPr bwMode="auto">
          <a:xfrm>
            <a:off x="381000" y="2895600"/>
            <a:ext cx="876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Cùng        múa  hát       nào,     cùng        cất      tiếng          ca,        mừng        đất          nước</a:t>
            </a:r>
          </a:p>
        </p:txBody>
      </p:sp>
      <p:grpSp>
        <p:nvGrpSpPr>
          <p:cNvPr id="10295" name="Group 75"/>
          <p:cNvGrpSpPr>
            <a:grpSpLocks/>
          </p:cNvGrpSpPr>
          <p:nvPr/>
        </p:nvGrpSpPr>
        <p:grpSpPr bwMode="auto">
          <a:xfrm>
            <a:off x="609600" y="3657600"/>
            <a:ext cx="185738" cy="328613"/>
            <a:chOff x="624" y="705"/>
            <a:chExt cx="117" cy="207"/>
          </a:xfrm>
        </p:grpSpPr>
        <p:sp>
          <p:nvSpPr>
            <p:cNvPr id="10429" name="Oval 76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30" name="Line 77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1" name="Freeform 78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96" name="Freeform 79"/>
          <p:cNvSpPr>
            <a:spLocks/>
          </p:cNvSpPr>
          <p:nvPr/>
        </p:nvSpPr>
        <p:spPr bwMode="auto">
          <a:xfrm>
            <a:off x="2551113" y="2481263"/>
            <a:ext cx="268287" cy="109537"/>
          </a:xfrm>
          <a:custGeom>
            <a:avLst/>
            <a:gdLst>
              <a:gd name="T0" fmla="*/ 0 w 169"/>
              <a:gd name="T1" fmla="*/ 0 h 69"/>
              <a:gd name="T2" fmla="*/ 327619683 w 169"/>
              <a:gd name="T3" fmla="*/ 118446007 h 69"/>
              <a:gd name="T4" fmla="*/ 415824162 w 169"/>
              <a:gd name="T5" fmla="*/ 57962535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7" name="Line 80"/>
          <p:cNvSpPr>
            <a:spLocks noChangeShapeType="1"/>
          </p:cNvSpPr>
          <p:nvPr/>
        </p:nvSpPr>
        <p:spPr bwMode="auto">
          <a:xfrm flipV="1">
            <a:off x="2590800" y="2133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98" name="Group 81"/>
          <p:cNvGrpSpPr>
            <a:grpSpLocks/>
          </p:cNvGrpSpPr>
          <p:nvPr/>
        </p:nvGrpSpPr>
        <p:grpSpPr bwMode="auto">
          <a:xfrm>
            <a:off x="5605463" y="1905000"/>
            <a:ext cx="185737" cy="328613"/>
            <a:chOff x="624" y="705"/>
            <a:chExt cx="117" cy="207"/>
          </a:xfrm>
        </p:grpSpPr>
        <p:sp>
          <p:nvSpPr>
            <p:cNvPr id="10426" name="Oval 82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27" name="Line 83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8" name="Freeform 84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99" name="Freeform 85"/>
          <p:cNvSpPr>
            <a:spLocks/>
          </p:cNvSpPr>
          <p:nvPr/>
        </p:nvSpPr>
        <p:spPr bwMode="auto">
          <a:xfrm>
            <a:off x="5599113" y="2286000"/>
            <a:ext cx="268287" cy="109538"/>
          </a:xfrm>
          <a:custGeom>
            <a:avLst/>
            <a:gdLst>
              <a:gd name="T0" fmla="*/ 0 w 169"/>
              <a:gd name="T1" fmla="*/ 0 h 69"/>
              <a:gd name="T2" fmla="*/ 327619683 w 169"/>
              <a:gd name="T3" fmla="*/ 118448675 h 69"/>
              <a:gd name="T4" fmla="*/ 415824162 w 169"/>
              <a:gd name="T5" fmla="*/ 57964651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0" name="Line 86"/>
          <p:cNvSpPr>
            <a:spLocks noChangeShapeType="1"/>
          </p:cNvSpPr>
          <p:nvPr/>
        </p:nvSpPr>
        <p:spPr bwMode="auto">
          <a:xfrm flipV="1">
            <a:off x="5638800" y="19812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1" name="Oval 87"/>
          <p:cNvSpPr>
            <a:spLocks noChangeArrowheads="1"/>
          </p:cNvSpPr>
          <p:nvPr/>
        </p:nvSpPr>
        <p:spPr bwMode="auto">
          <a:xfrm>
            <a:off x="3048000" y="24384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02" name="Oval 88"/>
          <p:cNvSpPr>
            <a:spLocks noChangeArrowheads="1"/>
          </p:cNvSpPr>
          <p:nvPr/>
        </p:nvSpPr>
        <p:spPr bwMode="auto">
          <a:xfrm>
            <a:off x="6172200" y="22098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03" name="Line 89"/>
          <p:cNvSpPr>
            <a:spLocks noChangeShapeType="1"/>
          </p:cNvSpPr>
          <p:nvPr/>
        </p:nvSpPr>
        <p:spPr bwMode="auto">
          <a:xfrm>
            <a:off x="0" y="25146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04" name="Group 90"/>
          <p:cNvGrpSpPr>
            <a:grpSpLocks/>
          </p:cNvGrpSpPr>
          <p:nvPr/>
        </p:nvGrpSpPr>
        <p:grpSpPr bwMode="auto">
          <a:xfrm>
            <a:off x="2481263" y="2133600"/>
            <a:ext cx="185737" cy="328613"/>
            <a:chOff x="624" y="705"/>
            <a:chExt cx="117" cy="207"/>
          </a:xfrm>
        </p:grpSpPr>
        <p:sp>
          <p:nvSpPr>
            <p:cNvPr id="10423" name="Oval 91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24" name="Line 92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5" name="Freeform 93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05" name="Line 94"/>
          <p:cNvSpPr>
            <a:spLocks noChangeShapeType="1"/>
          </p:cNvSpPr>
          <p:nvPr/>
        </p:nvSpPr>
        <p:spPr bwMode="auto">
          <a:xfrm flipV="1">
            <a:off x="609600" y="3733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06" name="Group 95"/>
          <p:cNvGrpSpPr>
            <a:grpSpLocks/>
          </p:cNvGrpSpPr>
          <p:nvPr/>
        </p:nvGrpSpPr>
        <p:grpSpPr bwMode="auto">
          <a:xfrm>
            <a:off x="914400" y="3962400"/>
            <a:ext cx="152400" cy="533400"/>
            <a:chOff x="624" y="432"/>
            <a:chExt cx="96" cy="336"/>
          </a:xfrm>
        </p:grpSpPr>
        <p:sp>
          <p:nvSpPr>
            <p:cNvPr id="10421" name="Oval 96"/>
            <p:cNvSpPr>
              <a:spLocks noChangeArrowheads="1"/>
            </p:cNvSpPr>
            <p:nvPr/>
          </p:nvSpPr>
          <p:spPr bwMode="auto">
            <a:xfrm>
              <a:off x="624" y="43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22" name="Line 97"/>
            <p:cNvSpPr>
              <a:spLocks noChangeShapeType="1"/>
            </p:cNvSpPr>
            <p:nvPr/>
          </p:nvSpPr>
          <p:spPr bwMode="auto">
            <a:xfrm>
              <a:off x="624" y="5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07" name="Group 98"/>
          <p:cNvGrpSpPr>
            <a:grpSpLocks/>
          </p:cNvGrpSpPr>
          <p:nvPr/>
        </p:nvGrpSpPr>
        <p:grpSpPr bwMode="auto">
          <a:xfrm>
            <a:off x="1471613" y="3941763"/>
            <a:ext cx="204787" cy="554037"/>
            <a:chOff x="353" y="768"/>
            <a:chExt cx="129" cy="349"/>
          </a:xfrm>
        </p:grpSpPr>
        <p:grpSp>
          <p:nvGrpSpPr>
            <p:cNvPr id="10417" name="Group 99"/>
            <p:cNvGrpSpPr>
              <a:grpSpLocks/>
            </p:cNvGrpSpPr>
            <p:nvPr/>
          </p:nvGrpSpPr>
          <p:grpSpPr bwMode="auto">
            <a:xfrm>
              <a:off x="384" y="768"/>
              <a:ext cx="96" cy="336"/>
              <a:chOff x="624" y="432"/>
              <a:chExt cx="96" cy="336"/>
            </a:xfrm>
          </p:grpSpPr>
          <p:sp>
            <p:nvSpPr>
              <p:cNvPr id="10419" name="Oval 100"/>
              <p:cNvSpPr>
                <a:spLocks noChangeArrowheads="1"/>
              </p:cNvSpPr>
              <p:nvPr/>
            </p:nvSpPr>
            <p:spPr bwMode="auto">
              <a:xfrm>
                <a:off x="624" y="432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Arial" charset="0"/>
                </a:endParaRPr>
              </a:p>
            </p:txBody>
          </p:sp>
          <p:sp>
            <p:nvSpPr>
              <p:cNvPr id="10420" name="Line 101"/>
              <p:cNvSpPr>
                <a:spLocks noChangeShapeType="1"/>
              </p:cNvSpPr>
              <p:nvPr/>
            </p:nvSpPr>
            <p:spPr bwMode="auto">
              <a:xfrm>
                <a:off x="624" y="52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18" name="Freeform 102"/>
            <p:cNvSpPr>
              <a:spLocks/>
            </p:cNvSpPr>
            <p:nvPr/>
          </p:nvSpPr>
          <p:spPr bwMode="auto">
            <a:xfrm>
              <a:off x="353" y="940"/>
              <a:ext cx="129" cy="177"/>
            </a:xfrm>
            <a:custGeom>
              <a:avLst/>
              <a:gdLst>
                <a:gd name="T0" fmla="*/ 129 w 129"/>
                <a:gd name="T1" fmla="*/ 0 h 177"/>
                <a:gd name="T2" fmla="*/ 0 w 129"/>
                <a:gd name="T3" fmla="*/ 177 h 177"/>
                <a:gd name="T4" fmla="*/ 0 60000 65536"/>
                <a:gd name="T5" fmla="*/ 0 60000 65536"/>
                <a:gd name="T6" fmla="*/ 0 w 129"/>
                <a:gd name="T7" fmla="*/ 0 h 177"/>
                <a:gd name="T8" fmla="*/ 129 w 129"/>
                <a:gd name="T9" fmla="*/ 177 h 17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9" h="177">
                  <a:moveTo>
                    <a:pt x="129" y="0"/>
                  </a:moveTo>
                  <a:cubicBezTo>
                    <a:pt x="119" y="100"/>
                    <a:pt x="127" y="177"/>
                    <a:pt x="0" y="17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08" name="Line 103"/>
          <p:cNvSpPr>
            <a:spLocks noChangeShapeType="1"/>
          </p:cNvSpPr>
          <p:nvPr/>
        </p:nvSpPr>
        <p:spPr bwMode="auto">
          <a:xfrm flipH="1">
            <a:off x="19050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9" name="Freeform 104"/>
          <p:cNvSpPr>
            <a:spLocks/>
          </p:cNvSpPr>
          <p:nvPr/>
        </p:nvSpPr>
        <p:spPr bwMode="auto">
          <a:xfrm>
            <a:off x="646113" y="4081463"/>
            <a:ext cx="268287" cy="109537"/>
          </a:xfrm>
          <a:custGeom>
            <a:avLst/>
            <a:gdLst>
              <a:gd name="T0" fmla="*/ 0 w 169"/>
              <a:gd name="T1" fmla="*/ 0 h 69"/>
              <a:gd name="T2" fmla="*/ 327619683 w 169"/>
              <a:gd name="T3" fmla="*/ 118446007 h 69"/>
              <a:gd name="T4" fmla="*/ 415824162 w 169"/>
              <a:gd name="T5" fmla="*/ 57962535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10" name="Group 105"/>
          <p:cNvGrpSpPr>
            <a:grpSpLocks/>
          </p:cNvGrpSpPr>
          <p:nvPr/>
        </p:nvGrpSpPr>
        <p:grpSpPr bwMode="auto">
          <a:xfrm>
            <a:off x="2362200" y="3581400"/>
            <a:ext cx="152400" cy="609600"/>
            <a:chOff x="432" y="384"/>
            <a:chExt cx="96" cy="384"/>
          </a:xfrm>
        </p:grpSpPr>
        <p:sp>
          <p:nvSpPr>
            <p:cNvPr id="10415" name="Oval 106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16" name="Line 107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11" name="Group 108"/>
          <p:cNvGrpSpPr>
            <a:grpSpLocks/>
          </p:cNvGrpSpPr>
          <p:nvPr/>
        </p:nvGrpSpPr>
        <p:grpSpPr bwMode="auto">
          <a:xfrm>
            <a:off x="2971800" y="3657600"/>
            <a:ext cx="152400" cy="609600"/>
            <a:chOff x="432" y="384"/>
            <a:chExt cx="96" cy="384"/>
          </a:xfrm>
        </p:grpSpPr>
        <p:sp>
          <p:nvSpPr>
            <p:cNvPr id="10413" name="Oval 109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14" name="Line 110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12" name="Group 111"/>
          <p:cNvGrpSpPr>
            <a:grpSpLocks/>
          </p:cNvGrpSpPr>
          <p:nvPr/>
        </p:nvGrpSpPr>
        <p:grpSpPr bwMode="auto">
          <a:xfrm>
            <a:off x="2024063" y="5462588"/>
            <a:ext cx="185737" cy="328612"/>
            <a:chOff x="624" y="705"/>
            <a:chExt cx="117" cy="207"/>
          </a:xfrm>
        </p:grpSpPr>
        <p:sp>
          <p:nvSpPr>
            <p:cNvPr id="10410" name="Oval 112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11" name="Line 113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12" name="Freeform 114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13" name="Line 115"/>
          <p:cNvSpPr>
            <a:spLocks noChangeShapeType="1"/>
          </p:cNvSpPr>
          <p:nvPr/>
        </p:nvSpPr>
        <p:spPr bwMode="auto">
          <a:xfrm flipV="1">
            <a:off x="2057400" y="3733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14" name="Freeform 116"/>
          <p:cNvSpPr>
            <a:spLocks/>
          </p:cNvSpPr>
          <p:nvPr/>
        </p:nvSpPr>
        <p:spPr bwMode="auto">
          <a:xfrm>
            <a:off x="2057400" y="4114800"/>
            <a:ext cx="268288" cy="109538"/>
          </a:xfrm>
          <a:custGeom>
            <a:avLst/>
            <a:gdLst>
              <a:gd name="T0" fmla="*/ 0 w 169"/>
              <a:gd name="T1" fmla="*/ 0 h 69"/>
              <a:gd name="T2" fmla="*/ 327620904 w 169"/>
              <a:gd name="T3" fmla="*/ 118448675 h 69"/>
              <a:gd name="T4" fmla="*/ 415827299 w 169"/>
              <a:gd name="T5" fmla="*/ 57964651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15" name="Line 117"/>
          <p:cNvSpPr>
            <a:spLocks noChangeShapeType="1"/>
          </p:cNvSpPr>
          <p:nvPr/>
        </p:nvSpPr>
        <p:spPr bwMode="auto">
          <a:xfrm flipH="1">
            <a:off x="34290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16" name="Group 118"/>
          <p:cNvGrpSpPr>
            <a:grpSpLocks/>
          </p:cNvGrpSpPr>
          <p:nvPr/>
        </p:nvGrpSpPr>
        <p:grpSpPr bwMode="auto">
          <a:xfrm>
            <a:off x="3810000" y="3657600"/>
            <a:ext cx="152400" cy="609600"/>
            <a:chOff x="432" y="384"/>
            <a:chExt cx="96" cy="384"/>
          </a:xfrm>
        </p:grpSpPr>
        <p:sp>
          <p:nvSpPr>
            <p:cNvPr id="10408" name="Oval 119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09" name="Line 120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17" name="Group 121"/>
          <p:cNvGrpSpPr>
            <a:grpSpLocks/>
          </p:cNvGrpSpPr>
          <p:nvPr/>
        </p:nvGrpSpPr>
        <p:grpSpPr bwMode="auto">
          <a:xfrm>
            <a:off x="4648200" y="3789363"/>
            <a:ext cx="349250" cy="630237"/>
            <a:chOff x="624" y="563"/>
            <a:chExt cx="220" cy="397"/>
          </a:xfrm>
        </p:grpSpPr>
        <p:sp>
          <p:nvSpPr>
            <p:cNvPr id="10405" name="Oval 122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06" name="Line 123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7" name="Freeform 124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18" name="Line 125"/>
          <p:cNvSpPr>
            <a:spLocks noChangeShapeType="1"/>
          </p:cNvSpPr>
          <p:nvPr/>
        </p:nvSpPr>
        <p:spPr bwMode="auto">
          <a:xfrm flipH="1">
            <a:off x="52578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19" name="Group 126"/>
          <p:cNvGrpSpPr>
            <a:grpSpLocks/>
          </p:cNvGrpSpPr>
          <p:nvPr/>
        </p:nvGrpSpPr>
        <p:grpSpPr bwMode="auto">
          <a:xfrm>
            <a:off x="5791200" y="3581400"/>
            <a:ext cx="152400" cy="609600"/>
            <a:chOff x="432" y="384"/>
            <a:chExt cx="96" cy="384"/>
          </a:xfrm>
        </p:grpSpPr>
        <p:sp>
          <p:nvSpPr>
            <p:cNvPr id="10403" name="Oval 127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04" name="Line 128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20" name="Group 129"/>
          <p:cNvGrpSpPr>
            <a:grpSpLocks/>
          </p:cNvGrpSpPr>
          <p:nvPr/>
        </p:nvGrpSpPr>
        <p:grpSpPr bwMode="auto">
          <a:xfrm>
            <a:off x="6629400" y="3581400"/>
            <a:ext cx="152400" cy="609600"/>
            <a:chOff x="432" y="384"/>
            <a:chExt cx="96" cy="384"/>
          </a:xfrm>
        </p:grpSpPr>
        <p:sp>
          <p:nvSpPr>
            <p:cNvPr id="10401" name="Oval 130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02" name="Line 131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21" name="Line 132"/>
          <p:cNvSpPr>
            <a:spLocks noChangeShapeType="1"/>
          </p:cNvSpPr>
          <p:nvPr/>
        </p:nvSpPr>
        <p:spPr bwMode="auto">
          <a:xfrm flipH="1">
            <a:off x="7162800" y="3733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22" name="Group 133"/>
          <p:cNvGrpSpPr>
            <a:grpSpLocks/>
          </p:cNvGrpSpPr>
          <p:nvPr/>
        </p:nvGrpSpPr>
        <p:grpSpPr bwMode="auto">
          <a:xfrm>
            <a:off x="7620000" y="3886200"/>
            <a:ext cx="152400" cy="609600"/>
            <a:chOff x="432" y="384"/>
            <a:chExt cx="96" cy="384"/>
          </a:xfrm>
        </p:grpSpPr>
        <p:sp>
          <p:nvSpPr>
            <p:cNvPr id="10399" name="Oval 134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00" name="Line 135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23" name="Group 136"/>
          <p:cNvGrpSpPr>
            <a:grpSpLocks/>
          </p:cNvGrpSpPr>
          <p:nvPr/>
        </p:nvGrpSpPr>
        <p:grpSpPr bwMode="auto">
          <a:xfrm>
            <a:off x="8489950" y="3886200"/>
            <a:ext cx="349250" cy="630238"/>
            <a:chOff x="624" y="563"/>
            <a:chExt cx="220" cy="397"/>
          </a:xfrm>
        </p:grpSpPr>
        <p:sp>
          <p:nvSpPr>
            <p:cNvPr id="10396" name="Oval 137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97" name="Line 138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98" name="Freeform 139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24" name="Oval 140"/>
          <p:cNvSpPr>
            <a:spLocks noChangeArrowheads="1"/>
          </p:cNvSpPr>
          <p:nvPr/>
        </p:nvSpPr>
        <p:spPr bwMode="auto">
          <a:xfrm>
            <a:off x="7848600" y="4419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25" name="Text Box 141"/>
          <p:cNvSpPr txBox="1">
            <a:spLocks noChangeArrowheads="1"/>
          </p:cNvSpPr>
          <p:nvPr/>
        </p:nvSpPr>
        <p:spPr bwMode="auto">
          <a:xfrm>
            <a:off x="228600" y="4572000"/>
            <a:ext cx="883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ta       sống       vui        hòa         bình.     Mừng            Tây       Nguyên      mình       đời</a:t>
            </a:r>
          </a:p>
        </p:txBody>
      </p:sp>
      <p:grpSp>
        <p:nvGrpSpPr>
          <p:cNvPr id="10326" name="Group 142"/>
          <p:cNvGrpSpPr>
            <a:grpSpLocks/>
          </p:cNvGrpSpPr>
          <p:nvPr/>
        </p:nvGrpSpPr>
        <p:grpSpPr bwMode="auto">
          <a:xfrm>
            <a:off x="685800" y="5257800"/>
            <a:ext cx="152400" cy="609600"/>
            <a:chOff x="432" y="384"/>
            <a:chExt cx="96" cy="384"/>
          </a:xfrm>
        </p:grpSpPr>
        <p:sp>
          <p:nvSpPr>
            <p:cNvPr id="10394" name="Oval 143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95" name="Line 144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27" name="Group 145"/>
          <p:cNvGrpSpPr>
            <a:grpSpLocks/>
          </p:cNvGrpSpPr>
          <p:nvPr/>
        </p:nvGrpSpPr>
        <p:grpSpPr bwMode="auto">
          <a:xfrm>
            <a:off x="1371600" y="5257800"/>
            <a:ext cx="152400" cy="609600"/>
            <a:chOff x="432" y="384"/>
            <a:chExt cx="96" cy="384"/>
          </a:xfrm>
        </p:grpSpPr>
        <p:sp>
          <p:nvSpPr>
            <p:cNvPr id="10392" name="Oval 146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93" name="Line 147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28" name="Line 148"/>
          <p:cNvSpPr>
            <a:spLocks noChangeShapeType="1"/>
          </p:cNvSpPr>
          <p:nvPr/>
        </p:nvSpPr>
        <p:spPr bwMode="auto">
          <a:xfrm flipH="1">
            <a:off x="18288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29" name="Group 149"/>
          <p:cNvGrpSpPr>
            <a:grpSpLocks/>
          </p:cNvGrpSpPr>
          <p:nvPr/>
        </p:nvGrpSpPr>
        <p:grpSpPr bwMode="auto">
          <a:xfrm>
            <a:off x="2362200" y="5334000"/>
            <a:ext cx="152400" cy="609600"/>
            <a:chOff x="432" y="384"/>
            <a:chExt cx="96" cy="384"/>
          </a:xfrm>
        </p:grpSpPr>
        <p:sp>
          <p:nvSpPr>
            <p:cNvPr id="10390" name="Oval 150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91" name="Line 151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30" name="Group 152"/>
          <p:cNvGrpSpPr>
            <a:grpSpLocks/>
          </p:cNvGrpSpPr>
          <p:nvPr/>
        </p:nvGrpSpPr>
        <p:grpSpPr bwMode="auto">
          <a:xfrm>
            <a:off x="1981200" y="3733800"/>
            <a:ext cx="185738" cy="328613"/>
            <a:chOff x="624" y="705"/>
            <a:chExt cx="117" cy="207"/>
          </a:xfrm>
        </p:grpSpPr>
        <p:sp>
          <p:nvSpPr>
            <p:cNvPr id="10387" name="Oval 153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88" name="Line 154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9" name="Freeform 155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31" name="Freeform 156"/>
          <p:cNvSpPr>
            <a:spLocks/>
          </p:cNvSpPr>
          <p:nvPr/>
        </p:nvSpPr>
        <p:spPr bwMode="auto">
          <a:xfrm>
            <a:off x="2057400" y="5867400"/>
            <a:ext cx="268288" cy="109538"/>
          </a:xfrm>
          <a:custGeom>
            <a:avLst/>
            <a:gdLst>
              <a:gd name="T0" fmla="*/ 0 w 169"/>
              <a:gd name="T1" fmla="*/ 0 h 69"/>
              <a:gd name="T2" fmla="*/ 327620904 w 169"/>
              <a:gd name="T3" fmla="*/ 118448675 h 69"/>
              <a:gd name="T4" fmla="*/ 415827299 w 169"/>
              <a:gd name="T5" fmla="*/ 57964651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2" name="Line 157"/>
          <p:cNvSpPr>
            <a:spLocks noChangeShapeType="1"/>
          </p:cNvSpPr>
          <p:nvPr/>
        </p:nvSpPr>
        <p:spPr bwMode="auto">
          <a:xfrm flipV="1">
            <a:off x="2057400" y="54864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33" name="Oval 158"/>
          <p:cNvSpPr>
            <a:spLocks noChangeArrowheads="1"/>
          </p:cNvSpPr>
          <p:nvPr/>
        </p:nvSpPr>
        <p:spPr bwMode="auto">
          <a:xfrm>
            <a:off x="2590800" y="57912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334" name="Group 159"/>
          <p:cNvGrpSpPr>
            <a:grpSpLocks/>
          </p:cNvGrpSpPr>
          <p:nvPr/>
        </p:nvGrpSpPr>
        <p:grpSpPr bwMode="auto">
          <a:xfrm>
            <a:off x="2895600" y="5486400"/>
            <a:ext cx="349250" cy="630238"/>
            <a:chOff x="624" y="563"/>
            <a:chExt cx="220" cy="397"/>
          </a:xfrm>
        </p:grpSpPr>
        <p:sp>
          <p:nvSpPr>
            <p:cNvPr id="10384" name="Oval 160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85" name="Line 161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6" name="Freeform 162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35" name="Line 163"/>
          <p:cNvSpPr>
            <a:spLocks noChangeShapeType="1"/>
          </p:cNvSpPr>
          <p:nvPr/>
        </p:nvSpPr>
        <p:spPr bwMode="auto">
          <a:xfrm flipH="1">
            <a:off x="34290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36" name="Group 164"/>
          <p:cNvGrpSpPr>
            <a:grpSpLocks/>
          </p:cNvGrpSpPr>
          <p:nvPr/>
        </p:nvGrpSpPr>
        <p:grpSpPr bwMode="auto">
          <a:xfrm>
            <a:off x="3657600" y="5334000"/>
            <a:ext cx="152400" cy="609600"/>
            <a:chOff x="432" y="384"/>
            <a:chExt cx="96" cy="384"/>
          </a:xfrm>
        </p:grpSpPr>
        <p:sp>
          <p:nvSpPr>
            <p:cNvPr id="10382" name="Oval 165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83" name="Line 166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37" name="Group 167"/>
          <p:cNvGrpSpPr>
            <a:grpSpLocks/>
          </p:cNvGrpSpPr>
          <p:nvPr/>
        </p:nvGrpSpPr>
        <p:grpSpPr bwMode="auto">
          <a:xfrm>
            <a:off x="4267200" y="5334000"/>
            <a:ext cx="152400" cy="609600"/>
            <a:chOff x="432" y="384"/>
            <a:chExt cx="96" cy="384"/>
          </a:xfrm>
        </p:grpSpPr>
        <p:sp>
          <p:nvSpPr>
            <p:cNvPr id="10380" name="Oval 168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81" name="Line 169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38" name="Line 170"/>
          <p:cNvSpPr>
            <a:spLocks noChangeShapeType="1"/>
          </p:cNvSpPr>
          <p:nvPr/>
        </p:nvSpPr>
        <p:spPr bwMode="auto">
          <a:xfrm flipH="1">
            <a:off x="48006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39" name="Group 171"/>
          <p:cNvGrpSpPr>
            <a:grpSpLocks/>
          </p:cNvGrpSpPr>
          <p:nvPr/>
        </p:nvGrpSpPr>
        <p:grpSpPr bwMode="auto">
          <a:xfrm>
            <a:off x="5181600" y="5410200"/>
            <a:ext cx="152400" cy="609600"/>
            <a:chOff x="432" y="384"/>
            <a:chExt cx="96" cy="384"/>
          </a:xfrm>
        </p:grpSpPr>
        <p:sp>
          <p:nvSpPr>
            <p:cNvPr id="10378" name="Oval 172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79" name="Line 173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40" name="Group 174"/>
          <p:cNvGrpSpPr>
            <a:grpSpLocks/>
          </p:cNvGrpSpPr>
          <p:nvPr/>
        </p:nvGrpSpPr>
        <p:grpSpPr bwMode="auto">
          <a:xfrm>
            <a:off x="4919663" y="5562600"/>
            <a:ext cx="185737" cy="328613"/>
            <a:chOff x="624" y="705"/>
            <a:chExt cx="117" cy="207"/>
          </a:xfrm>
        </p:grpSpPr>
        <p:sp>
          <p:nvSpPr>
            <p:cNvPr id="10375" name="Oval 175"/>
            <p:cNvSpPr>
              <a:spLocks noChangeArrowheads="1"/>
            </p:cNvSpPr>
            <p:nvPr/>
          </p:nvSpPr>
          <p:spPr bwMode="auto">
            <a:xfrm>
              <a:off x="624" y="864"/>
              <a:ext cx="48" cy="4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76" name="Line 176"/>
            <p:cNvSpPr>
              <a:spLocks noChangeShapeType="1"/>
            </p:cNvSpPr>
            <p:nvPr/>
          </p:nvSpPr>
          <p:spPr bwMode="auto">
            <a:xfrm>
              <a:off x="672" y="72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7" name="Freeform 177"/>
            <p:cNvSpPr>
              <a:spLocks/>
            </p:cNvSpPr>
            <p:nvPr/>
          </p:nvSpPr>
          <p:spPr bwMode="auto">
            <a:xfrm>
              <a:off x="682" y="705"/>
              <a:ext cx="59" cy="130"/>
            </a:xfrm>
            <a:custGeom>
              <a:avLst/>
              <a:gdLst>
                <a:gd name="T0" fmla="*/ 0 w 59"/>
                <a:gd name="T1" fmla="*/ 0 h 130"/>
                <a:gd name="T2" fmla="*/ 59 w 59"/>
                <a:gd name="T3" fmla="*/ 130 h 130"/>
                <a:gd name="T4" fmla="*/ 0 60000 65536"/>
                <a:gd name="T5" fmla="*/ 0 60000 65536"/>
                <a:gd name="T6" fmla="*/ 0 w 59"/>
                <a:gd name="T7" fmla="*/ 0 h 130"/>
                <a:gd name="T8" fmla="*/ 59 w 59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30">
                  <a:moveTo>
                    <a:pt x="0" y="0"/>
                  </a:moveTo>
                  <a:cubicBezTo>
                    <a:pt x="16" y="48"/>
                    <a:pt x="59" y="79"/>
                    <a:pt x="59" y="130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41" name="Line 178"/>
          <p:cNvSpPr>
            <a:spLocks noChangeShapeType="1"/>
          </p:cNvSpPr>
          <p:nvPr/>
        </p:nvSpPr>
        <p:spPr bwMode="auto">
          <a:xfrm flipV="1">
            <a:off x="4953000" y="5638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2" name="Freeform 179"/>
          <p:cNvSpPr>
            <a:spLocks/>
          </p:cNvSpPr>
          <p:nvPr/>
        </p:nvSpPr>
        <p:spPr bwMode="auto">
          <a:xfrm>
            <a:off x="4913313" y="5943600"/>
            <a:ext cx="268287" cy="109538"/>
          </a:xfrm>
          <a:custGeom>
            <a:avLst/>
            <a:gdLst>
              <a:gd name="T0" fmla="*/ 0 w 169"/>
              <a:gd name="T1" fmla="*/ 0 h 69"/>
              <a:gd name="T2" fmla="*/ 327619683 w 169"/>
              <a:gd name="T3" fmla="*/ 118448675 h 69"/>
              <a:gd name="T4" fmla="*/ 415824162 w 169"/>
              <a:gd name="T5" fmla="*/ 57964651 h 69"/>
              <a:gd name="T6" fmla="*/ 0 60000 65536"/>
              <a:gd name="T7" fmla="*/ 0 60000 65536"/>
              <a:gd name="T8" fmla="*/ 0 60000 65536"/>
              <a:gd name="T9" fmla="*/ 0 w 169"/>
              <a:gd name="T10" fmla="*/ 0 h 69"/>
              <a:gd name="T11" fmla="*/ 169 w 169"/>
              <a:gd name="T12" fmla="*/ 69 h 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9" h="69">
                <a:moveTo>
                  <a:pt x="0" y="0"/>
                </a:moveTo>
                <a:cubicBezTo>
                  <a:pt x="48" y="69"/>
                  <a:pt x="44" y="62"/>
                  <a:pt x="130" y="47"/>
                </a:cubicBezTo>
                <a:cubicBezTo>
                  <a:pt x="169" y="34"/>
                  <a:pt x="165" y="47"/>
                  <a:pt x="165" y="2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3" name="Oval 180"/>
          <p:cNvSpPr>
            <a:spLocks noChangeArrowheads="1"/>
          </p:cNvSpPr>
          <p:nvPr/>
        </p:nvSpPr>
        <p:spPr bwMode="auto">
          <a:xfrm>
            <a:off x="5410200" y="5943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344" name="Group 181"/>
          <p:cNvGrpSpPr>
            <a:grpSpLocks/>
          </p:cNvGrpSpPr>
          <p:nvPr/>
        </p:nvGrpSpPr>
        <p:grpSpPr bwMode="auto">
          <a:xfrm>
            <a:off x="5867400" y="5389563"/>
            <a:ext cx="349250" cy="630237"/>
            <a:chOff x="624" y="563"/>
            <a:chExt cx="220" cy="397"/>
          </a:xfrm>
        </p:grpSpPr>
        <p:sp>
          <p:nvSpPr>
            <p:cNvPr id="10372" name="Oval 182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73" name="Line 183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74" name="Freeform 184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45" name="Line 185"/>
          <p:cNvSpPr>
            <a:spLocks noChangeShapeType="1"/>
          </p:cNvSpPr>
          <p:nvPr/>
        </p:nvSpPr>
        <p:spPr bwMode="auto">
          <a:xfrm flipH="1">
            <a:off x="64770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46" name="Line 186"/>
          <p:cNvSpPr>
            <a:spLocks noChangeShapeType="1"/>
          </p:cNvSpPr>
          <p:nvPr/>
        </p:nvSpPr>
        <p:spPr bwMode="auto">
          <a:xfrm flipH="1">
            <a:off x="90678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347" name="Group 187"/>
          <p:cNvGrpSpPr>
            <a:grpSpLocks/>
          </p:cNvGrpSpPr>
          <p:nvPr/>
        </p:nvGrpSpPr>
        <p:grpSpPr bwMode="auto">
          <a:xfrm>
            <a:off x="6781800" y="5486400"/>
            <a:ext cx="152400" cy="609600"/>
            <a:chOff x="432" y="384"/>
            <a:chExt cx="96" cy="384"/>
          </a:xfrm>
        </p:grpSpPr>
        <p:sp>
          <p:nvSpPr>
            <p:cNvPr id="10370" name="Oval 188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71" name="Line 189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48" name="Group 190"/>
          <p:cNvGrpSpPr>
            <a:grpSpLocks/>
          </p:cNvGrpSpPr>
          <p:nvPr/>
        </p:nvGrpSpPr>
        <p:grpSpPr bwMode="auto">
          <a:xfrm>
            <a:off x="7543800" y="5486400"/>
            <a:ext cx="152400" cy="609600"/>
            <a:chOff x="432" y="384"/>
            <a:chExt cx="96" cy="384"/>
          </a:xfrm>
        </p:grpSpPr>
        <p:sp>
          <p:nvSpPr>
            <p:cNvPr id="10368" name="Oval 191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69" name="Line 192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49" name="Group 193"/>
          <p:cNvGrpSpPr>
            <a:grpSpLocks/>
          </p:cNvGrpSpPr>
          <p:nvPr/>
        </p:nvGrpSpPr>
        <p:grpSpPr bwMode="auto">
          <a:xfrm>
            <a:off x="8382000" y="5562600"/>
            <a:ext cx="152400" cy="609600"/>
            <a:chOff x="432" y="384"/>
            <a:chExt cx="96" cy="384"/>
          </a:xfrm>
        </p:grpSpPr>
        <p:sp>
          <p:nvSpPr>
            <p:cNvPr id="10366" name="Oval 194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67" name="Line 195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50" name="Line 196"/>
          <p:cNvSpPr>
            <a:spLocks noChangeShapeType="1"/>
          </p:cNvSpPr>
          <p:nvPr/>
        </p:nvSpPr>
        <p:spPr bwMode="auto">
          <a:xfrm flipH="1">
            <a:off x="80772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1" name="Line 197"/>
          <p:cNvSpPr>
            <a:spLocks noChangeShapeType="1"/>
          </p:cNvSpPr>
          <p:nvPr/>
        </p:nvSpPr>
        <p:spPr bwMode="auto">
          <a:xfrm flipH="1">
            <a:off x="8991600" y="5410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2" name="Text Box 198"/>
          <p:cNvSpPr txBox="1">
            <a:spLocks noChangeArrowheads="1"/>
          </p:cNvSpPr>
          <p:nvPr/>
        </p:nvSpPr>
        <p:spPr bwMode="auto">
          <a:xfrm>
            <a:off x="228600" y="6172200"/>
            <a:ext cx="876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sống      ấm           no       nổi        tiếng   trống      chiêng    đó           đây       chào     mừng.</a:t>
            </a:r>
          </a:p>
        </p:txBody>
      </p:sp>
      <p:sp>
        <p:nvSpPr>
          <p:cNvPr id="10353" name="Oval 199"/>
          <p:cNvSpPr>
            <a:spLocks noChangeArrowheads="1"/>
          </p:cNvSpPr>
          <p:nvPr/>
        </p:nvSpPr>
        <p:spPr bwMode="auto">
          <a:xfrm>
            <a:off x="8610600" y="6096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54" name="Freeform 200"/>
          <p:cNvSpPr>
            <a:spLocks/>
          </p:cNvSpPr>
          <p:nvPr/>
        </p:nvSpPr>
        <p:spPr bwMode="auto">
          <a:xfrm>
            <a:off x="8783638" y="5595938"/>
            <a:ext cx="131762" cy="271462"/>
          </a:xfrm>
          <a:custGeom>
            <a:avLst/>
            <a:gdLst>
              <a:gd name="T0" fmla="*/ 0 w 83"/>
              <a:gd name="T1" fmla="*/ 15120910 h 171"/>
              <a:gd name="T2" fmla="*/ 176410253 w 83"/>
              <a:gd name="T3" fmla="*/ 45362725 h 171"/>
              <a:gd name="T4" fmla="*/ 146168504 w 83"/>
              <a:gd name="T5" fmla="*/ 194050860 h 171"/>
              <a:gd name="T6" fmla="*/ 57962584 w 83"/>
              <a:gd name="T7" fmla="*/ 430945176 h 171"/>
              <a:gd name="T8" fmla="*/ 0 60000 65536"/>
              <a:gd name="T9" fmla="*/ 0 60000 65536"/>
              <a:gd name="T10" fmla="*/ 0 60000 65536"/>
              <a:gd name="T11" fmla="*/ 0 60000 65536"/>
              <a:gd name="T12" fmla="*/ 0 w 83"/>
              <a:gd name="T13" fmla="*/ 0 h 171"/>
              <a:gd name="T14" fmla="*/ 83 w 83"/>
              <a:gd name="T15" fmla="*/ 171 h 17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3" h="171">
                <a:moveTo>
                  <a:pt x="0" y="6"/>
                </a:moveTo>
                <a:cubicBezTo>
                  <a:pt x="23" y="10"/>
                  <a:pt x="55" y="0"/>
                  <a:pt x="70" y="18"/>
                </a:cubicBezTo>
                <a:cubicBezTo>
                  <a:pt x="83" y="34"/>
                  <a:pt x="63" y="58"/>
                  <a:pt x="58" y="77"/>
                </a:cubicBezTo>
                <a:cubicBezTo>
                  <a:pt x="42" y="136"/>
                  <a:pt x="42" y="132"/>
                  <a:pt x="23" y="17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5" name="Freeform 201"/>
          <p:cNvSpPr>
            <a:spLocks/>
          </p:cNvSpPr>
          <p:nvPr/>
        </p:nvSpPr>
        <p:spPr bwMode="auto">
          <a:xfrm>
            <a:off x="4287838" y="3919538"/>
            <a:ext cx="131762" cy="271462"/>
          </a:xfrm>
          <a:custGeom>
            <a:avLst/>
            <a:gdLst>
              <a:gd name="T0" fmla="*/ 0 w 83"/>
              <a:gd name="T1" fmla="*/ 15120910 h 171"/>
              <a:gd name="T2" fmla="*/ 176410253 w 83"/>
              <a:gd name="T3" fmla="*/ 45362725 h 171"/>
              <a:gd name="T4" fmla="*/ 146168504 w 83"/>
              <a:gd name="T5" fmla="*/ 194050860 h 171"/>
              <a:gd name="T6" fmla="*/ 57962584 w 83"/>
              <a:gd name="T7" fmla="*/ 430945176 h 171"/>
              <a:gd name="T8" fmla="*/ 0 60000 65536"/>
              <a:gd name="T9" fmla="*/ 0 60000 65536"/>
              <a:gd name="T10" fmla="*/ 0 60000 65536"/>
              <a:gd name="T11" fmla="*/ 0 60000 65536"/>
              <a:gd name="T12" fmla="*/ 0 w 83"/>
              <a:gd name="T13" fmla="*/ 0 h 171"/>
              <a:gd name="T14" fmla="*/ 83 w 83"/>
              <a:gd name="T15" fmla="*/ 171 h 17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3" h="171">
                <a:moveTo>
                  <a:pt x="0" y="6"/>
                </a:moveTo>
                <a:cubicBezTo>
                  <a:pt x="23" y="10"/>
                  <a:pt x="55" y="0"/>
                  <a:pt x="70" y="18"/>
                </a:cubicBezTo>
                <a:cubicBezTo>
                  <a:pt x="83" y="34"/>
                  <a:pt x="63" y="58"/>
                  <a:pt x="58" y="77"/>
                </a:cubicBezTo>
                <a:cubicBezTo>
                  <a:pt x="42" y="136"/>
                  <a:pt x="42" y="132"/>
                  <a:pt x="23" y="17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56" name="Text Box 202"/>
          <p:cNvSpPr txBox="1">
            <a:spLocks noChangeArrowheads="1"/>
          </p:cNvSpPr>
          <p:nvPr/>
        </p:nvSpPr>
        <p:spPr bwMode="auto">
          <a:xfrm>
            <a:off x="533400" y="14478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Arial" charset="0"/>
              </a:rPr>
              <a:t>Rộn ràng_Tha thiết</a:t>
            </a:r>
          </a:p>
        </p:txBody>
      </p:sp>
      <p:grpSp>
        <p:nvGrpSpPr>
          <p:cNvPr id="10357" name="Group 203"/>
          <p:cNvGrpSpPr>
            <a:grpSpLocks/>
          </p:cNvGrpSpPr>
          <p:nvPr/>
        </p:nvGrpSpPr>
        <p:grpSpPr bwMode="auto">
          <a:xfrm>
            <a:off x="838200" y="1960563"/>
            <a:ext cx="349250" cy="630237"/>
            <a:chOff x="624" y="563"/>
            <a:chExt cx="220" cy="397"/>
          </a:xfrm>
        </p:grpSpPr>
        <p:sp>
          <p:nvSpPr>
            <p:cNvPr id="10363" name="Oval 204"/>
            <p:cNvSpPr>
              <a:spLocks noChangeArrowheads="1"/>
            </p:cNvSpPr>
            <p:nvPr/>
          </p:nvSpPr>
          <p:spPr bwMode="auto">
            <a:xfrm>
              <a:off x="624" y="864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64" name="Line 205"/>
            <p:cNvSpPr>
              <a:spLocks noChangeShapeType="1"/>
            </p:cNvSpPr>
            <p:nvPr/>
          </p:nvSpPr>
          <p:spPr bwMode="auto">
            <a:xfrm>
              <a:off x="720" y="57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65" name="Freeform 206"/>
            <p:cNvSpPr>
              <a:spLocks/>
            </p:cNvSpPr>
            <p:nvPr/>
          </p:nvSpPr>
          <p:spPr bwMode="auto">
            <a:xfrm>
              <a:off x="730" y="563"/>
              <a:ext cx="114" cy="307"/>
            </a:xfrm>
            <a:custGeom>
              <a:avLst/>
              <a:gdLst>
                <a:gd name="T0" fmla="*/ 0 w 114"/>
                <a:gd name="T1" fmla="*/ 0 h 307"/>
                <a:gd name="T2" fmla="*/ 51 w 114"/>
                <a:gd name="T3" fmla="*/ 128 h 307"/>
                <a:gd name="T4" fmla="*/ 51 w 114"/>
                <a:gd name="T5" fmla="*/ 307 h 307"/>
                <a:gd name="T6" fmla="*/ 0 60000 65536"/>
                <a:gd name="T7" fmla="*/ 0 60000 65536"/>
                <a:gd name="T8" fmla="*/ 0 60000 65536"/>
                <a:gd name="T9" fmla="*/ 0 w 114"/>
                <a:gd name="T10" fmla="*/ 0 h 307"/>
                <a:gd name="T11" fmla="*/ 114 w 114"/>
                <a:gd name="T12" fmla="*/ 307 h 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4" h="307">
                  <a:moveTo>
                    <a:pt x="0" y="0"/>
                  </a:moveTo>
                  <a:cubicBezTo>
                    <a:pt x="12" y="51"/>
                    <a:pt x="21" y="84"/>
                    <a:pt x="51" y="128"/>
                  </a:cubicBezTo>
                  <a:cubicBezTo>
                    <a:pt x="62" y="160"/>
                    <a:pt x="114" y="307"/>
                    <a:pt x="51" y="307"/>
                  </a:cubicBezTo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58" name="Group 207"/>
          <p:cNvGrpSpPr>
            <a:grpSpLocks/>
          </p:cNvGrpSpPr>
          <p:nvPr/>
        </p:nvGrpSpPr>
        <p:grpSpPr bwMode="auto">
          <a:xfrm>
            <a:off x="2819400" y="1981200"/>
            <a:ext cx="152400" cy="609600"/>
            <a:chOff x="432" y="384"/>
            <a:chExt cx="96" cy="384"/>
          </a:xfrm>
        </p:grpSpPr>
        <p:sp>
          <p:nvSpPr>
            <p:cNvPr id="10361" name="Oval 208"/>
            <p:cNvSpPr>
              <a:spLocks noChangeArrowheads="1"/>
            </p:cNvSpPr>
            <p:nvPr/>
          </p:nvSpPr>
          <p:spPr bwMode="auto">
            <a:xfrm>
              <a:off x="432" y="672"/>
              <a:ext cx="96" cy="9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62" name="Line 209"/>
            <p:cNvSpPr>
              <a:spLocks noChangeShapeType="1"/>
            </p:cNvSpPr>
            <p:nvPr/>
          </p:nvSpPr>
          <p:spPr bwMode="auto">
            <a:xfrm>
              <a:off x="528" y="38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59" name="Text Box 210"/>
          <p:cNvSpPr txBox="1">
            <a:spLocks noChangeArrowheads="1"/>
          </p:cNvSpPr>
          <p:nvPr/>
        </p:nvSpPr>
        <p:spPr bwMode="auto">
          <a:xfrm>
            <a:off x="1524000" y="76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FF0000"/>
                </a:solidFill>
                <a:latin typeface="Arial" charset="0"/>
              </a:rPr>
              <a:t>TIẾT 19</a:t>
            </a:r>
          </a:p>
        </p:txBody>
      </p:sp>
      <p:pic>
        <p:nvPicPr>
          <p:cNvPr id="45267" name="Picture 211">
            <a:hlinkClick r:id="" action="ppaction://media"/>
          </p:cNvPr>
          <p:cNvPicPr>
            <a:picLocks noRot="1" noChangeAspect="1" noChangeArrowheads="1"/>
          </p:cNvPicPr>
          <p:nvPr>
            <a:audioCd>
              <a:st track="6"/>
              <a:end track="6" time="157"/>
            </a:audioCd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772400" y="533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52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26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26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1220</TotalTime>
  <Words>804</Words>
  <Application>Microsoft Office PowerPoint</Application>
  <PresentationFormat>On-screen Show (4:3)</PresentationFormat>
  <Paragraphs>115</Paragraphs>
  <Slides>18</Slides>
  <Notes>0</Notes>
  <HiddenSlides>0</HiddenSlides>
  <MMClips>2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.VnTime</vt:lpstr>
      <vt:lpstr>Arial</vt:lpstr>
      <vt:lpstr>Wingdings</vt:lpstr>
      <vt:lpstr>Calibri</vt:lpstr>
      <vt:lpstr>Times New Roman</vt:lpstr>
      <vt:lpstr>Clouds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HOP NHAT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DINH HONG TRUONG</dc:creator>
  <cp:lastModifiedBy>CSTeam</cp:lastModifiedBy>
  <cp:revision>51</cp:revision>
  <dcterms:created xsi:type="dcterms:W3CDTF">2006-12-20T08:33:15Z</dcterms:created>
  <dcterms:modified xsi:type="dcterms:W3CDTF">2016-06-30T02:18:20Z</dcterms:modified>
</cp:coreProperties>
</file>