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6"/>
  </p:notesMasterIdLst>
  <p:sldIdLst>
    <p:sldId id="256" r:id="rId2"/>
    <p:sldId id="277" r:id="rId3"/>
    <p:sldId id="278" r:id="rId4"/>
    <p:sldId id="279" r:id="rId5"/>
    <p:sldId id="280" r:id="rId6"/>
    <p:sldId id="281" r:id="rId7"/>
    <p:sldId id="275" r:id="rId8"/>
    <p:sldId id="282" r:id="rId9"/>
    <p:sldId id="283" r:id="rId10"/>
    <p:sldId id="284" r:id="rId11"/>
    <p:sldId id="286" r:id="rId12"/>
    <p:sldId id="258" r:id="rId13"/>
    <p:sldId id="287" r:id="rId14"/>
    <p:sldId id="28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FF"/>
    <a:srgbClr val="CC9900"/>
    <a:srgbClr val="003300"/>
    <a:srgbClr val="000066"/>
    <a:srgbClr val="FFFF00"/>
    <a:srgbClr val="0000CC"/>
    <a:srgbClr val="000099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952" autoAdjust="0"/>
  </p:normalViewPr>
  <p:slideViewPr>
    <p:cSldViewPr>
      <p:cViewPr varScale="1">
        <p:scale>
          <a:sx n="39" d="100"/>
          <a:sy n="39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AA4689-5DEE-4235-B1A6-08E80568C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DB6E3-282B-4670-AC15-98F8B708A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3F75C-1918-48E4-BF66-F2B61985A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656AA-B92E-40B7-AEF7-0D09DE67C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71355-5CB5-4EDC-A22F-53FF6EE3B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0A528-DC2A-4E66-8054-0247200C4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06AF9-B6F0-43F5-800F-6839EDD2F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C9F96-5D49-4F3D-B714-77E64D2B75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D0C30-9805-43D4-835E-807D6F361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4099F-7A17-42BB-8092-C0F433B72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9F700-A2E3-4283-8B8A-7E0500D0C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78A0F-AE2E-485E-9A7E-8C57229660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16D02-CBE6-4E1B-B7B5-13ADF2643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4DEBF89-8A10-40D5-B589-81638A876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hyperlink" Target="http://images.google.com.vn/imgres?imgurl=http://www.avsnonline.net/library/gallary/roses_1/images/11782793.hotchocolate2872.jpg&amp;imgrefurl=http://www.diemcao.com/showthread.php%3Ft%3D204&amp;usg=__NyN0rNtDMdaDY-9L4pq0U3cuk7o=&amp;h=687&amp;w=800&amp;sz=343&amp;hl=vi&amp;start=37&amp;sig2=5fFk5hb8JUElmyKscQgYfg&amp;tbnid=dRm6--QF_77VWM:&amp;tbnh=123&amp;tbnw=143&amp;ei=xbInSaWxIZO1kAW3j4GkAg&amp;prev=/images%3Fq%3DH%25E1%25BB%258Dc%2Bsinh%2Bch%25C3%25BAc%2Bm%25E1%25BB%25ABng%2Bth%25E1%25BA%25A7y%2Bc%25C3%25B4%26start%3D20%26gbv%3D2%26ndsp%3D20%26hl%3Dvi%26sa%3DN" TargetMode="External"/><Relationship Id="rId7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acninh.bis.vn/resources/bacninh/items/1212130011_1.jpg" TargetMode="Externa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hyperlink" Target="http://i278.photobucket.com/albums/kk112/thythy_2008/ChimChiaLiaChim_KV.jpg" TargetMode="External"/><Relationship Id="rId7" Type="http://schemas.openxmlformats.org/officeDocument/2006/relationships/hyperlink" Target="http://i286.photobucket.com/albums/ll108/hangchamhoi/8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jpeg"/><Relationship Id="rId5" Type="http://schemas.openxmlformats.org/officeDocument/2006/relationships/hyperlink" Target="http://images.google.com.vn/imgres?imgurl=http://i246.photobucket.com/albums/gg108/nguyenvuthuytien/DSC02578.jpg&amp;imgrefurl=http://blog.360.yahoo.com/blog-dOfA5HYzb5nK731R1Pp0gW3Gn.wwuve_jw--%3Fcq%3D1%26p%3D83&amp;usg=__gc7o5YWbeqWIvSmIJOVXwhx9s54=&amp;h=675&amp;w=900&amp;sz=109&amp;hl=vi&amp;start=14&amp;sig2=7pS5U2AAp7PBWEbgBEYi6g&amp;tbnid=lp7yWj2xOiBiVM:&amp;tbnh=110&amp;tbnw=146&amp;ei=E7InSdWXHZfNkAXS-52YAg&amp;prev=/images%3Fq%3DN%25E1%25BA%25AFng%2Bchi%25E1%25BA%25BFu%2Bv%25C3%25A0o%2Bnh%25C3%25A0%26gbv%3D2%26hl%3Dvi%26sa%3DG" TargetMode="External"/><Relationship Id="rId4" Type="http://schemas.openxmlformats.org/officeDocument/2006/relationships/image" Target="../media/image14.jpeg"/><Relationship Id="rId9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G:\03%2520TRONG%2520COM.mp3" TargetMode="External"/><Relationship Id="rId1" Type="http://schemas.openxmlformats.org/officeDocument/2006/relationships/audio" Target="file:///G:\Trong%20Com%20-%20Hoan%20Lam%20%5bNCT%208800900763%5d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Track%204.wma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Track%205.wma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A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eaLnBrk="1" hangingPunct="1"/>
            <a:r>
              <a:rPr lang="en-US" sz="5400" smtClean="0">
                <a:solidFill>
                  <a:srgbClr val="FFFF00"/>
                </a:solidFill>
              </a:rPr>
              <a:t>Môn :</a:t>
            </a:r>
            <a:r>
              <a:rPr lang="en-US" sz="5400" b="1" smtClean="0">
                <a:solidFill>
                  <a:srgbClr val="FFFF00"/>
                </a:solidFill>
              </a:rPr>
              <a:t>ÂM NHẠC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A0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11300"/>
            <a:ext cx="8229600" cy="1384300"/>
          </a:xfrm>
        </p:spPr>
        <p:txBody>
          <a:bodyPr/>
          <a:lstStyle/>
          <a:p>
            <a:pPr eaLnBrk="1" hangingPunct="1"/>
            <a:r>
              <a:rPr lang="en-US" sz="5400" smtClean="0">
                <a:solidFill>
                  <a:srgbClr val="FFFF00"/>
                </a:solidFill>
              </a:rPr>
              <a:t>Ôn tập bài hát Ước mơ</a:t>
            </a:r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9144000" cy="2743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solidFill>
                  <a:schemeClr val="accent2"/>
                </a:solidFill>
              </a:rPr>
              <a:t>               </a:t>
            </a:r>
            <a:r>
              <a:rPr lang="en-US" sz="4000" smtClean="0">
                <a:solidFill>
                  <a:srgbClr val="FFFFFF"/>
                </a:solidFill>
              </a:rPr>
              <a:t>Hát kết hợp biểu diễn:</a:t>
            </a:r>
          </a:p>
          <a:p>
            <a:pPr eaLnBrk="1" hangingPunct="1">
              <a:buFontTx/>
              <a:buNone/>
            </a:pPr>
            <a:r>
              <a:rPr lang="en-US" smtClean="0">
                <a:solidFill>
                  <a:srgbClr val="FFFF00"/>
                </a:solidFill>
              </a:rPr>
              <a:t>  </a:t>
            </a:r>
            <a:endParaRPr 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6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/>
      <p:bldP spid="9626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8" descr="A0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0163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1828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Trò chơi âm nhạc</a:t>
            </a:r>
            <a:br>
              <a:rPr lang="en-US" smtClean="0">
                <a:solidFill>
                  <a:srgbClr val="FFFF00"/>
                </a:solidFill>
              </a:rPr>
            </a:br>
            <a:r>
              <a:rPr lang="en-US" sz="2400" i="1" u="sng" smtClean="0">
                <a:solidFill>
                  <a:srgbClr val="FFFFFF"/>
                </a:solidFill>
              </a:rPr>
              <a:t>Luật chơi</a:t>
            </a:r>
            <a:r>
              <a:rPr lang="en-US" sz="2400" smtClean="0">
                <a:solidFill>
                  <a:schemeClr val="tx1"/>
                </a:solidFill>
              </a:rPr>
              <a:t>: Các em quan sát các hình ảnh dưới đây và sắp xếp tìm ra bài hát phù hợp với các hình ảnh đó</a:t>
            </a:r>
            <a:br>
              <a:rPr lang="en-US" sz="2400" smtClean="0">
                <a:solidFill>
                  <a:schemeClr val="tx1"/>
                </a:solidFill>
              </a:rPr>
            </a:br>
            <a:endParaRPr lang="en-US" sz="2400" smtClean="0">
              <a:solidFill>
                <a:schemeClr val="tx1"/>
              </a:solidFill>
            </a:endParaRPr>
          </a:p>
        </p:txBody>
      </p:sp>
      <p:pic>
        <p:nvPicPr>
          <p:cNvPr id="98308" name="Picture 4" descr="11782793">
            <a:hlinkClick r:id="rId3"/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4648200" y="1981200"/>
            <a:ext cx="3429000" cy="2362200"/>
          </a:xfrm>
        </p:spPr>
      </p:pic>
      <p:pic>
        <p:nvPicPr>
          <p:cNvPr id="98309" name="Picture 5" descr="Biết ơn thầy cô. Ảnh: Đoàn TNCS Hồ Chí Minh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5400" y="1981200"/>
            <a:ext cx="3429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0" name="Picture 6" descr="1212130011_1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lum bright="6000" contrast="36000"/>
          </a:blip>
          <a:srcRect/>
          <a:stretch>
            <a:fillRect/>
          </a:stretch>
        </p:blipFill>
        <p:spPr bwMode="auto">
          <a:xfrm>
            <a:off x="4648200" y="4343400"/>
            <a:ext cx="3429000" cy="2133600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98311" name="Picture 7" descr="70047879-54572sm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95400" y="4343400"/>
            <a:ext cx="33528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9" descr="A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6" name="Rectangle 20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CCCC00"/>
                </a:solidFill>
              </a:rPr>
              <a:t>Trò chơi âm nhạc</a:t>
            </a:r>
          </a:p>
        </p:txBody>
      </p:sp>
      <p:pic>
        <p:nvPicPr>
          <p:cNvPr id="4117" name="Picture 21" descr="ChimChiaLiaChim_KV">
            <a:hlinkClick r:id="rId3"/>
          </p:cNvPr>
          <p:cNvPicPr>
            <a:picLocks noChangeAspect="1" noChangeArrowheads="1"/>
          </p:cNvPicPr>
          <p:nvPr>
            <p:ph type="body" sz="half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4495800" y="1828800"/>
            <a:ext cx="3657600" cy="2371725"/>
          </a:xfrm>
        </p:spPr>
      </p:pic>
      <p:pic>
        <p:nvPicPr>
          <p:cNvPr id="4118" name="Picture 22" descr="DSC02578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19600" y="4191000"/>
            <a:ext cx="373380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1" name="Picture 25" descr="8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19200" y="1828800"/>
            <a:ext cx="3276600" cy="238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2" name="Picture 26" descr="70047879-54572sm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219200" y="4191000"/>
            <a:ext cx="3276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304800" y="838200"/>
            <a:ext cx="883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u="sng">
                <a:solidFill>
                  <a:srgbClr val="FFFF00"/>
                </a:solidFill>
              </a:rPr>
              <a:t>Luật chơi</a:t>
            </a:r>
            <a:r>
              <a:rPr lang="en-US" sz="2400">
                <a:solidFill>
                  <a:srgbClr val="FFFF00"/>
                </a:solidFill>
              </a:rPr>
              <a:t>:</a:t>
            </a:r>
            <a:r>
              <a:rPr lang="en-US" sz="2400">
                <a:solidFill>
                  <a:schemeClr val="bg1"/>
                </a:solidFill>
              </a:rPr>
              <a:t> Các em quan sát các hình ảnh dưới đây và sắp xếp tìm ra bài hát phù hợp với các hình ảnh đó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" grpId="0"/>
      <p:bldP spid="41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A07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30163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pPr eaLnBrk="1" hangingPunct="1"/>
            <a:r>
              <a:rPr lang="en-US" sz="6000" smtClean="0">
                <a:solidFill>
                  <a:srgbClr val="FF9933"/>
                </a:solidFill>
              </a:rPr>
              <a:t> </a:t>
            </a:r>
            <a:r>
              <a:rPr lang="en-US" sz="7200" smtClean="0">
                <a:solidFill>
                  <a:srgbClr val="0000CC"/>
                </a:solidFill>
              </a:rPr>
              <a:t>Hoạt động 2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1981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6000" smtClean="0"/>
              <a:t>          Nghe nhạc</a:t>
            </a:r>
          </a:p>
        </p:txBody>
      </p:sp>
      <p:pic>
        <p:nvPicPr>
          <p:cNvPr id="99333" name="Trong Com - Hoan Lam [NCT 8800900763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153400" y="30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457200" y="25908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/>
              <a:t> </a:t>
            </a:r>
            <a:r>
              <a:rPr lang="en-US" sz="2800">
                <a:solidFill>
                  <a:srgbClr val="FFFF00"/>
                </a:solidFill>
              </a:rPr>
              <a:t>Em nào cho thầy giáo biết tên bài hát các em vừa được nghe và bài hát thuộc thể loại gì nào?</a:t>
            </a: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0" y="3657600"/>
            <a:ext cx="861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FF"/>
                </a:solidFill>
              </a:rPr>
              <a:t>Bài hát </a:t>
            </a:r>
            <a:r>
              <a:rPr lang="en-US" sz="2800">
                <a:solidFill>
                  <a:srgbClr val="FFFF00"/>
                </a:solidFill>
              </a:rPr>
              <a:t>Trống cơm.</a:t>
            </a:r>
            <a:r>
              <a:rPr lang="en-US" sz="2800"/>
              <a:t> </a:t>
            </a:r>
            <a:r>
              <a:rPr lang="en-US" sz="2800">
                <a:solidFill>
                  <a:srgbClr val="00FFCC"/>
                </a:solidFill>
              </a:rPr>
              <a:t>Dân ca đồng bằng bắc bộ</a:t>
            </a:r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-152400" y="4191000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</a:rPr>
              <a:t>Qua nghe bài hát các em có nhận xét gì nào?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28600" y="4800600"/>
            <a:ext cx="861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0" y="4724400"/>
            <a:ext cx="8686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/>
              <a:t> Bài hát có tiết tấu nhanh, sôi động, vui tươi, như báo hiệu một mùa bội thu</a:t>
            </a:r>
          </a:p>
        </p:txBody>
      </p:sp>
      <p:pic>
        <p:nvPicPr>
          <p:cNvPr id="99339" name="03%20TRONG%20COM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077200" y="59436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9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9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993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234008" fill="hold"/>
                                        <p:tgtEl>
                                          <p:spTgt spid="993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33"/>
                  </p:tgtEl>
                </p:cond>
              </p:nextCondLst>
            </p:seq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9333"/>
                </p:tgtEl>
              </p:cMediaNode>
            </p:audio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99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265780" fill="hold"/>
                                        <p:tgtEl>
                                          <p:spTgt spid="993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39"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9339"/>
                </p:tgtEl>
              </p:cMediaNode>
            </p:audio>
          </p:childTnLst>
        </p:cTn>
      </p:par>
    </p:tnLst>
    <p:bldLst>
      <p:bldP spid="99331" grpId="0"/>
      <p:bldP spid="99332" grpId="0" build="p"/>
      <p:bldP spid="99334" grpId="0"/>
      <p:bldP spid="99335" grpId="0"/>
      <p:bldP spid="99336" grpId="0"/>
      <p:bldP spid="993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A0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3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3505200"/>
            <a:ext cx="8305800" cy="25146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- Những bông hoa, những bài ca;</a:t>
            </a:r>
            <a:b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Ước mơ</a:t>
            </a:r>
            <a:b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i="1" smtClean="0">
              <a:solidFill>
                <a:srgbClr val="FFFF00"/>
              </a:solidFill>
            </a:endParaRP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667000" y="1219200"/>
            <a:ext cx="4724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>
                <a:solidFill>
                  <a:srgbClr val="FFFF00"/>
                </a:solidFill>
              </a:rPr>
              <a:t>Âm nhạc</a:t>
            </a:r>
            <a:r>
              <a:rPr lang="en-US" sz="6000"/>
              <a:t>              </a:t>
            </a:r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04800" y="236220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i="1">
                <a:solidFill>
                  <a:srgbClr val="0000CC"/>
                </a:solidFill>
              </a:rPr>
              <a:t>Tiết 14</a:t>
            </a:r>
            <a:r>
              <a:rPr lang="en-US" sz="3600">
                <a:solidFill>
                  <a:schemeClr val="folHlink"/>
                </a:solidFill>
              </a:rPr>
              <a:t>: Ôn tập 2 bài hát</a:t>
            </a:r>
          </a:p>
        </p:txBody>
      </p:sp>
      <p:sp>
        <p:nvSpPr>
          <p:cNvPr id="100359" name="Rectangle 7"/>
          <p:cNvSpPr>
            <a:spLocks noChangeArrowheads="1"/>
          </p:cNvSpPr>
          <p:nvPr/>
        </p:nvSpPr>
        <p:spPr bwMode="auto">
          <a:xfrm>
            <a:off x="1905000" y="4800600"/>
            <a:ext cx="23939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 Nghe nhạc</a:t>
            </a: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/>
            </a:r>
            <a:b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</a:br>
            <a:endParaRPr lang="en-US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0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 build="p"/>
      <p:bldP spid="100357" grpId="0"/>
      <p:bldP spid="100358" grpId="0"/>
      <p:bldP spid="1003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A0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305800" cy="144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mtClean="0">
                <a:solidFill>
                  <a:schemeClr val="hlink"/>
                </a:solidFill>
              </a:rPr>
              <a:t>  </a:t>
            </a:r>
            <a:endParaRPr lang="en-US" smtClean="0"/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-76200" y="1295400"/>
            <a:ext cx="883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 </a:t>
            </a:r>
            <a:endParaRPr lang="en-US" sz="32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0" y="1371600"/>
            <a:ext cx="91440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>
                <a:solidFill>
                  <a:srgbClr val="FFFF00"/>
                </a:solidFill>
              </a:rPr>
              <a:t>            </a:t>
            </a:r>
            <a:r>
              <a:rPr lang="en-US" sz="6600">
                <a:solidFill>
                  <a:srgbClr val="FFFF00"/>
                </a:solidFill>
              </a:rPr>
              <a:t>Âm nhạc</a:t>
            </a:r>
            <a:r>
              <a:rPr lang="en-US" sz="5400">
                <a:solidFill>
                  <a:schemeClr val="tx2"/>
                </a:solidFill>
              </a:rPr>
              <a:t>               </a:t>
            </a:r>
            <a:br>
              <a:rPr lang="en-US" sz="5400">
                <a:solidFill>
                  <a:schemeClr val="tx2"/>
                </a:solidFill>
              </a:rPr>
            </a:br>
            <a:r>
              <a:rPr lang="en-US" sz="5400">
                <a:solidFill>
                  <a:schemeClr val="tx2"/>
                </a:solidFill>
              </a:rPr>
              <a:t>     </a:t>
            </a:r>
            <a:r>
              <a:rPr lang="en-US" sz="4800" i="1">
                <a:solidFill>
                  <a:srgbClr val="9900CC"/>
                </a:solidFill>
              </a:rPr>
              <a:t>Tiết 14</a:t>
            </a:r>
            <a:r>
              <a:rPr lang="en-US" sz="4800">
                <a:solidFill>
                  <a:schemeClr val="tx2"/>
                </a:solidFill>
              </a:rPr>
              <a:t>: </a:t>
            </a:r>
            <a:r>
              <a:rPr lang="en-US" sz="4800">
                <a:solidFill>
                  <a:srgbClr val="000099"/>
                </a:solidFill>
              </a:rPr>
              <a:t>Ôn tập 2 bài hát</a:t>
            </a:r>
            <a:br>
              <a:rPr lang="en-US" sz="4800">
                <a:solidFill>
                  <a:srgbClr val="000099"/>
                </a:solidFill>
              </a:rPr>
            </a:br>
            <a:r>
              <a:rPr lang="en-US" sz="1600">
                <a:solidFill>
                  <a:srgbClr val="000099"/>
                </a:solidFill>
              </a:rPr>
              <a:t>        </a:t>
            </a: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1219200" y="3579813"/>
            <a:ext cx="7162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latin typeface="Arial"/>
              </a:rPr>
              <a:t>  </a:t>
            </a: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 Những bông hoa, những bài ca;</a:t>
            </a:r>
            <a:b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</a:b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              Ước mơ</a:t>
            </a:r>
            <a:b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</a:br>
            <a:endParaRPr lang="en-US" sz="32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1320800" y="4648200"/>
            <a:ext cx="24574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>
                <a:latin typeface="Arial"/>
              </a:rPr>
              <a:t> </a:t>
            </a: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</a:t>
            </a:r>
            <a:r>
              <a:rPr lang="en-US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Nghe nhạc</a:t>
            </a:r>
            <a:b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</a:br>
            <a:endParaRPr lang="en-US" sz="32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9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0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54100"/>
            <a:ext cx="8229600" cy="1384300"/>
          </a:xfrm>
        </p:spPr>
        <p:txBody>
          <a:bodyPr/>
          <a:lstStyle/>
          <a:p>
            <a:pPr eaLnBrk="1" hangingPunct="1"/>
            <a:r>
              <a:rPr lang="en-US" sz="6000" smtClean="0">
                <a:solidFill>
                  <a:srgbClr val="0000CC"/>
                </a:solidFill>
              </a:rPr>
              <a:t>Hoạt động 1</a:t>
            </a: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9144000" cy="3200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smtClean="0">
                <a:solidFill>
                  <a:srgbClr val="993300"/>
                </a:solidFill>
              </a:rPr>
              <a:t>            </a:t>
            </a:r>
            <a:r>
              <a:rPr lang="en-US" sz="4800" smtClean="0"/>
              <a:t>Ôn tập 2 bài hát :</a:t>
            </a:r>
          </a:p>
          <a:p>
            <a:pPr eaLnBrk="1" hangingPunct="1">
              <a:buFontTx/>
              <a:buNone/>
            </a:pPr>
            <a:r>
              <a:rPr lang="en-US" sz="3600" smtClean="0"/>
              <a:t>        </a:t>
            </a:r>
            <a:r>
              <a:rPr lang="en-US" sz="3600" smtClean="0">
                <a:solidFill>
                  <a:srgbClr val="FFFF00"/>
                </a:solidFill>
              </a:rPr>
              <a:t>Những bông hoa, những bài ca;</a:t>
            </a:r>
          </a:p>
          <a:p>
            <a:pPr eaLnBrk="1" hangingPunct="1">
              <a:buFontTx/>
              <a:buNone/>
            </a:pPr>
            <a:r>
              <a:rPr lang="en-US" sz="3600" smtClean="0">
                <a:solidFill>
                  <a:srgbClr val="FFFF00"/>
                </a:solidFill>
              </a:rPr>
              <a:t>                        Ước mơ</a:t>
            </a:r>
          </a:p>
          <a:p>
            <a:pPr algn="ctr" eaLnBrk="1" hangingPunct="1">
              <a:buFontTx/>
              <a:buNone/>
            </a:pPr>
            <a:endParaRPr lang="en-US" sz="4000" smtClean="0">
              <a:solidFill>
                <a:srgbClr val="FFFF00"/>
              </a:solidFill>
            </a:endParaRPr>
          </a:p>
        </p:txBody>
      </p:sp>
      <p:pic>
        <p:nvPicPr>
          <p:cNvPr id="4101" name="Picture 5" descr="Frames PPT 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0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/>
      <p:bldP spid="901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0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1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503238"/>
            <a:ext cx="8229600" cy="2087562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chemeClr val="bg1"/>
                </a:solidFill>
              </a:rPr>
              <a:t>Phần 1: ôn tập bài hát Những bông hoa, những bài ca</a:t>
            </a:r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857500"/>
            <a:ext cx="8229600" cy="11033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>
                <a:solidFill>
                  <a:srgbClr val="993300"/>
                </a:solidFill>
              </a:rPr>
              <a:t> </a:t>
            </a:r>
            <a:r>
              <a:rPr lang="en-US" sz="4000" smtClean="0">
                <a:solidFill>
                  <a:srgbClr val="00FF00"/>
                </a:solidFill>
              </a:rPr>
              <a:t>Hát kết hợp gõ đệm theo nhịp 2.</a:t>
            </a:r>
          </a:p>
          <a:p>
            <a:pPr eaLnBrk="1" hangingPunct="1"/>
            <a:endParaRPr lang="en-US" sz="4000" smtClean="0">
              <a:solidFill>
                <a:srgbClr val="00FF0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914400" y="4191000"/>
            <a:ext cx="746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0" y="4403725"/>
            <a:ext cx="91440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</a:t>
            </a:r>
            <a: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Cùng nhau cầm tay đi đến thăm các thầy các cô...</a:t>
            </a:r>
          </a:p>
          <a:p>
            <a:pPr eaLnBrk="0" hangingPunct="0">
              <a:defRPr/>
            </a:pPr>
            <a: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         </a:t>
            </a:r>
            <a:r>
              <a:rPr lang="en-US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*            *               *                       *</a:t>
            </a:r>
          </a:p>
          <a:p>
            <a:pPr eaLnBrk="0" hangingPunct="0">
              <a:defRPr/>
            </a:pPr>
            <a:r>
              <a:rPr lang="en-US" sz="320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           </a:t>
            </a:r>
            <a:endParaRPr lang="en-US" sz="3200">
              <a:solidFill>
                <a:srgbClr val="0000CC"/>
              </a:solidFill>
              <a:latin typeface="Arial"/>
            </a:endParaRPr>
          </a:p>
        </p:txBody>
      </p:sp>
      <p:pic>
        <p:nvPicPr>
          <p:cNvPr id="91144" name="Track 4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077200" y="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1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52426" fill="hold"/>
                                        <p:tgtEl>
                                          <p:spTgt spid="911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144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1144"/>
                </p:tgtEl>
              </p:cMediaNode>
            </p:audio>
          </p:childTnLst>
        </p:cTn>
      </p:par>
    </p:tnLst>
    <p:bldLst>
      <p:bldP spid="91139" grpId="0"/>
      <p:bldP spid="911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A0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749300"/>
            <a:ext cx="9144000" cy="13843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Ôn tập bài hát: Những bông hoa, những bài ca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674938"/>
            <a:ext cx="8229600" cy="15922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solidFill>
                  <a:srgbClr val="0000CC"/>
                </a:solidFill>
              </a:rPr>
              <a:t>Hát kết hợp biểu diễn</a:t>
            </a:r>
            <a:r>
              <a:rPr lang="en-US" smtClean="0">
                <a:solidFill>
                  <a:srgbClr val="000000"/>
                </a:solidFill>
              </a:rPr>
              <a:t>:(</a:t>
            </a:r>
            <a:r>
              <a:rPr lang="en-US" i="1" smtClean="0">
                <a:solidFill>
                  <a:srgbClr val="000000"/>
                </a:solidFill>
              </a:rPr>
              <a:t>Thi biểu diễn nhóm</a:t>
            </a:r>
            <a:r>
              <a:rPr lang="en-US" smtClean="0">
                <a:solidFill>
                  <a:srgbClr val="000000"/>
                </a:solidFill>
              </a:rPr>
              <a:t>)</a:t>
            </a:r>
          </a:p>
          <a:p>
            <a:pPr eaLnBrk="1" hangingPunct="1">
              <a:buFontTx/>
              <a:buNone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304800" y="3657600"/>
            <a:ext cx="81534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Các nhóm chuẩn bị động tác phụ hoạ cho nhóm mình sau đó lên trình bày.</a:t>
            </a:r>
          </a:p>
          <a:p>
            <a:pPr eaLnBrk="0" hangingPunct="0">
              <a:spcBef>
                <a:spcPct val="50000"/>
              </a:spcBef>
              <a:defRPr/>
            </a:pPr>
            <a:endParaRPr lang="en-US" sz="3200">
              <a:solidFill>
                <a:srgbClr val="FFFF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/>
      <p:bldP spid="921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A0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892300"/>
            <a:ext cx="9144000" cy="1384300"/>
          </a:xfrm>
        </p:spPr>
        <p:txBody>
          <a:bodyPr/>
          <a:lstStyle/>
          <a:p>
            <a:pPr eaLnBrk="1" hangingPunct="1"/>
            <a:r>
              <a:rPr lang="en-US" sz="4800" smtClean="0">
                <a:solidFill>
                  <a:srgbClr val="0000FF"/>
                </a:solidFill>
              </a:rPr>
              <a:t>Nhóm 1 trình bày.</a:t>
            </a:r>
            <a:br>
              <a:rPr lang="en-US" sz="4800" smtClean="0">
                <a:solidFill>
                  <a:srgbClr val="0000FF"/>
                </a:solidFill>
              </a:rPr>
            </a:br>
            <a:endParaRPr lang="en-US" sz="4800" smtClean="0">
              <a:solidFill>
                <a:srgbClr val="0000FF"/>
              </a:solidFill>
            </a:endParaRP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2895600"/>
            <a:ext cx="8839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smtClean="0">
                <a:solidFill>
                  <a:srgbClr val="003399"/>
                </a:solidFill>
              </a:rPr>
              <a:t>           </a:t>
            </a:r>
            <a:r>
              <a:rPr lang="en-US" sz="4400" smtClean="0">
                <a:solidFill>
                  <a:srgbClr val="FFFF00"/>
                </a:solidFill>
              </a:rPr>
              <a:t>Nhóm 2 trình bày.</a:t>
            </a: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1371600" y="3886200"/>
            <a:ext cx="6858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003399"/>
                </a:solidFill>
              </a:rPr>
              <a:t>    </a:t>
            </a:r>
            <a:r>
              <a:rPr lang="en-US" sz="4800"/>
              <a:t>Nhóm 3 trình bày.</a:t>
            </a:r>
          </a:p>
        </p:txBody>
      </p:sp>
      <p:pic>
        <p:nvPicPr>
          <p:cNvPr id="7174" name="Picture 7" descr="Frames PPT 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/>
      <p:bldP spid="93188" grpId="0" build="p"/>
      <p:bldP spid="931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3" descr="A0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0" y="838200"/>
            <a:ext cx="9144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/>
              <a:t>              </a:t>
            </a:r>
            <a:r>
              <a:rPr lang="en-US" sz="4800">
                <a:solidFill>
                  <a:srgbClr val="FFFF00"/>
                </a:solidFill>
              </a:rPr>
              <a:t>Trò chơi âm nhạc</a:t>
            </a:r>
          </a:p>
        </p:txBody>
      </p:sp>
      <p:sp>
        <p:nvSpPr>
          <p:cNvPr id="8196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FFFFFF"/>
                </a:solidFill>
              </a:rPr>
              <a:t>Nghe giai điệu đoán câu hát, và hát câu hát đó.</a:t>
            </a:r>
          </a:p>
        </p:txBody>
      </p:sp>
      <p:sp>
        <p:nvSpPr>
          <p:cNvPr id="8197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0"/>
            <a:ext cx="8229600" cy="1524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7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0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21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282700"/>
            <a:ext cx="9144000" cy="1384300"/>
          </a:xfrm>
        </p:spPr>
        <p:txBody>
          <a:bodyPr/>
          <a:lstStyle/>
          <a:p>
            <a:pPr eaLnBrk="1" hangingPunct="1"/>
            <a:r>
              <a:rPr lang="en-US" sz="4800" smtClean="0">
                <a:solidFill>
                  <a:srgbClr val="0000CC"/>
                </a:solidFill>
              </a:rPr>
              <a:t>Phần 2: Ôn tập bài hát Ước mơ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819400"/>
            <a:ext cx="9144000" cy="137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smtClean="0">
                <a:solidFill>
                  <a:schemeClr val="accent2"/>
                </a:solidFill>
              </a:rPr>
              <a:t>        Hát kết hợp gõ phách:</a:t>
            </a: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0" y="4111625"/>
            <a:ext cx="9144000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Gió vờn cánh hoa bay dưới trời, đàn 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Bướ xinh 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dạo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</a:t>
            </a:r>
            <a:r>
              <a:rPr lang="vi-VN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i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...</a:t>
            </a:r>
          </a:p>
          <a:p>
            <a:pPr eaLnBrk="0" hangingPunct="0">
              <a:defRPr/>
            </a:pP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</a:t>
            </a:r>
            <a: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*    *     *     *    *     *    **     *      *      *    *  **</a:t>
            </a:r>
            <a:r>
              <a:rPr lang="en-US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</a:p>
          <a:p>
            <a:pPr eaLnBrk="0" hangingPunct="0">
              <a:defRPr/>
            </a:pPr>
            <a:endParaRPr lang="en-US" sz="28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eaLnBrk="0" hangingPunct="0">
              <a:defRPr/>
            </a:pPr>
            <a: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 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</a:t>
            </a:r>
          </a:p>
          <a:p>
            <a:pPr eaLnBrk="0" hangingPunct="0">
              <a:spcBef>
                <a:spcPct val="50000"/>
              </a:spcBef>
              <a:defRPr/>
            </a:pPr>
            <a:endParaRPr lang="en-US" sz="2800">
              <a:latin typeface="Tahoma" pitchFamily="34" charset="0"/>
            </a:endParaRPr>
          </a:p>
        </p:txBody>
      </p:sp>
      <p:pic>
        <p:nvPicPr>
          <p:cNvPr id="94217" name="Track 5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239000" y="5105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4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52346" fill="hold"/>
                                        <p:tgtEl>
                                          <p:spTgt spid="942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217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4217"/>
                </p:tgtEl>
              </p:cMediaNode>
            </p:audio>
          </p:childTnLst>
        </p:cTn>
      </p:par>
    </p:tnLst>
    <p:bldLst>
      <p:bldP spid="94211" grpId="0"/>
      <p:bldP spid="94212" grpId="0" build="p"/>
      <p:bldP spid="942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0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54100"/>
            <a:ext cx="8229600" cy="1384300"/>
          </a:xfrm>
        </p:spPr>
        <p:txBody>
          <a:bodyPr/>
          <a:lstStyle/>
          <a:p>
            <a:pPr eaLnBrk="1" hangingPunct="1"/>
            <a:r>
              <a:rPr lang="en-US" sz="5400" smtClean="0">
                <a:solidFill>
                  <a:srgbClr val="FFFFFF"/>
                </a:solidFill>
              </a:rPr>
              <a:t>Ôn tập bài hát Ước mơ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2296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solidFill>
                  <a:srgbClr val="990033"/>
                </a:solidFill>
              </a:rPr>
              <a:t>                 </a:t>
            </a:r>
            <a:r>
              <a:rPr lang="en-US" sz="4400" smtClean="0">
                <a:solidFill>
                  <a:srgbClr val="FFFF00"/>
                </a:solidFill>
              </a:rPr>
              <a:t>Hát lĩnh xướng:</a:t>
            </a:r>
          </a:p>
          <a:p>
            <a:pPr eaLnBrk="1" hangingPunct="1">
              <a:buFontTx/>
              <a:buNone/>
            </a:pPr>
            <a:r>
              <a:rPr lang="en-US" smtClean="0">
                <a:solidFill>
                  <a:srgbClr val="FF6600"/>
                </a:solidFill>
              </a:rPr>
              <a:t>     Cá nhân hát từ đầu đến </a:t>
            </a:r>
            <a:r>
              <a:rPr lang="en-US" i="1" smtClean="0">
                <a:solidFill>
                  <a:schemeClr val="tx2"/>
                </a:solidFill>
              </a:rPr>
              <a:t>như nắng xuân</a:t>
            </a:r>
            <a:r>
              <a:rPr lang="en-US" smtClean="0">
                <a:solidFill>
                  <a:srgbClr val="FF6600"/>
                </a:solidFill>
              </a:rPr>
              <a:t> </a:t>
            </a:r>
            <a:r>
              <a:rPr lang="en-US" b="1" i="1" smtClean="0">
                <a:solidFill>
                  <a:schemeClr val="tx2"/>
                </a:solidFill>
              </a:rPr>
              <a:t>tô đẹp muôn nhà</a:t>
            </a:r>
            <a:r>
              <a:rPr lang="en-US" smtClean="0">
                <a:solidFill>
                  <a:srgbClr val="FF6600"/>
                </a:solidFill>
              </a:rPr>
              <a:t>. Tiếp theo cả lớp hát đến hết bài.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</TotalTime>
  <Words>390</Words>
  <Application>Microsoft Office PowerPoint</Application>
  <PresentationFormat>On-screen Show (4:3)</PresentationFormat>
  <Paragraphs>48</Paragraphs>
  <Slides>14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Tahoma</vt:lpstr>
      <vt:lpstr>Default Design</vt:lpstr>
      <vt:lpstr>Slide 1</vt:lpstr>
      <vt:lpstr>Slide 2</vt:lpstr>
      <vt:lpstr>Hoạt động 1</vt:lpstr>
      <vt:lpstr>Phần 1: ôn tập bài hát Những bông hoa, những bài ca</vt:lpstr>
      <vt:lpstr>Ôn tập bài hát: Những bông hoa, những bài ca</vt:lpstr>
      <vt:lpstr>Nhóm 1 trình bày. </vt:lpstr>
      <vt:lpstr>Nghe giai điệu đoán câu hát, và hát câu hát đó.</vt:lpstr>
      <vt:lpstr>Phần 2: Ôn tập bài hát Ước mơ</vt:lpstr>
      <vt:lpstr>Ôn tập bài hát Ước mơ</vt:lpstr>
      <vt:lpstr>Ôn tập bài hát Ước mơ</vt:lpstr>
      <vt:lpstr>Trò chơi âm nhạc Luật chơi: Các em quan sát các hình ảnh dưới đây và sắp xếp tìm ra bài hát phù hợp với các hình ảnh đó </vt:lpstr>
      <vt:lpstr>Trò chơi âm nhạc</vt:lpstr>
      <vt:lpstr> Hoạt động 2</vt:lpstr>
      <vt:lpstr>Slide 14</vt:lpstr>
    </vt:vector>
  </TitlesOfParts>
  <Company>Thue Viet Nam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– Đào tạo Yên Thế Trường tiểu học Hương Vĩ</dc:title>
  <dc:creator>Tong Cuc Thue</dc:creator>
  <cp:lastModifiedBy>CSTeam</cp:lastModifiedBy>
  <cp:revision>237</cp:revision>
  <dcterms:created xsi:type="dcterms:W3CDTF">2008-11-02T01:58:02Z</dcterms:created>
  <dcterms:modified xsi:type="dcterms:W3CDTF">2016-06-30T02:18:09Z</dcterms:modified>
</cp:coreProperties>
</file>