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6" r:id="rId2"/>
    <p:sldMasterId id="2147483828" r:id="rId3"/>
    <p:sldMasterId id="2147483840" r:id="rId4"/>
    <p:sldMasterId id="2147483852" r:id="rId5"/>
  </p:sldMasterIdLst>
  <p:notesMasterIdLst>
    <p:notesMasterId r:id="rId23"/>
  </p:notesMasterIdLst>
  <p:sldIdLst>
    <p:sldId id="308" r:id="rId6"/>
    <p:sldId id="275" r:id="rId7"/>
    <p:sldId id="270" r:id="rId8"/>
    <p:sldId id="272" r:id="rId9"/>
    <p:sldId id="273" r:id="rId10"/>
    <p:sldId id="306" r:id="rId11"/>
    <p:sldId id="311" r:id="rId12"/>
    <p:sldId id="310" r:id="rId13"/>
    <p:sldId id="312" r:id="rId14"/>
    <p:sldId id="313" r:id="rId15"/>
    <p:sldId id="314" r:id="rId16"/>
    <p:sldId id="315" r:id="rId17"/>
    <p:sldId id="316" r:id="rId18"/>
    <p:sldId id="317" r:id="rId19"/>
    <p:sldId id="319" r:id="rId20"/>
    <p:sldId id="320" r:id="rId21"/>
    <p:sldId id="32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9" autoAdjust="0"/>
    <p:restoredTop sz="94660"/>
  </p:normalViewPr>
  <p:slideViewPr>
    <p:cSldViewPr>
      <p:cViewPr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297A5-1B56-4719-A10E-33220772D031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44405-ACB2-4339-9B06-65A92B2C1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8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03DF30-6838-4847-A9D0-2CD407C807B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06D697-AB29-4D11-A704-2ED50753290E}" type="slidenum">
              <a:rPr lang="en-US"/>
              <a:pPr/>
              <a:t>14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A431DB-7C14-4FEA-BEC9-2A33B943D305}" type="slidenum">
              <a:rPr lang="en-US"/>
              <a:pPr/>
              <a:t>16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3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2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98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8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38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2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77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2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19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89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8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49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1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4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0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5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17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02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15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3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09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46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16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05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09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48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86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87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5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24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7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937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83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4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65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96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8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03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72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2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7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2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92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39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28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73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70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65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6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4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0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4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8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EDAB-5E11-4634-8EAB-9764132E8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758D-26FB-47C6-8B3F-31C3BDCC2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0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50.xml"/><Relationship Id="rId5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3" Type="http://schemas.openxmlformats.org/officeDocument/2006/relationships/image" Target="../media/image3.jpg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11.xml"/><Relationship Id="rId22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7.xml"/><Relationship Id="rId5" Type="http://schemas.openxmlformats.org/officeDocument/2006/relationships/audio" Target="NUL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8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39.xml"/><Relationship Id="rId5" Type="http://schemas.openxmlformats.org/officeDocument/2006/relationships/audio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 descr="Cute-Flower-Floral-Backgrou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208" name="WordArt 6"/>
          <p:cNvSpPr>
            <a:spLocks noChangeArrowheads="1" noChangeShapeType="1" noTextEdit="1"/>
          </p:cNvSpPr>
          <p:nvPr/>
        </p:nvSpPr>
        <p:spPr bwMode="auto">
          <a:xfrm>
            <a:off x="142908" y="1357298"/>
            <a:ext cx="9144000" cy="2286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261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72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 mừng quý thầy </a:t>
            </a:r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 </a:t>
            </a:r>
            <a:r>
              <a:rPr lang="vi-VN" sz="72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giáo </a:t>
            </a:r>
            <a:endParaRPr lang="vi-VN" sz="7200" b="1" kern="10" dirty="0" smtClean="0">
              <a:ln w="9525"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về </a:t>
            </a:r>
            <a:r>
              <a:rPr lang="vi-VN" sz="72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dự </a:t>
            </a:r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giờ lớp 4A2</a:t>
            </a:r>
            <a:endParaRPr lang="vi-VN" sz="72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9" name="WordArt 7"/>
          <p:cNvSpPr>
            <a:spLocks noChangeArrowheads="1" noChangeShapeType="1" noTextEdit="1"/>
          </p:cNvSpPr>
          <p:nvPr/>
        </p:nvSpPr>
        <p:spPr bwMode="auto">
          <a:xfrm>
            <a:off x="2286000" y="3124200"/>
            <a:ext cx="5105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3929058" y="4786322"/>
            <a:ext cx="5286412" cy="71438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vi-VN" sz="2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VIÊN: NGUYỄN </a:t>
            </a:r>
            <a:r>
              <a:rPr lang="vi-VN" sz="2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 HƯỜNG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14400" y="3571876"/>
            <a:ext cx="6853215" cy="50006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vi-VN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PHÂN MÔN </a:t>
            </a:r>
            <a:r>
              <a:rPr lang="vi-VN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vi-VN" sz="32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57200"/>
            <a:ext cx="6853215" cy="50006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vi-VN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GIA QUẤT</a:t>
            </a:r>
            <a:endParaRPr lang="vi-VN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9515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2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1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8" grpId="1" animBg="1"/>
      <p:bldP spid="209" grpId="0" animBg="1"/>
      <p:bldP spid="210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84582" y="762000"/>
            <a:ext cx="88832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76200" y="2005013"/>
            <a:ext cx="8991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Ai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Minh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“Minh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.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Minh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     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Minh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.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4A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04800" y="61817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04800" y="6019800"/>
            <a:ext cx="8763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(Từ để chọn:          ,         ,              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        ,             ,        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730" name="Text Box 4"/>
          <p:cNvSpPr txBox="1">
            <a:spLocks noChangeArrowheads="1"/>
          </p:cNvSpPr>
          <p:nvPr/>
        </p:nvSpPr>
        <p:spPr bwMode="auto">
          <a:xfrm>
            <a:off x="6096000" y="595947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1" name="Text Box 5"/>
          <p:cNvSpPr txBox="1">
            <a:spLocks noChangeArrowheads="1"/>
          </p:cNvSpPr>
          <p:nvPr/>
        </p:nvSpPr>
        <p:spPr bwMode="auto">
          <a:xfrm>
            <a:off x="4953000" y="5961063"/>
            <a:ext cx="110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kiêu</a:t>
            </a:r>
          </a:p>
        </p:txBody>
      </p:sp>
      <p:sp>
        <p:nvSpPr>
          <p:cNvPr id="30732" name="Text Box 6"/>
          <p:cNvSpPr txBox="1">
            <a:spLocks noChangeArrowheads="1"/>
          </p:cNvSpPr>
          <p:nvPr/>
        </p:nvSpPr>
        <p:spPr bwMode="auto">
          <a:xfrm>
            <a:off x="3657600" y="59594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trọng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0733" name="Text Box 7"/>
          <p:cNvSpPr txBox="1">
            <a:spLocks noChangeArrowheads="1"/>
          </p:cNvSpPr>
          <p:nvPr/>
        </p:nvSpPr>
        <p:spPr bwMode="auto">
          <a:xfrm>
            <a:off x="2005013" y="5946775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30734" name="Text Box 8"/>
          <p:cNvSpPr txBox="1">
            <a:spLocks noChangeArrowheads="1"/>
          </p:cNvSpPr>
          <p:nvPr/>
        </p:nvSpPr>
        <p:spPr bwMode="auto">
          <a:xfrm>
            <a:off x="2895600" y="59436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ti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057400" y="5357813"/>
            <a:ext cx="609600" cy="3794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7119938" y="4976813"/>
            <a:ext cx="6096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6007100" y="4203700"/>
            <a:ext cx="609600" cy="3921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2070100" y="4254500"/>
            <a:ext cx="6096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6997700" y="3529013"/>
            <a:ext cx="609600" cy="393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7772400" y="3160713"/>
            <a:ext cx="609600" cy="4079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741" name="Text Box 3"/>
          <p:cNvSpPr txBox="1">
            <a:spLocks noChangeArrowheads="1"/>
          </p:cNvSpPr>
          <p:nvPr/>
        </p:nvSpPr>
        <p:spPr bwMode="auto">
          <a:xfrm>
            <a:off x="7107238" y="59594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ái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7800" y="1239053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29538" y="1258906"/>
            <a:ext cx="1257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0500" y="1716107"/>
            <a:ext cx="1104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00600" y="1231197"/>
            <a:ext cx="2340190" cy="27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7772400" y="3173413"/>
            <a:ext cx="609600" cy="4079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7010400" y="3505199"/>
            <a:ext cx="609600" cy="4175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2005013" y="5334000"/>
            <a:ext cx="674687" cy="4079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2070100" y="4227512"/>
            <a:ext cx="609600" cy="4079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6019800" y="4195762"/>
            <a:ext cx="609600" cy="4079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7119938" y="4976813"/>
            <a:ext cx="609600" cy="5095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29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0" y="3124200"/>
            <a:ext cx="168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*Tự kiêu: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0" y="48768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* Tự ái: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0" y="4267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* Tự hào: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365760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0" y="2590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133600"/>
            <a:ext cx="152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tin: 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4648200" y="54102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(Trích dẫn: Từ điển Việt Nam 1996) 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1447800" y="3657600"/>
            <a:ext cx="691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1371600" y="4876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1600200" y="2133600"/>
            <a:ext cx="442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 vào bản thân mình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1600200" y="2590800"/>
            <a:ext cx="646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coi trọng và giữ gìn phẩm giá của mình</a:t>
            </a:r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1506682" y="4267200"/>
            <a:ext cx="735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1371600" y="3124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tự cho mình hơn người và tỏ ra coi  thường người khác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0" y="762000"/>
            <a:ext cx="9144000" cy="64633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87080327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/>
      <p:bldP spid="145412" grpId="0"/>
      <p:bldP spid="145413" grpId="0"/>
      <p:bldP spid="145414" grpId="0"/>
      <p:bldP spid="6151" grpId="0"/>
      <p:bldP spid="145416" grpId="0"/>
      <p:bldP spid="145417" grpId="0"/>
      <p:bldP spid="145418" grpId="0"/>
      <p:bldP spid="145419" grpId="0"/>
      <p:bldP spid="145420" grpId="0"/>
      <p:bldP spid="145421" grpId="0"/>
      <p:bldP spid="145422" grpId="0"/>
      <p:bldP spid="61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76200" y="1828800"/>
            <a:ext cx="8991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Ai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Minh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“Minh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.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Minh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     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Minh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.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4A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304800" y="61817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04800" y="6181725"/>
            <a:ext cx="8763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(Từ để chọn:          ,         ,              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        ,             ,        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729" name="Text Box 3"/>
          <p:cNvSpPr txBox="1">
            <a:spLocks noChangeArrowheads="1"/>
          </p:cNvSpPr>
          <p:nvPr/>
        </p:nvSpPr>
        <p:spPr bwMode="auto">
          <a:xfrm>
            <a:off x="7086600" y="4724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30" name="Text Box 4"/>
          <p:cNvSpPr txBox="1">
            <a:spLocks noChangeArrowheads="1"/>
          </p:cNvSpPr>
          <p:nvPr/>
        </p:nvSpPr>
        <p:spPr bwMode="auto">
          <a:xfrm>
            <a:off x="6096000" y="6121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hào</a:t>
            </a:r>
          </a:p>
        </p:txBody>
      </p:sp>
      <p:sp>
        <p:nvSpPr>
          <p:cNvPr id="30731" name="Text Box 5"/>
          <p:cNvSpPr txBox="1">
            <a:spLocks noChangeArrowheads="1"/>
          </p:cNvSpPr>
          <p:nvPr/>
        </p:nvSpPr>
        <p:spPr bwMode="auto">
          <a:xfrm>
            <a:off x="4953000" y="6122988"/>
            <a:ext cx="110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kiêu</a:t>
            </a:r>
          </a:p>
        </p:txBody>
      </p:sp>
      <p:sp>
        <p:nvSpPr>
          <p:cNvPr id="30732" name="Text Box 6"/>
          <p:cNvSpPr txBox="1">
            <a:spLocks noChangeArrowheads="1"/>
          </p:cNvSpPr>
          <p:nvPr/>
        </p:nvSpPr>
        <p:spPr bwMode="auto">
          <a:xfrm>
            <a:off x="3657600" y="6121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trọng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0733" name="Text Box 7"/>
          <p:cNvSpPr txBox="1">
            <a:spLocks noChangeArrowheads="1"/>
          </p:cNvSpPr>
          <p:nvPr/>
        </p:nvSpPr>
        <p:spPr bwMode="auto">
          <a:xfrm>
            <a:off x="2005013" y="6108700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tin</a:t>
            </a:r>
          </a:p>
        </p:txBody>
      </p:sp>
      <p:sp>
        <p:nvSpPr>
          <p:cNvPr id="30734" name="Text Box 8"/>
          <p:cNvSpPr txBox="1">
            <a:spLocks noChangeArrowheads="1"/>
          </p:cNvSpPr>
          <p:nvPr/>
        </p:nvSpPr>
        <p:spPr bwMode="auto">
          <a:xfrm>
            <a:off x="2895600" y="6105525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ti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057400" y="5181600"/>
            <a:ext cx="609600" cy="3778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7119938" y="4800600"/>
            <a:ext cx="6096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6007100" y="4038600"/>
            <a:ext cx="609600" cy="393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2070100" y="4114800"/>
            <a:ext cx="6096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7010400" y="3352800"/>
            <a:ext cx="609600" cy="393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7772400" y="2971800"/>
            <a:ext cx="609600" cy="4079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0741" name="Text Box 3"/>
          <p:cNvSpPr txBox="1">
            <a:spLocks noChangeArrowheads="1"/>
          </p:cNvSpPr>
          <p:nvPr/>
        </p:nvSpPr>
        <p:spPr bwMode="auto">
          <a:xfrm>
            <a:off x="7107238" y="6121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ái </a:t>
            </a:r>
          </a:p>
        </p:txBody>
      </p:sp>
      <p:sp>
        <p:nvSpPr>
          <p:cNvPr id="30742" name="Text Box 4"/>
          <p:cNvSpPr txBox="1">
            <a:spLocks noChangeArrowheads="1"/>
          </p:cNvSpPr>
          <p:nvPr/>
        </p:nvSpPr>
        <p:spPr bwMode="auto">
          <a:xfrm>
            <a:off x="1952625" y="5105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5"/>
          <p:cNvSpPr txBox="1">
            <a:spLocks noChangeArrowheads="1"/>
          </p:cNvSpPr>
          <p:nvPr/>
        </p:nvSpPr>
        <p:spPr bwMode="auto">
          <a:xfrm>
            <a:off x="6897688" y="3276600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4" name="Text Box 6"/>
          <p:cNvSpPr txBox="1">
            <a:spLocks noChangeArrowheads="1"/>
          </p:cNvSpPr>
          <p:nvPr/>
        </p:nvSpPr>
        <p:spPr bwMode="auto">
          <a:xfrm>
            <a:off x="7696200" y="2895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0745" name="Text Box 7"/>
          <p:cNvSpPr txBox="1">
            <a:spLocks noChangeArrowheads="1"/>
          </p:cNvSpPr>
          <p:nvPr/>
        </p:nvSpPr>
        <p:spPr bwMode="auto">
          <a:xfrm>
            <a:off x="5881688" y="4038600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30746" name="Text Box 8"/>
          <p:cNvSpPr txBox="1">
            <a:spLocks noChangeArrowheads="1"/>
          </p:cNvSpPr>
          <p:nvPr/>
        </p:nvSpPr>
        <p:spPr bwMode="auto">
          <a:xfrm>
            <a:off x="2012950" y="403860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5" name="Text Box 5"/>
          <p:cNvSpPr txBox="1">
            <a:spLocks noChangeArrowheads="1"/>
          </p:cNvSpPr>
          <p:nvPr/>
        </p:nvSpPr>
        <p:spPr bwMode="auto">
          <a:xfrm>
            <a:off x="190500" y="631217"/>
            <a:ext cx="8763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09" y="-1"/>
            <a:ext cx="809691" cy="838202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0327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/>
      <p:bldP spid="30730" grpId="0"/>
      <p:bldP spid="30731" grpId="0"/>
      <p:bldP spid="30732" grpId="0"/>
      <p:bldP spid="30733" grpId="0"/>
      <p:bldP spid="30734" grpId="0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/>
      <p:bldP spid="30742" grpId="0"/>
      <p:bldP spid="30743" grpId="0"/>
      <p:bldP spid="30744" grpId="0"/>
      <p:bldP spid="30745" grpId="0"/>
      <p:bldP spid="30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304800" y="2133600"/>
            <a:ext cx="541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304800" y="2157413"/>
            <a:ext cx="533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100" b="1">
                <a:solidFill>
                  <a:srgbClr val="000099"/>
                </a:solidFill>
              </a:rPr>
              <a:t>- </a:t>
            </a:r>
            <a:r>
              <a:rPr lang="en-US" sz="2100" b="1">
                <a:solidFill>
                  <a:srgbClr val="000099"/>
                </a:solidFill>
              </a:rPr>
              <a:t>Một lòng một dạ gắn bó với lý tưởng,</a:t>
            </a:r>
            <a:r>
              <a:rPr lang="vi-VN" sz="2100" b="1">
                <a:solidFill>
                  <a:srgbClr val="000099"/>
                </a:solidFill>
              </a:rPr>
              <a:t> tổ chức hay với người nào đó.</a:t>
            </a:r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304800" y="3017838"/>
            <a:ext cx="541020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304800" y="3200400"/>
            <a:ext cx="518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sz="2100" b="1" dirty="0">
                <a:solidFill>
                  <a:srgbClr val="000099"/>
                </a:solidFill>
              </a:rPr>
              <a:t>- </a:t>
            </a:r>
            <a:r>
              <a:rPr lang="vi-VN" sz="2100" b="1" dirty="0" smtClean="0">
                <a:solidFill>
                  <a:srgbClr val="000099"/>
                </a:solidFill>
              </a:rPr>
              <a:t>Một lòng một dạ vì việc nghĩa</a:t>
            </a:r>
            <a:endParaRPr lang="en-US" sz="2100" b="1" dirty="0">
              <a:solidFill>
                <a:srgbClr val="000099"/>
              </a:solidFill>
            </a:endParaRPr>
          </a:p>
        </p:txBody>
      </p:sp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304800" y="3972719"/>
            <a:ext cx="5410200" cy="904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Rectangle 14"/>
          <p:cNvSpPr>
            <a:spLocks noChangeArrowheads="1"/>
          </p:cNvSpPr>
          <p:nvPr/>
        </p:nvSpPr>
        <p:spPr bwMode="auto">
          <a:xfrm>
            <a:off x="304800" y="4991100"/>
            <a:ext cx="5410200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Rectangle 15"/>
          <p:cNvSpPr>
            <a:spLocks noChangeArrowheads="1"/>
          </p:cNvSpPr>
          <p:nvPr/>
        </p:nvSpPr>
        <p:spPr bwMode="auto">
          <a:xfrm>
            <a:off x="304800" y="6019800"/>
            <a:ext cx="5410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381000" y="4038600"/>
            <a:ext cx="5105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100" b="1" dirty="0">
                <a:solidFill>
                  <a:srgbClr val="000099"/>
                </a:solidFill>
              </a:rPr>
              <a:t>- </a:t>
            </a:r>
            <a:r>
              <a:rPr lang="en-US" sz="2100" b="1" dirty="0" err="1" smtClean="0">
                <a:solidFill>
                  <a:srgbClr val="000099"/>
                </a:solidFill>
              </a:rPr>
              <a:t>Trước</a:t>
            </a:r>
            <a:r>
              <a:rPr lang="en-US" sz="2100" b="1" dirty="0" smtClean="0">
                <a:solidFill>
                  <a:srgbClr val="000099"/>
                </a:solidFill>
              </a:rPr>
              <a:t> </a:t>
            </a:r>
            <a:r>
              <a:rPr lang="en-US" sz="2100" b="1" dirty="0" err="1" smtClean="0">
                <a:solidFill>
                  <a:srgbClr val="000099"/>
                </a:solidFill>
              </a:rPr>
              <a:t>sau</a:t>
            </a:r>
            <a:r>
              <a:rPr lang="en-US" sz="2100" b="1" dirty="0" smtClean="0">
                <a:solidFill>
                  <a:srgbClr val="000099"/>
                </a:solidFill>
              </a:rPr>
              <a:t> </a:t>
            </a:r>
            <a:r>
              <a:rPr lang="en-US" sz="2100" b="1" dirty="0" err="1" smtClean="0">
                <a:solidFill>
                  <a:srgbClr val="000099"/>
                </a:solidFill>
              </a:rPr>
              <a:t>như</a:t>
            </a:r>
            <a:r>
              <a:rPr lang="en-US" sz="2100" b="1" dirty="0" smtClean="0">
                <a:solidFill>
                  <a:srgbClr val="000099"/>
                </a:solidFill>
              </a:rPr>
              <a:t> </a:t>
            </a:r>
            <a:r>
              <a:rPr lang="en-US" sz="2100" b="1" dirty="0" err="1" smtClean="0">
                <a:solidFill>
                  <a:srgbClr val="000099"/>
                </a:solidFill>
              </a:rPr>
              <a:t>một</a:t>
            </a:r>
            <a:r>
              <a:rPr lang="en-US" sz="2100" b="1" dirty="0" smtClean="0">
                <a:solidFill>
                  <a:srgbClr val="000099"/>
                </a:solidFill>
              </a:rPr>
              <a:t>, </a:t>
            </a:r>
            <a:r>
              <a:rPr lang="en-US" sz="2100" b="1" dirty="0" err="1" smtClean="0">
                <a:solidFill>
                  <a:srgbClr val="000099"/>
                </a:solidFill>
              </a:rPr>
              <a:t>không</a:t>
            </a:r>
            <a:r>
              <a:rPr lang="en-US" sz="2100" b="1" dirty="0" smtClean="0">
                <a:solidFill>
                  <a:srgbClr val="000099"/>
                </a:solidFill>
              </a:rPr>
              <a:t> </a:t>
            </a:r>
            <a:r>
              <a:rPr lang="en-US" sz="2100" b="1" dirty="0" err="1" smtClean="0">
                <a:solidFill>
                  <a:srgbClr val="000099"/>
                </a:solidFill>
              </a:rPr>
              <a:t>gì</a:t>
            </a:r>
            <a:r>
              <a:rPr lang="en-US" sz="2100" b="1" dirty="0" smtClean="0">
                <a:solidFill>
                  <a:srgbClr val="000099"/>
                </a:solidFill>
              </a:rPr>
              <a:t> lay </a:t>
            </a:r>
            <a:r>
              <a:rPr lang="en-US" sz="2100" b="1" dirty="0" err="1" smtClean="0">
                <a:solidFill>
                  <a:srgbClr val="000099"/>
                </a:solidFill>
              </a:rPr>
              <a:t>chuyển</a:t>
            </a:r>
            <a:r>
              <a:rPr lang="en-US" sz="2100" b="1" dirty="0" smtClean="0">
                <a:solidFill>
                  <a:srgbClr val="000099"/>
                </a:solidFill>
              </a:rPr>
              <a:t> </a:t>
            </a:r>
            <a:r>
              <a:rPr lang="en-US" sz="2100" b="1" dirty="0" err="1" smtClean="0">
                <a:solidFill>
                  <a:srgbClr val="000099"/>
                </a:solidFill>
              </a:rPr>
              <a:t>nổi</a:t>
            </a:r>
            <a:r>
              <a:rPr lang="en-US" sz="2100" b="1" dirty="0" smtClean="0">
                <a:solidFill>
                  <a:srgbClr val="000099"/>
                </a:solidFill>
              </a:rPr>
              <a:t>.</a:t>
            </a:r>
            <a:endParaRPr lang="en-US" sz="2100" b="1" dirty="0">
              <a:solidFill>
                <a:srgbClr val="000099"/>
              </a:solidFill>
            </a:endParaRPr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381000" y="5024438"/>
            <a:ext cx="51054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100" b="1" dirty="0">
                <a:solidFill>
                  <a:srgbClr val="000099"/>
                </a:solidFill>
              </a:rPr>
              <a:t>- </a:t>
            </a:r>
            <a:r>
              <a:rPr lang="en-US" sz="2100" b="1" dirty="0" err="1">
                <a:solidFill>
                  <a:srgbClr val="000099"/>
                </a:solidFill>
              </a:rPr>
              <a:t>Ăn</a:t>
            </a:r>
            <a:r>
              <a:rPr lang="en-US" sz="2100" b="1" dirty="0">
                <a:solidFill>
                  <a:srgbClr val="000099"/>
                </a:solidFill>
              </a:rPr>
              <a:t> ở </a:t>
            </a:r>
            <a:r>
              <a:rPr lang="en-US" sz="2100" b="1" dirty="0" err="1">
                <a:solidFill>
                  <a:srgbClr val="000099"/>
                </a:solidFill>
              </a:rPr>
              <a:t>nhân</a:t>
            </a:r>
            <a:r>
              <a:rPr lang="en-US" sz="2100" b="1" dirty="0">
                <a:solidFill>
                  <a:srgbClr val="000099"/>
                </a:solidFill>
              </a:rPr>
              <a:t> </a:t>
            </a:r>
            <a:r>
              <a:rPr lang="en-US" sz="2100" b="1" dirty="0" err="1">
                <a:solidFill>
                  <a:srgbClr val="000099"/>
                </a:solidFill>
              </a:rPr>
              <a:t>hậu</a:t>
            </a:r>
            <a:r>
              <a:rPr lang="en-US" sz="2100" b="1" dirty="0">
                <a:solidFill>
                  <a:srgbClr val="000099"/>
                </a:solidFill>
              </a:rPr>
              <a:t>, </a:t>
            </a:r>
            <a:r>
              <a:rPr lang="en-US" sz="2100" b="1" dirty="0" err="1">
                <a:solidFill>
                  <a:srgbClr val="000099"/>
                </a:solidFill>
              </a:rPr>
              <a:t>thành</a:t>
            </a:r>
            <a:r>
              <a:rPr lang="en-US" sz="2100" b="1" dirty="0">
                <a:solidFill>
                  <a:srgbClr val="000099"/>
                </a:solidFill>
              </a:rPr>
              <a:t> </a:t>
            </a:r>
            <a:r>
              <a:rPr lang="en-US" sz="2100" b="1" dirty="0" err="1">
                <a:solidFill>
                  <a:srgbClr val="000099"/>
                </a:solidFill>
              </a:rPr>
              <a:t>thật</a:t>
            </a:r>
            <a:r>
              <a:rPr lang="en-US" sz="2100" b="1" dirty="0">
                <a:solidFill>
                  <a:srgbClr val="000099"/>
                </a:solidFill>
              </a:rPr>
              <a:t>, </a:t>
            </a:r>
            <a:r>
              <a:rPr lang="en-US" sz="2100" b="1" dirty="0" err="1">
                <a:solidFill>
                  <a:srgbClr val="000099"/>
                </a:solidFill>
              </a:rPr>
              <a:t>trước</a:t>
            </a:r>
            <a:r>
              <a:rPr lang="en-US" sz="2100" b="1" dirty="0">
                <a:solidFill>
                  <a:srgbClr val="000099"/>
                </a:solidFill>
              </a:rPr>
              <a:t> </a:t>
            </a:r>
            <a:r>
              <a:rPr lang="en-US" sz="2100" b="1" dirty="0" err="1">
                <a:solidFill>
                  <a:srgbClr val="000099"/>
                </a:solidFill>
              </a:rPr>
              <a:t>sau</a:t>
            </a:r>
            <a:r>
              <a:rPr lang="en-US" sz="2100" b="1" dirty="0">
                <a:solidFill>
                  <a:srgbClr val="000099"/>
                </a:solidFill>
              </a:rPr>
              <a:t> </a:t>
            </a:r>
            <a:r>
              <a:rPr lang="en-US" sz="2100" b="1" dirty="0" err="1">
                <a:solidFill>
                  <a:srgbClr val="000099"/>
                </a:solidFill>
              </a:rPr>
              <a:t>như</a:t>
            </a:r>
            <a:r>
              <a:rPr lang="en-US" sz="2100" b="1" dirty="0">
                <a:solidFill>
                  <a:srgbClr val="000099"/>
                </a:solidFill>
              </a:rPr>
              <a:t> </a:t>
            </a:r>
            <a:r>
              <a:rPr lang="en-US" sz="2100" b="1" dirty="0" err="1">
                <a:solidFill>
                  <a:srgbClr val="000099"/>
                </a:solidFill>
              </a:rPr>
              <a:t>một</a:t>
            </a:r>
            <a:r>
              <a:rPr lang="en-US" sz="2100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381000" y="6096000"/>
            <a:ext cx="4419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100" b="1">
                <a:solidFill>
                  <a:srgbClr val="000099"/>
                </a:solidFill>
              </a:rPr>
              <a:t>- Ngay thẳng, thật thà.</a:t>
            </a: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6324600" y="2133600"/>
            <a:ext cx="24384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7" name="Text Box 20"/>
          <p:cNvSpPr txBox="1">
            <a:spLocks noChangeArrowheads="1"/>
          </p:cNvSpPr>
          <p:nvPr/>
        </p:nvSpPr>
        <p:spPr bwMode="auto">
          <a:xfrm>
            <a:off x="6400800" y="522128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/>
              <a:t> </a:t>
            </a:r>
            <a:r>
              <a:rPr lang="en-US" sz="2400" b="1">
                <a:solidFill>
                  <a:srgbClr val="0000CC"/>
                </a:solidFill>
              </a:rPr>
              <a:t>- trung thực</a:t>
            </a:r>
          </a:p>
        </p:txBody>
      </p:sp>
      <p:sp>
        <p:nvSpPr>
          <p:cNvPr id="11278" name="Text Box 21"/>
          <p:cNvSpPr txBox="1">
            <a:spLocks noChangeArrowheads="1"/>
          </p:cNvSpPr>
          <p:nvPr/>
        </p:nvSpPr>
        <p:spPr bwMode="auto">
          <a:xfrm>
            <a:off x="6400800" y="228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400" b="1">
                <a:solidFill>
                  <a:srgbClr val="0000CC"/>
                </a:solidFill>
              </a:rPr>
              <a:t>- trung thành</a:t>
            </a:r>
          </a:p>
        </p:txBody>
      </p:sp>
      <p:sp>
        <p:nvSpPr>
          <p:cNvPr id="11279" name="Rectangle 22"/>
          <p:cNvSpPr>
            <a:spLocks noChangeArrowheads="1"/>
          </p:cNvSpPr>
          <p:nvPr/>
        </p:nvSpPr>
        <p:spPr bwMode="auto">
          <a:xfrm>
            <a:off x="6324600" y="3017838"/>
            <a:ext cx="2438400" cy="944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0" name="Rectangle 23"/>
          <p:cNvSpPr>
            <a:spLocks noChangeArrowheads="1"/>
          </p:cNvSpPr>
          <p:nvPr/>
        </p:nvSpPr>
        <p:spPr bwMode="auto">
          <a:xfrm>
            <a:off x="6337300" y="4090988"/>
            <a:ext cx="2438400" cy="785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1" name="Rectangle 24"/>
          <p:cNvSpPr>
            <a:spLocks noChangeArrowheads="1"/>
          </p:cNvSpPr>
          <p:nvPr/>
        </p:nvSpPr>
        <p:spPr bwMode="auto">
          <a:xfrm>
            <a:off x="6324600" y="4991100"/>
            <a:ext cx="2438400" cy="87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2" name="Rectangle 25"/>
          <p:cNvSpPr>
            <a:spLocks noChangeArrowheads="1"/>
          </p:cNvSpPr>
          <p:nvPr/>
        </p:nvSpPr>
        <p:spPr bwMode="auto">
          <a:xfrm>
            <a:off x="6324600" y="6019800"/>
            <a:ext cx="24384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3" name="Text Box 26"/>
          <p:cNvSpPr txBox="1">
            <a:spLocks noChangeArrowheads="1"/>
          </p:cNvSpPr>
          <p:nvPr/>
        </p:nvSpPr>
        <p:spPr bwMode="auto">
          <a:xfrm>
            <a:off x="6400800" y="32639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400" b="1">
                <a:solidFill>
                  <a:srgbClr val="0000CC"/>
                </a:solidFill>
              </a:rPr>
              <a:t>- trung hậu</a:t>
            </a:r>
          </a:p>
        </p:txBody>
      </p:sp>
      <p:sp>
        <p:nvSpPr>
          <p:cNvPr id="11284" name="Text Box 27"/>
          <p:cNvSpPr txBox="1">
            <a:spLocks noChangeArrowheads="1"/>
          </p:cNvSpPr>
          <p:nvPr/>
        </p:nvSpPr>
        <p:spPr bwMode="auto">
          <a:xfrm>
            <a:off x="6400800" y="4267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400" b="1">
                <a:solidFill>
                  <a:srgbClr val="0000CC"/>
                </a:solidFill>
              </a:rPr>
              <a:t>- trung kiên</a:t>
            </a:r>
          </a:p>
        </p:txBody>
      </p:sp>
      <p:sp>
        <p:nvSpPr>
          <p:cNvPr id="11285" name="Text Box 28"/>
          <p:cNvSpPr txBox="1">
            <a:spLocks noChangeArrowheads="1"/>
          </p:cNvSpPr>
          <p:nvPr/>
        </p:nvSpPr>
        <p:spPr bwMode="auto">
          <a:xfrm>
            <a:off x="6477000" y="614521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400" b="1">
                <a:solidFill>
                  <a:srgbClr val="0000CC"/>
                </a:solidFill>
              </a:rPr>
              <a:t>- trung nghĩa</a:t>
            </a: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5715000" y="2514600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5727700" y="3462338"/>
            <a:ext cx="609600" cy="290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5727700" y="4648200"/>
            <a:ext cx="5953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5716588" y="3529012"/>
            <a:ext cx="608012" cy="19573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V="1">
            <a:off x="5727700" y="5295900"/>
            <a:ext cx="595313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1" name="Text Box 34"/>
          <p:cNvSpPr txBox="1">
            <a:spLocks noChangeArrowheads="1"/>
          </p:cNvSpPr>
          <p:nvPr/>
        </p:nvSpPr>
        <p:spPr bwMode="auto">
          <a:xfrm>
            <a:off x="76200" y="847725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Chọn từ ứng với mỗi nghĩa sau:</a:t>
            </a:r>
          </a:p>
        </p:txBody>
      </p:sp>
      <p:sp>
        <p:nvSpPr>
          <p:cNvPr id="11294" name="Text Box 21"/>
          <p:cNvSpPr txBox="1">
            <a:spLocks noChangeArrowheads="1"/>
          </p:cNvSpPr>
          <p:nvPr/>
        </p:nvSpPr>
        <p:spPr bwMode="auto">
          <a:xfrm>
            <a:off x="2057400" y="15240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vi-VN" sz="2800" b="1" i="1" dirty="0">
                <a:solidFill>
                  <a:srgbClr val="C00000"/>
                </a:solidFill>
              </a:rPr>
              <a:t>Nghĩa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1295" name="Text Box 21"/>
          <p:cNvSpPr txBox="1">
            <a:spLocks noChangeArrowheads="1"/>
          </p:cNvSpPr>
          <p:nvPr/>
        </p:nvSpPr>
        <p:spPr bwMode="auto">
          <a:xfrm>
            <a:off x="7069137" y="1530350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vi-VN" sz="2800" b="1" i="1" dirty="0">
                <a:solidFill>
                  <a:srgbClr val="C00000"/>
                </a:solidFill>
              </a:rPr>
              <a:t>Từ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431800" y="838200"/>
            <a:ext cx="203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946400" y="847725"/>
            <a:ext cx="203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nghĩa</a:t>
            </a: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085927" y="101794"/>
            <a:ext cx="1981873" cy="1117406"/>
            <a:chOff x="152400" y="3060501"/>
            <a:chExt cx="3541954" cy="199234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060501"/>
              <a:ext cx="3541954" cy="1992349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228600" y="3657600"/>
              <a:ext cx="1295400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81012"/>
            <a:ext cx="809691" cy="838202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 animBg="1"/>
      <p:bldP spid="7198" grpId="0" animBg="1"/>
      <p:bldP spid="7199" grpId="0" animBg="1"/>
      <p:bldP spid="7200" grpId="0" animBg="1"/>
      <p:bldP spid="72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GB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2133600" y="3301425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2187614" y="4444425"/>
            <a:ext cx="29177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80189"/>
            <a:ext cx="2376264" cy="1677811"/>
          </a:xfrm>
          <a:prstGeom prst="rect">
            <a:avLst/>
          </a:prstGeom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599">
            <a:off x="26438" y="2281651"/>
            <a:ext cx="2295526" cy="20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1905000" y="3546095"/>
            <a:ext cx="1905000" cy="158591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5149">
            <a:off x="6375313" y="2265959"/>
            <a:ext cx="2285766" cy="206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4776242" y="3566884"/>
            <a:ext cx="1929358" cy="1690916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 rot="2035439">
            <a:off x="341974" y="3159961"/>
            <a:ext cx="21788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 rot="19944917">
            <a:off x="6496354" y="2864475"/>
            <a:ext cx="25322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64" y="5867400"/>
            <a:ext cx="809691" cy="838202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034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uiExpand="1" build="p"/>
      <p:bldP spid="13316" grpId="0"/>
      <p:bldP spid="13316" grpId="1"/>
      <p:bldP spid="13317" grpId="0"/>
      <p:bldP spid="13317" grpId="1"/>
      <p:bldP spid="8" grpId="0" animBg="1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1424">
            <a:off x="152400" y="500063"/>
            <a:ext cx="1685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4948">
            <a:off x="6686550" y="1728788"/>
            <a:ext cx="1685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 rot="985388">
            <a:off x="452438" y="11811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 thu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 rot="-1858329">
            <a:off x="6738938" y="228123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 thành</a:t>
            </a:r>
          </a:p>
        </p:txBody>
      </p:sp>
      <p:pic>
        <p:nvPicPr>
          <p:cNvPr id="1536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5433">
            <a:off x="2776537" y="233363"/>
            <a:ext cx="1685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4"/>
          <p:cNvSpPr txBox="1">
            <a:spLocks noChangeArrowheads="1"/>
          </p:cNvSpPr>
          <p:nvPr/>
        </p:nvSpPr>
        <p:spPr bwMode="auto">
          <a:xfrm rot="-1691719">
            <a:off x="2924175" y="771525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 bình</a:t>
            </a:r>
          </a:p>
        </p:txBody>
      </p:sp>
      <p:pic>
        <p:nvPicPr>
          <p:cNvPr id="1536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73450">
            <a:off x="1762125" y="2295526"/>
            <a:ext cx="1685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16"/>
          <p:cNvSpPr txBox="1">
            <a:spLocks noChangeArrowheads="1"/>
          </p:cNvSpPr>
          <p:nvPr/>
        </p:nvSpPr>
        <p:spPr bwMode="auto">
          <a:xfrm rot="-6012772">
            <a:off x="1759744" y="2678907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 tâm</a:t>
            </a:r>
          </a:p>
        </p:txBody>
      </p:sp>
      <p:sp>
        <p:nvSpPr>
          <p:cNvPr id="15370" name="Oval 17"/>
          <p:cNvSpPr>
            <a:spLocks noChangeArrowheads="1"/>
          </p:cNvSpPr>
          <p:nvPr/>
        </p:nvSpPr>
        <p:spPr bwMode="auto">
          <a:xfrm>
            <a:off x="1733550" y="1100138"/>
            <a:ext cx="1219200" cy="1219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(ở </a:t>
            </a:r>
            <a:r>
              <a:rPr lang="en-US" sz="1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6229">
            <a:off x="7138988" y="3381375"/>
            <a:ext cx="1685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19"/>
          <p:cNvSpPr txBox="1">
            <a:spLocks noChangeArrowheads="1"/>
          </p:cNvSpPr>
          <p:nvPr/>
        </p:nvSpPr>
        <p:spPr bwMode="auto">
          <a:xfrm rot="1342320">
            <a:off x="7334250" y="399573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 kiên</a:t>
            </a:r>
          </a:p>
        </p:txBody>
      </p:sp>
      <p:pic>
        <p:nvPicPr>
          <p:cNvPr id="1537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0601">
            <a:off x="5862637" y="4348163"/>
            <a:ext cx="1685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 Box 21"/>
          <p:cNvSpPr txBox="1">
            <a:spLocks noChangeArrowheads="1"/>
          </p:cNvSpPr>
          <p:nvPr/>
        </p:nvSpPr>
        <p:spPr bwMode="auto">
          <a:xfrm rot="4530909">
            <a:off x="6026944" y="5036344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83528">
            <a:off x="4295775" y="3486151"/>
            <a:ext cx="1685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 Box 23"/>
          <p:cNvSpPr txBox="1">
            <a:spLocks noChangeArrowheads="1"/>
          </p:cNvSpPr>
          <p:nvPr/>
        </p:nvSpPr>
        <p:spPr bwMode="auto">
          <a:xfrm rot="-1799333">
            <a:off x="4391025" y="402431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 nghĩa</a:t>
            </a:r>
          </a:p>
        </p:txBody>
      </p:sp>
      <p:pic>
        <p:nvPicPr>
          <p:cNvPr id="15377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656">
            <a:off x="4714875" y="1739900"/>
            <a:ext cx="1685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Text Box 25"/>
          <p:cNvSpPr txBox="1">
            <a:spLocks noChangeArrowheads="1"/>
          </p:cNvSpPr>
          <p:nvPr/>
        </p:nvSpPr>
        <p:spPr bwMode="auto">
          <a:xfrm rot="3434370">
            <a:off x="4883944" y="2369344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 thực</a:t>
            </a:r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5910263" y="3033713"/>
            <a:ext cx="1219200" cy="1219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-637209" y="5562600"/>
            <a:ext cx="6580809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7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80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209800"/>
          </a:xfrm>
          <a:prstGeom prst="cloudCallout">
            <a:avLst>
              <a:gd name="adj1" fmla="val 56855"/>
              <a:gd name="adj2" fmla="val 6472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4. </a:t>
            </a:r>
            <a:r>
              <a:rPr lang="en-US" sz="4000" b="1" dirty="0" err="1" smtClean="0">
                <a:solidFill>
                  <a:srgbClr val="FF0000"/>
                </a:solidFill>
              </a:rPr>
              <a:t>Đặt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</a:rPr>
              <a:t> 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959" y="2173650"/>
            <a:ext cx="2401646" cy="1560150"/>
            <a:chOff x="152400" y="3060501"/>
            <a:chExt cx="3541954" cy="19923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060501"/>
              <a:ext cx="3541954" cy="1992349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28600" y="3657600"/>
              <a:ext cx="1295400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3"/>
          <p:cNvSpPr txBox="1">
            <a:spLocks noChangeArrowheads="1"/>
          </p:cNvSpPr>
          <p:nvPr/>
        </p:nvSpPr>
        <p:spPr>
          <a:xfrm>
            <a:off x="23959" y="4419600"/>
            <a:ext cx="9120041" cy="1219199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rgbClr val="0033CC"/>
                </a:solidFill>
              </a:rPr>
              <a:t>Ví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dụ</a:t>
            </a:r>
            <a:r>
              <a:rPr lang="en-US" b="1" dirty="0" smtClean="0">
                <a:solidFill>
                  <a:srgbClr val="0033CC"/>
                </a:solidFill>
              </a:rPr>
              <a:t>: </a:t>
            </a:r>
            <a:r>
              <a:rPr lang="en-US" b="1" dirty="0" err="1" smtClean="0">
                <a:solidFill>
                  <a:srgbClr val="0033CC"/>
                </a:solidFill>
              </a:rPr>
              <a:t>Bạn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Hạnh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luôn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trung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thực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trong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học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tập</a:t>
            </a:r>
            <a:r>
              <a:rPr lang="en-US" b="1" dirty="0" smtClean="0">
                <a:solidFill>
                  <a:srgbClr val="0033CC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535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2286000" y="2286000"/>
            <a:ext cx="47244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Củng cố</a:t>
            </a:r>
            <a:endParaRPr lang="vi-VN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1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4000" t="-3000" r="-3000" b="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0" y="3581400"/>
            <a:ext cx="9144001" cy="3787812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2667000" y="3276600"/>
            <a:ext cx="3352800" cy="1524000"/>
          </a:xfrm>
          <a:prstGeom prst="doubleWav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66"/>
                </a:solidFill>
                <a:latin typeface="Comic Sans MS" pitchFamily="66" charset="0"/>
              </a:rPr>
              <a:t>Câu</a:t>
            </a:r>
            <a:r>
              <a:rPr lang="en-US" sz="4800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Comic Sans MS" pitchFamily="66" charset="0"/>
              </a:rPr>
              <a:t>cá</a:t>
            </a:r>
            <a:endParaRPr lang="en-US" sz="4800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2" name="coin.wav"/>
          </p:stSnd>
        </p:sndAc>
      </p:transition>
    </mc:Choice>
    <mc:Fallback xmlns="">
      <p:transition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81" y="152398"/>
            <a:ext cx="3563585" cy="3563585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71" y="2819400"/>
            <a:ext cx="9525000" cy="4857564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804" y="4800600"/>
            <a:ext cx="1264604" cy="864529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71" y="4931271"/>
            <a:ext cx="2857507" cy="1905004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834">
            <a:off x="-86258" y="-117487"/>
            <a:ext cx="2549709" cy="2167253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231" y="6149385"/>
            <a:ext cx="1387860" cy="1406806"/>
          </a:xfrm>
          <a:prstGeom prst="rect">
            <a:avLst/>
          </a:prstGeom>
        </p:spPr>
      </p:pic>
      <p:sp>
        <p:nvSpPr>
          <p:cNvPr id="3" name="Right Arrow 2">
            <a:hlinkClick r:id="rId13" action="ppaction://hlinksldjump"/>
          </p:cNvPr>
          <p:cNvSpPr/>
          <p:nvPr/>
        </p:nvSpPr>
        <p:spPr>
          <a:xfrm>
            <a:off x="8382000" y="6149385"/>
            <a:ext cx="762000" cy="48001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34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2" name="oceansgull.wav"/>
          </p:stSnd>
        </p:sndAc>
      </p:transition>
    </mc:Choice>
    <mc:Fallback xmlns="">
      <p:transition spd="slow">
        <p:sndAc>
          <p:stSnd loop="1">
            <p:snd r:embed="rId22" name="oceansgu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1.6763E-6 L 1.23993 0.0111 " pathEditMode="relative" rAng="0" ptsTypes="AA">
                                      <p:cBhvr>
                                        <p:cTn id="6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97" y="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38728E-6 L -0.91875 -0.44624 " pathEditMode="relative" rAng="0" ptsTypes="AA">
                                      <p:cBhvr>
                                        <p:cTn id="8" dur="8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37" y="-223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3.93064E-6 L 1.20833 -0.29965 " pathEditMode="relative" rAng="0" ptsTypes="AA">
                                      <p:cBhvr>
                                        <p:cTn id="16" dur="10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17" y="-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0" y="6400800"/>
            <a:ext cx="685800" cy="4572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533400"/>
            <a:ext cx="9144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0000CC"/>
                </a:solidFill>
              </a:rPr>
              <a:t>*</a:t>
            </a:r>
            <a:r>
              <a:rPr lang="en-US" sz="3200" dirty="0" err="1" smtClean="0">
                <a:solidFill>
                  <a:srgbClr val="0000CC"/>
                </a:solidFill>
              </a:rPr>
              <a:t>Tìm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danh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từ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chung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có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câu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sau</a:t>
            </a:r>
            <a:r>
              <a:rPr lang="en-US" sz="3200" dirty="0" smtClean="0">
                <a:solidFill>
                  <a:srgbClr val="0000CC"/>
                </a:solidFill>
              </a:rPr>
              <a:t>:</a:t>
            </a:r>
          </a:p>
          <a:p>
            <a:pPr eaLnBrk="1" hangingPunct="1"/>
            <a:endParaRPr lang="en-US" sz="1600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Ô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tô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buýt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chạy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chậm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dần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rồi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đỗ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lại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spc="-80" dirty="0" err="1" smtClean="0">
                <a:solidFill>
                  <a:schemeClr val="accent2">
                    <a:lumMod val="75000"/>
                  </a:schemeClr>
                </a:solidFill>
              </a:rPr>
              <a:t>bên</a:t>
            </a:r>
            <a:r>
              <a:rPr lang="en-US" sz="3000" b="1" spc="-8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spc="-80" dirty="0" err="1" smtClean="0">
                <a:solidFill>
                  <a:schemeClr val="accent2">
                    <a:lumMod val="75000"/>
                  </a:schemeClr>
                </a:solidFill>
              </a:rPr>
              <a:t>Hồ</a:t>
            </a:r>
            <a:r>
              <a:rPr lang="en-US" sz="3000" b="1" spc="-8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spc="-80" dirty="0" err="1" smtClean="0">
                <a:solidFill>
                  <a:schemeClr val="accent2">
                    <a:lumMod val="75000"/>
                  </a:schemeClr>
                </a:solidFill>
              </a:rPr>
              <a:t>Gươm</a:t>
            </a:r>
            <a:r>
              <a:rPr lang="en-US" sz="3000" spc="-8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000" spc="-8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38100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/>
              <a:t>B. </a:t>
            </a:r>
            <a:r>
              <a:rPr lang="en-US" sz="4800" dirty="0" err="1" smtClean="0"/>
              <a:t>Hồ</a:t>
            </a:r>
            <a:r>
              <a:rPr lang="en-US" sz="4800" dirty="0" smtClean="0"/>
              <a:t> </a:t>
            </a:r>
            <a:r>
              <a:rPr lang="en-US" sz="4800" dirty="0" err="1" smtClean="0"/>
              <a:t>Gươm</a:t>
            </a:r>
            <a:endParaRPr lang="en-US" sz="4800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4960938"/>
            <a:ext cx="876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/>
              <a:t>C. </a:t>
            </a:r>
            <a:r>
              <a:rPr lang="en-US" sz="4800" dirty="0" err="1" smtClean="0"/>
              <a:t>chạy</a:t>
            </a:r>
            <a:r>
              <a:rPr lang="en-US" sz="4800" dirty="0" smtClean="0"/>
              <a:t> </a:t>
            </a:r>
            <a:r>
              <a:rPr lang="en-US" sz="4800" dirty="0" err="1" smtClean="0"/>
              <a:t>chậm</a:t>
            </a:r>
            <a:endParaRPr lang="en-US" sz="4800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9525" y="2667000"/>
            <a:ext cx="876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/>
              <a:t>A. </a:t>
            </a:r>
            <a:r>
              <a:rPr lang="en-US" sz="4800" dirty="0" smtClean="0"/>
              <a:t>Ô </a:t>
            </a:r>
            <a:r>
              <a:rPr lang="en-US" sz="4800" dirty="0" err="1" smtClean="0"/>
              <a:t>tô</a:t>
            </a:r>
            <a:r>
              <a:rPr lang="en-US" sz="4800" dirty="0" smtClean="0"/>
              <a:t> </a:t>
            </a:r>
            <a:r>
              <a:rPr lang="en-US" sz="4800" dirty="0" err="1" smtClean="0"/>
              <a:t>buýt</a:t>
            </a:r>
            <a:endParaRPr lang="en-US" sz="4800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2667000"/>
            <a:ext cx="9144000" cy="83026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A. 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Ô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tô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buýt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4426803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/>
              <a:t>C. </a:t>
            </a:r>
            <a:r>
              <a:rPr lang="en-US" sz="4800" dirty="0" err="1"/>
              <a:t>Hà</a:t>
            </a:r>
            <a:r>
              <a:rPr lang="en-US" sz="4800" dirty="0"/>
              <a:t> </a:t>
            </a:r>
            <a:r>
              <a:rPr lang="en-US" sz="4800" dirty="0" err="1"/>
              <a:t>Nội</a:t>
            </a:r>
            <a:r>
              <a:rPr lang="en-US" sz="4800" dirty="0"/>
              <a:t>, Long </a:t>
            </a:r>
            <a:r>
              <a:rPr lang="en-US" sz="4800" dirty="0" err="1"/>
              <a:t>Biên</a:t>
            </a:r>
            <a:r>
              <a:rPr lang="en-US" sz="4800" dirty="0"/>
              <a:t>, </a:t>
            </a:r>
            <a:r>
              <a:rPr lang="en-US" sz="4800" dirty="0" err="1"/>
              <a:t>Gia</a:t>
            </a:r>
            <a:r>
              <a:rPr lang="en-US" sz="4800" dirty="0"/>
              <a:t> </a:t>
            </a:r>
            <a:r>
              <a:rPr lang="en-US" sz="4800" dirty="0" err="1" smtClean="0"/>
              <a:t>Quất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0" y="6400800"/>
            <a:ext cx="685800" cy="4572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5725" y="420469"/>
            <a:ext cx="9058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rgbClr val="0000CC"/>
                </a:solidFill>
              </a:rPr>
              <a:t>Dòng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nào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sau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đây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chỉ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danh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từ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riêng</a:t>
            </a:r>
            <a:r>
              <a:rPr lang="en-US" sz="3600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525" y="2065338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/>
              <a:t>A. </a:t>
            </a:r>
            <a:r>
              <a:rPr lang="en-US" sz="4800" dirty="0" err="1"/>
              <a:t>trường</a:t>
            </a:r>
            <a:r>
              <a:rPr lang="en-US" sz="4800" dirty="0"/>
              <a:t>, </a:t>
            </a:r>
            <a:r>
              <a:rPr lang="en-US" sz="4800" dirty="0" err="1"/>
              <a:t>tiểu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, </a:t>
            </a:r>
            <a:r>
              <a:rPr lang="en-US" sz="4800" dirty="0" err="1"/>
              <a:t>Gia</a:t>
            </a:r>
            <a:r>
              <a:rPr lang="en-US" sz="4800" dirty="0"/>
              <a:t> </a:t>
            </a:r>
            <a:r>
              <a:rPr lang="en-US" sz="4800" dirty="0" err="1" smtClean="0"/>
              <a:t>Quất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4426803"/>
            <a:ext cx="9144000" cy="83099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C. </a:t>
            </a:r>
            <a:r>
              <a:rPr lang="en-US" sz="48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Hà</a:t>
            </a:r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Nội</a:t>
            </a:r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 Long </a:t>
            </a:r>
            <a:r>
              <a:rPr lang="en-US" sz="48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Biên</a:t>
            </a:r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8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Gia</a:t>
            </a:r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Quất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32004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/>
              <a:t>B. </a:t>
            </a:r>
            <a:r>
              <a:rPr lang="en-US" sz="4800" dirty="0" err="1"/>
              <a:t>quận</a:t>
            </a:r>
            <a:r>
              <a:rPr lang="en-US" sz="4800" dirty="0"/>
              <a:t> Long </a:t>
            </a:r>
            <a:r>
              <a:rPr lang="en-US" sz="4800" dirty="0" err="1"/>
              <a:t>Biên</a:t>
            </a:r>
            <a:r>
              <a:rPr lang="en-US" sz="4800" dirty="0"/>
              <a:t>, </a:t>
            </a:r>
            <a:r>
              <a:rPr lang="en-US" sz="4800" dirty="0" err="1"/>
              <a:t>phố</a:t>
            </a:r>
            <a:r>
              <a:rPr lang="en-US" sz="4800" dirty="0"/>
              <a:t> </a:t>
            </a:r>
            <a:r>
              <a:rPr lang="en-US" sz="4800" dirty="0" err="1"/>
              <a:t>Lò</a:t>
            </a:r>
            <a:r>
              <a:rPr lang="en-US" sz="4800" dirty="0"/>
              <a:t> </a:t>
            </a:r>
            <a:r>
              <a:rPr lang="en-US" sz="4800" dirty="0" err="1"/>
              <a:t>Đúc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4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0" y="6400800"/>
            <a:ext cx="685800" cy="45720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52400" y="381000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00CC"/>
                </a:solidFill>
              </a:rPr>
              <a:t>*</a:t>
            </a:r>
            <a:r>
              <a:rPr lang="en-US" sz="3600" dirty="0" err="1" smtClean="0">
                <a:solidFill>
                  <a:srgbClr val="0000CC"/>
                </a:solidFill>
              </a:rPr>
              <a:t>Hãy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phát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hiện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lỗi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sai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trong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câu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dưới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đây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v</a:t>
            </a:r>
            <a:r>
              <a:rPr lang="en-US" sz="3600" dirty="0" err="1" smtClean="0">
                <a:solidFill>
                  <a:srgbClr val="0000CC"/>
                </a:solidFill>
              </a:rPr>
              <a:t>à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sửa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lại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cho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đúng</a:t>
            </a:r>
            <a:r>
              <a:rPr lang="en-US" sz="3600" dirty="0" smtClean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" y="1822847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4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3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hôm</a:t>
            </a:r>
            <a:r>
              <a:rPr lang="en-US" sz="3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3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4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3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ậu</a:t>
            </a:r>
            <a:r>
              <a:rPr lang="en-US" sz="3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bé</a:t>
            </a:r>
            <a:r>
              <a:rPr lang="en-US" sz="3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trung</a:t>
            </a:r>
            <a:r>
              <a:rPr lang="en-US" sz="3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thực</a:t>
            </a:r>
            <a:r>
              <a:rPr lang="en-US" sz="3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3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dũng</a:t>
            </a:r>
            <a:r>
              <a:rPr lang="en-US" sz="3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cảm</a:t>
            </a:r>
            <a:r>
              <a:rPr lang="en-US" sz="3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3810000"/>
            <a:ext cx="9067800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Chôm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là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cậu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bé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trung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thực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và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dũng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cảm</a:t>
            </a:r>
            <a:r>
              <a:rPr lang="en-US" sz="4000" b="1" dirty="0" smtClean="0">
                <a:solidFill>
                  <a:srgbClr val="FFFF00"/>
                </a:solidFill>
              </a:rPr>
              <a:t>.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33600" y="2362200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2900" y="2362200"/>
            <a:ext cx="10287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600" y="2647890"/>
            <a:ext cx="1219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DT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647890"/>
            <a:ext cx="13716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DT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 descr="Cute-Flower-Floral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-381000"/>
            <a:ext cx="9144000" cy="7543800"/>
          </a:xfrm>
          <a:prstGeom prst="rect">
            <a:avLst/>
          </a:prstGeom>
        </p:spPr>
      </p:pic>
      <p:sp>
        <p:nvSpPr>
          <p:cNvPr id="209" name="WordArt 7"/>
          <p:cNvSpPr>
            <a:spLocks noChangeArrowheads="1" noChangeShapeType="1" noTextEdit="1"/>
          </p:cNvSpPr>
          <p:nvPr/>
        </p:nvSpPr>
        <p:spPr bwMode="auto">
          <a:xfrm>
            <a:off x="2286000" y="3124200"/>
            <a:ext cx="5105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2700334"/>
            <a:ext cx="7543800" cy="50006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MỞ RỘNG VỐN TỪ</a:t>
            </a:r>
          </a:p>
          <a:p>
            <a:pPr algn="ctr">
              <a:defRPr/>
            </a:pP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 THỰC – TỰ TRỌNG</a:t>
            </a:r>
            <a:endParaRPr lang="vi-VN" sz="40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5626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261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6000" b="1" kern="10" dirty="0" err="1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60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60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6000" b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vi-VN" sz="6000" b="1" kern="10" dirty="0" smtClean="0">
              <a:ln w="9525"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3942" y="4455514"/>
            <a:ext cx="236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vi-VN" sz="72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26231" r="16485" b="24444"/>
          <a:stretch/>
        </p:blipFill>
        <p:spPr>
          <a:xfrm>
            <a:off x="6248400" y="4149437"/>
            <a:ext cx="2667000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6346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7" grpId="0" animBg="1"/>
      <p:bldP spid="8" grpId="0" animBg="1"/>
      <p:bldP spid="8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altLang="en-US" smtClean="0"/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" y="-1588"/>
            <a:ext cx="9144000" cy="6858001"/>
          </a:xfrm>
          <a:solidFill>
            <a:schemeClr val="bg1"/>
          </a:solidFill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764704"/>
            <a:ext cx="9144000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4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alt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alt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2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47800" y="990600"/>
            <a:ext cx="6172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800" b="1">
              <a:solidFill>
                <a:srgbClr val="FF33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800" b="1">
              <a:solidFill>
                <a:srgbClr val="FF3300"/>
              </a:solidFill>
            </a:endParaRPr>
          </a:p>
        </p:txBody>
      </p:sp>
      <p:pic>
        <p:nvPicPr>
          <p:cNvPr id="7171" name="Picture 24" descr="IMG_001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0" y="304799"/>
            <a:ext cx="9144000" cy="597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1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981</Words>
  <Application>Microsoft Office PowerPoint</Application>
  <PresentationFormat>On-screen Show (4:3)</PresentationFormat>
  <Paragraphs>133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2_Office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Bông hoa đẹp nhất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PC_ASUS</cp:lastModifiedBy>
  <cp:revision>85</cp:revision>
  <dcterms:created xsi:type="dcterms:W3CDTF">2016-04-25T02:50:30Z</dcterms:created>
  <dcterms:modified xsi:type="dcterms:W3CDTF">2021-05-11T17:26:58Z</dcterms:modified>
</cp:coreProperties>
</file>