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7" r:id="rId2"/>
    <p:sldId id="257" r:id="rId3"/>
    <p:sldId id="278" r:id="rId4"/>
    <p:sldId id="258" r:id="rId5"/>
    <p:sldId id="263" r:id="rId6"/>
    <p:sldId id="259" r:id="rId7"/>
    <p:sldId id="282" r:id="rId8"/>
    <p:sldId id="280" r:id="rId9"/>
    <p:sldId id="262" r:id="rId10"/>
    <p:sldId id="261" r:id="rId11"/>
    <p:sldId id="260" r:id="rId12"/>
    <p:sldId id="279" r:id="rId13"/>
    <p:sldId id="264" r:id="rId14"/>
    <p:sldId id="297" r:id="rId15"/>
    <p:sldId id="295" r:id="rId16"/>
    <p:sldId id="299" r:id="rId17"/>
    <p:sldId id="300" r:id="rId18"/>
    <p:sldId id="301" r:id="rId19"/>
    <p:sldId id="298" r:id="rId20"/>
    <p:sldId id="294" r:id="rId21"/>
    <p:sldId id="302" r:id="rId22"/>
    <p:sldId id="303" r:id="rId23"/>
    <p:sldId id="304" r:id="rId24"/>
    <p:sldId id="305" r:id="rId25"/>
    <p:sldId id="296" r:id="rId26"/>
    <p:sldId id="283" r:id="rId27"/>
    <p:sldId id="285" r:id="rId28"/>
    <p:sldId id="286" r:id="rId29"/>
    <p:sldId id="288" r:id="rId30"/>
    <p:sldId id="291" r:id="rId31"/>
    <p:sldId id="290" r:id="rId32"/>
    <p:sldId id="289" r:id="rId33"/>
    <p:sldId id="293" r:id="rId34"/>
    <p:sldId id="276" r:id="rId3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8EE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3428" autoAdjust="0"/>
  </p:normalViewPr>
  <p:slideViewPr>
    <p:cSldViewPr>
      <p:cViewPr>
        <p:scale>
          <a:sx n="64" d="100"/>
          <a:sy n="64" d="100"/>
        </p:scale>
        <p:origin x="-1566" y="-19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13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11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36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" Target="slide22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slide" Target="slide34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slide" Target="slide32.xml"/><Relationship Id="rId3" Type="http://schemas.openxmlformats.org/officeDocument/2006/relationships/slide" Target="slide27.xml"/><Relationship Id="rId7" Type="http://schemas.openxmlformats.org/officeDocument/2006/relationships/slide" Target="slide31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30.xml"/><Relationship Id="rId5" Type="http://schemas.openxmlformats.org/officeDocument/2006/relationships/slide" Target="slide29.xml"/><Relationship Id="rId4" Type="http://schemas.openxmlformats.org/officeDocument/2006/relationships/slide" Target="slide28.xml"/><Relationship Id="rId9" Type="http://schemas.openxmlformats.org/officeDocument/2006/relationships/slide" Target="slide3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" Target="slide26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" Target="slide26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" Target="slide26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" Target="slide26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" Target="slide26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" Target="slide26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" Target="slide10.xml"/><Relationship Id="rId1" Type="http://schemas.openxmlformats.org/officeDocument/2006/relationships/slideLayout" Target="../slideLayouts/slideLayout1.xml"/><Relationship Id="rId6" Type="http://schemas.openxmlformats.org/officeDocument/2006/relationships/slide" Target="slide11.xml"/><Relationship Id="rId5" Type="http://schemas.openxmlformats.org/officeDocument/2006/relationships/slide" Target="slide5.xml"/><Relationship Id="rId4" Type="http://schemas.openxmlformats.org/officeDocument/2006/relationships/slide" Target="slide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slide" Target="slide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7" Type="http://schemas.openxmlformats.org/officeDocument/2006/relationships/image" Target="../media/image1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42900" y="1981200"/>
            <a:ext cx="8534400" cy="228600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hevron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BÀI: THÀNH PHỐ HỒ CHÍ MINH </a:t>
            </a:r>
            <a:endParaRPr lang="en-US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562100" y="1143000"/>
            <a:ext cx="6096000" cy="762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 smtClean="0">
                <a:solidFill>
                  <a:srgbClr val="FF0000"/>
                </a:solidFill>
                <a:latin typeface="Times" pitchFamily="34" charset="0"/>
                <a:ea typeface="Times" pitchFamily="34" charset="0"/>
                <a:cs typeface="Times" pitchFamily="34" charset="0"/>
              </a:rPr>
              <a:t>Môn</a:t>
            </a:r>
            <a:r>
              <a:rPr lang="en-US" sz="4400" dirty="0" smtClean="0">
                <a:solidFill>
                  <a:srgbClr val="FF0000"/>
                </a:solidFill>
                <a:latin typeface="Times" pitchFamily="34" charset="0"/>
                <a:ea typeface="Times" pitchFamily="34" charset="0"/>
                <a:cs typeface="Times" pitchFamily="34" charset="0"/>
              </a:rPr>
              <a:t>: </a:t>
            </a:r>
            <a:r>
              <a:rPr lang="en-US" sz="4400" dirty="0" err="1" smtClean="0">
                <a:solidFill>
                  <a:srgbClr val="FF0000"/>
                </a:solidFill>
                <a:latin typeface="Times" pitchFamily="34" charset="0"/>
                <a:ea typeface="Times" pitchFamily="34" charset="0"/>
                <a:cs typeface="Times" pitchFamily="34" charset="0"/>
              </a:rPr>
              <a:t>Địa</a:t>
            </a:r>
            <a:r>
              <a:rPr lang="en-US" sz="4400" dirty="0" smtClean="0">
                <a:solidFill>
                  <a:srgbClr val="FF0000"/>
                </a:solidFill>
                <a:latin typeface="Times" pitchFamily="34" charset="0"/>
                <a:ea typeface="Times" pitchFamily="34" charset="0"/>
                <a:cs typeface="Times" pitchFamily="34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" pitchFamily="34" charset="0"/>
                <a:ea typeface="Times" pitchFamily="34" charset="0"/>
                <a:cs typeface="Times" pitchFamily="34" charset="0"/>
              </a:rPr>
              <a:t>lí</a:t>
            </a:r>
            <a:endParaRPr lang="en-US" sz="4400" dirty="0">
              <a:solidFill>
                <a:srgbClr val="FF0000"/>
              </a:solidFill>
              <a:latin typeface="Times" pitchFamily="34" charset="0"/>
              <a:ea typeface="Times" pitchFamily="34" charset="0"/>
              <a:cs typeface="Times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45398" y="0"/>
            <a:ext cx="8531902" cy="762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rgbClr val="002060"/>
                </a:solidFill>
                <a:latin typeface="Times" pitchFamily="34" charset="0"/>
                <a:ea typeface="Times" pitchFamily="34" charset="0"/>
                <a:cs typeface="Times" pitchFamily="34" charset="0"/>
              </a:rPr>
              <a:t>TRƯỜNG TIỂU HỌC </a:t>
            </a:r>
            <a:r>
              <a:rPr lang="en-US" sz="4400" b="1" dirty="0" smtClean="0">
                <a:solidFill>
                  <a:srgbClr val="002060"/>
                </a:solidFill>
                <a:latin typeface="Times" pitchFamily="34" charset="0"/>
                <a:ea typeface="Times" pitchFamily="34" charset="0"/>
                <a:cs typeface="Times" pitchFamily="34" charset="0"/>
              </a:rPr>
              <a:t>GIA QUẤT</a:t>
            </a:r>
            <a:endParaRPr lang="en-US" sz="4400" b="1" dirty="0">
              <a:solidFill>
                <a:srgbClr val="002060"/>
              </a:solidFill>
              <a:latin typeface="Times" pitchFamily="34" charset="0"/>
              <a:ea typeface="Times" pitchFamily="34" charset="0"/>
              <a:cs typeface="Times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62000" y="5486400"/>
            <a:ext cx="7543800" cy="762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 smtClean="0">
                <a:solidFill>
                  <a:srgbClr val="FF0000"/>
                </a:solidFill>
                <a:latin typeface="Times" pitchFamily="34" charset="0"/>
                <a:ea typeface="Times" pitchFamily="34" charset="0"/>
                <a:cs typeface="Times" pitchFamily="34" charset="0"/>
              </a:rPr>
              <a:t>Giáo</a:t>
            </a:r>
            <a:r>
              <a:rPr lang="en-US" sz="4400" dirty="0" smtClean="0">
                <a:solidFill>
                  <a:srgbClr val="FF0000"/>
                </a:solidFill>
                <a:latin typeface="Times" pitchFamily="34" charset="0"/>
                <a:ea typeface="Times" pitchFamily="34" charset="0"/>
                <a:cs typeface="Times" pitchFamily="34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" pitchFamily="34" charset="0"/>
                <a:ea typeface="Times" pitchFamily="34" charset="0"/>
                <a:cs typeface="Times" pitchFamily="34" charset="0"/>
              </a:rPr>
              <a:t>viên:Nguyễn</a:t>
            </a:r>
            <a:r>
              <a:rPr lang="en-US" sz="4400" dirty="0" smtClean="0">
                <a:solidFill>
                  <a:srgbClr val="FF0000"/>
                </a:solidFill>
                <a:latin typeface="Times" pitchFamily="34" charset="0"/>
                <a:ea typeface="Times" pitchFamily="34" charset="0"/>
                <a:cs typeface="Times" pitchFamily="34" charset="0"/>
              </a:rPr>
              <a:t> Thu </a:t>
            </a:r>
            <a:r>
              <a:rPr lang="en-US" sz="4400" dirty="0" err="1" smtClean="0">
                <a:solidFill>
                  <a:srgbClr val="FF0000"/>
                </a:solidFill>
                <a:latin typeface="Times" pitchFamily="34" charset="0"/>
                <a:ea typeface="Times" pitchFamily="34" charset="0"/>
                <a:cs typeface="Times" pitchFamily="34" charset="0"/>
              </a:rPr>
              <a:t>Hường</a:t>
            </a:r>
            <a:r>
              <a:rPr lang="en-US" sz="4400" dirty="0" smtClean="0">
                <a:solidFill>
                  <a:srgbClr val="FF0000"/>
                </a:solidFill>
                <a:latin typeface="Times" pitchFamily="34" charset="0"/>
                <a:ea typeface="Times" pitchFamily="34" charset="0"/>
                <a:cs typeface="Times" pitchFamily="34" charset="0"/>
              </a:rPr>
              <a:t> </a:t>
            </a:r>
            <a:endParaRPr lang="en-US" sz="4400" dirty="0">
              <a:solidFill>
                <a:srgbClr val="FF0000"/>
              </a:solidFill>
              <a:latin typeface="Times" pitchFamily="34" charset="0"/>
              <a:ea typeface="Times" pitchFamily="34" charset="0"/>
              <a:cs typeface="Time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9016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C:\Users\Asus\Desktop\hinh-nen-powerpoint-mau-xanh-da-troi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0" y="-381000"/>
            <a:ext cx="9525000" cy="76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2667000" y="2438400"/>
            <a:ext cx="4038600" cy="2112364"/>
          </a:xfrm>
          <a:prstGeom prst="roundRect">
            <a:avLst/>
          </a:prstGeom>
          <a:solidFill>
            <a:srgbClr val="7030A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TP. HỒ CHÍ MINH TIẾP GIÁP VỚI CÁC TỈNH</a:t>
            </a:r>
            <a:endParaRPr lang="en-US" sz="3200" b="1" dirty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5074170" y="609600"/>
            <a:ext cx="1828800" cy="1600200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BÌNH DƯƠNG</a:t>
            </a:r>
            <a:endParaRPr lang="en-US" sz="2200" b="1" dirty="0">
              <a:solidFill>
                <a:srgbClr val="FF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6858000" y="2905594"/>
            <a:ext cx="1828800" cy="1600200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ĐỒNG NAI</a:t>
            </a:r>
            <a:endParaRPr lang="en-US" sz="2200" b="1" dirty="0">
              <a:solidFill>
                <a:srgbClr val="FF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5334000" y="4734393"/>
            <a:ext cx="1828800" cy="1600200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BÀ RỊA-VŨNG TÀU</a:t>
            </a:r>
            <a:endParaRPr lang="en-US" sz="2200" b="1" dirty="0">
              <a:solidFill>
                <a:srgbClr val="FF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2667000" y="4724400"/>
            <a:ext cx="1828800" cy="1600200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TIỀN GIANG</a:t>
            </a:r>
            <a:endParaRPr lang="en-US" sz="2200" b="1" dirty="0">
              <a:solidFill>
                <a:srgbClr val="FF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682052" y="2950564"/>
            <a:ext cx="1828800" cy="1600200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LONG AN</a:t>
            </a:r>
            <a:endParaRPr lang="en-US" sz="2200" b="1" dirty="0">
              <a:solidFill>
                <a:srgbClr val="FF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57200" y="358515"/>
            <a:ext cx="1447800" cy="73639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Câu</a:t>
            </a:r>
            <a:r>
              <a:rPr lang="en-US" sz="2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4</a:t>
            </a:r>
            <a:endParaRPr lang="en-US" sz="2800" b="1" dirty="0">
              <a:solidFill>
                <a:schemeClr val="tx1">
                  <a:lumMod val="95000"/>
                  <a:lumOff val="5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2498360" y="619593"/>
            <a:ext cx="1828800" cy="1600200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TÂY NINH</a:t>
            </a:r>
            <a:endParaRPr lang="en-US" sz="2200" b="1" dirty="0">
              <a:solidFill>
                <a:srgbClr val="FF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4755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C:\Users\Asus\Desktop\hinh-nen-powerpoint-mau-xanh-da-troi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0" y="-381000"/>
            <a:ext cx="9525000" cy="76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381000" y="990600"/>
            <a:ext cx="8001000" cy="1066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 smtClean="0">
                <a:solidFill>
                  <a:schemeClr val="accent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Bảng</a:t>
            </a:r>
            <a:r>
              <a:rPr lang="en-US" sz="4800" b="1" dirty="0" smtClean="0">
                <a:solidFill>
                  <a:schemeClr val="accent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800" b="1" dirty="0" err="1" smtClean="0">
                <a:solidFill>
                  <a:schemeClr val="accent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số</a:t>
            </a:r>
            <a:r>
              <a:rPr lang="en-US" sz="4800" b="1" dirty="0" smtClean="0">
                <a:solidFill>
                  <a:schemeClr val="accent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800" b="1" dirty="0" err="1" smtClean="0">
                <a:solidFill>
                  <a:schemeClr val="accent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liệu</a:t>
            </a:r>
            <a:endParaRPr lang="en-US" sz="4800" b="1" dirty="0">
              <a:solidFill>
                <a:schemeClr val="accent2">
                  <a:lumMod val="50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7638677"/>
              </p:ext>
            </p:extLst>
          </p:nvPr>
        </p:nvGraphicFramePr>
        <p:xfrm>
          <a:off x="1" y="2279120"/>
          <a:ext cx="9143998" cy="3906519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362476"/>
                <a:gridCol w="2902856"/>
                <a:gridCol w="2878666"/>
              </a:tblGrid>
              <a:tr h="1181839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THÀNH</a:t>
                      </a:r>
                      <a:r>
                        <a:rPr lang="en-US" sz="2000" baseline="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PHỐ</a:t>
                      </a:r>
                      <a:endParaRPr lang="en-US" sz="2000" dirty="0">
                        <a:solidFill>
                          <a:schemeClr val="bg2">
                            <a:lumMod val="10000"/>
                          </a:schemeClr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DIỆN</a:t>
                      </a:r>
                      <a:r>
                        <a:rPr lang="en-US" sz="2000" baseline="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TÍCH </a:t>
                      </a:r>
                      <a:r>
                        <a:rPr lang="en-US" sz="2000" b="1" baseline="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(</a:t>
                      </a:r>
                      <a:r>
                        <a:rPr lang="en-US" sz="2000" b="1" i="0" kern="12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km²)</a:t>
                      </a:r>
                      <a:endParaRPr lang="en-US" sz="2000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SỐ</a:t>
                      </a:r>
                      <a:r>
                        <a:rPr lang="en-US" sz="2000" baseline="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DÂN NĂM 2004 (</a:t>
                      </a:r>
                      <a:r>
                        <a:rPr lang="en-US" sz="2000" baseline="0" dirty="0" err="1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Nghìn</a:t>
                      </a:r>
                      <a:r>
                        <a:rPr lang="en-US" sz="2000" baseline="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người</a:t>
                      </a:r>
                      <a:r>
                        <a:rPr lang="en-US" sz="2000" baseline="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)</a:t>
                      </a:r>
                      <a:endParaRPr lang="en-US" sz="2000" dirty="0">
                        <a:solidFill>
                          <a:schemeClr val="bg2">
                            <a:lumMod val="10000"/>
                          </a:schemeClr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anchor="ctr"/>
                </a:tc>
              </a:tr>
              <a:tr h="544936">
                <a:tc>
                  <a:txBody>
                    <a:bodyPr/>
                    <a:lstStyle/>
                    <a:p>
                      <a:r>
                        <a:rPr lang="en-US" sz="2000" dirty="0" err="1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Hà</a:t>
                      </a:r>
                      <a:r>
                        <a:rPr lang="en-US" sz="2000" baseline="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Nội</a:t>
                      </a:r>
                      <a:endParaRPr lang="en-US" sz="2000" dirty="0">
                        <a:solidFill>
                          <a:schemeClr val="bg2">
                            <a:lumMod val="10000"/>
                          </a:schemeClr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921</a:t>
                      </a:r>
                      <a:endParaRPr lang="en-US" sz="2000" dirty="0">
                        <a:solidFill>
                          <a:schemeClr val="bg2">
                            <a:lumMod val="10000"/>
                          </a:schemeClr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3083</a:t>
                      </a:r>
                      <a:endParaRPr lang="en-US" sz="2000" dirty="0">
                        <a:solidFill>
                          <a:schemeClr val="bg2">
                            <a:lumMod val="10000"/>
                          </a:schemeClr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anchor="ctr"/>
                </a:tc>
              </a:tr>
              <a:tr h="544936">
                <a:tc>
                  <a:txBody>
                    <a:bodyPr/>
                    <a:lstStyle/>
                    <a:p>
                      <a:r>
                        <a:rPr lang="en-US" sz="2000" dirty="0" err="1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Hải</a:t>
                      </a:r>
                      <a:r>
                        <a:rPr lang="en-US" sz="2000" baseline="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Phòng</a:t>
                      </a:r>
                      <a:endParaRPr lang="en-US" sz="2000" dirty="0">
                        <a:solidFill>
                          <a:schemeClr val="bg2">
                            <a:lumMod val="10000"/>
                          </a:schemeClr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1526</a:t>
                      </a:r>
                      <a:endParaRPr lang="en-US" sz="2000" dirty="0">
                        <a:solidFill>
                          <a:schemeClr val="bg2">
                            <a:lumMod val="10000"/>
                          </a:schemeClr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1771</a:t>
                      </a:r>
                      <a:endParaRPr lang="en-US" sz="2000" dirty="0">
                        <a:solidFill>
                          <a:schemeClr val="bg2">
                            <a:lumMod val="10000"/>
                          </a:schemeClr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anchor="ctr"/>
                </a:tc>
              </a:tr>
              <a:tr h="544936">
                <a:tc>
                  <a:txBody>
                    <a:bodyPr/>
                    <a:lstStyle/>
                    <a:p>
                      <a:r>
                        <a:rPr lang="en-US" sz="2000" dirty="0" err="1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Đà</a:t>
                      </a:r>
                      <a:r>
                        <a:rPr lang="en-US" sz="2000" baseline="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Nẵng</a:t>
                      </a:r>
                      <a:endParaRPr lang="en-US" sz="2000" dirty="0">
                        <a:solidFill>
                          <a:schemeClr val="bg2">
                            <a:lumMod val="10000"/>
                          </a:schemeClr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1256</a:t>
                      </a:r>
                      <a:endParaRPr lang="en-US" sz="2000" dirty="0">
                        <a:solidFill>
                          <a:schemeClr val="bg2">
                            <a:lumMod val="10000"/>
                          </a:schemeClr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765</a:t>
                      </a:r>
                      <a:endParaRPr lang="en-US" sz="2000" dirty="0">
                        <a:solidFill>
                          <a:schemeClr val="bg2">
                            <a:lumMod val="10000"/>
                          </a:schemeClr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anchor="ctr"/>
                </a:tc>
              </a:tr>
              <a:tr h="544936">
                <a:tc>
                  <a:txBody>
                    <a:bodyPr/>
                    <a:lstStyle/>
                    <a:p>
                      <a:r>
                        <a:rPr lang="en-US" sz="2000" b="1" dirty="0" err="1" smtClean="0">
                          <a:solidFill>
                            <a:srgbClr val="FF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Thành</a:t>
                      </a:r>
                      <a:r>
                        <a:rPr lang="en-US" sz="2000" b="1" baseline="0" dirty="0" smtClean="0">
                          <a:solidFill>
                            <a:srgbClr val="FF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lang="en-US" sz="2000" b="1" baseline="0" dirty="0" err="1" smtClean="0">
                          <a:solidFill>
                            <a:srgbClr val="FF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phố</a:t>
                      </a:r>
                      <a:r>
                        <a:rPr lang="en-US" sz="2000" b="1" baseline="0" dirty="0" smtClean="0">
                          <a:solidFill>
                            <a:srgbClr val="FF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lang="en-US" sz="2000" b="1" baseline="0" dirty="0" err="1" smtClean="0">
                          <a:solidFill>
                            <a:srgbClr val="FF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Hồ</a:t>
                      </a:r>
                      <a:r>
                        <a:rPr lang="en-US" sz="2000" b="1" baseline="0" dirty="0" smtClean="0">
                          <a:solidFill>
                            <a:srgbClr val="FF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lang="en-US" sz="2000" b="1" baseline="0" dirty="0" err="1" smtClean="0">
                          <a:solidFill>
                            <a:srgbClr val="FF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Chí</a:t>
                      </a:r>
                      <a:r>
                        <a:rPr lang="en-US" sz="2000" b="1" baseline="0" dirty="0" smtClean="0">
                          <a:solidFill>
                            <a:srgbClr val="FF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Minh</a:t>
                      </a:r>
                      <a:endParaRPr lang="en-US" sz="2000" b="1" dirty="0">
                        <a:solidFill>
                          <a:srgbClr val="FF0000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rgbClr val="FF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2095</a:t>
                      </a:r>
                      <a:endParaRPr lang="en-US" sz="2000" b="1" dirty="0">
                        <a:solidFill>
                          <a:srgbClr val="FF0000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rgbClr val="FF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5731</a:t>
                      </a:r>
                      <a:endParaRPr lang="en-US" sz="2000" b="1" dirty="0">
                        <a:solidFill>
                          <a:srgbClr val="FF0000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anchor="ctr"/>
                </a:tc>
              </a:tr>
              <a:tr h="544936">
                <a:tc>
                  <a:txBody>
                    <a:bodyPr/>
                    <a:lstStyle/>
                    <a:p>
                      <a:r>
                        <a:rPr lang="en-US" sz="2000" dirty="0" err="1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Cần</a:t>
                      </a:r>
                      <a:r>
                        <a:rPr lang="en-US" sz="2000" baseline="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Thơ</a:t>
                      </a:r>
                      <a:endParaRPr lang="en-US" sz="2000" dirty="0">
                        <a:solidFill>
                          <a:schemeClr val="bg2">
                            <a:lumMod val="10000"/>
                          </a:schemeClr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1390</a:t>
                      </a:r>
                      <a:endParaRPr lang="en-US" sz="2000" dirty="0">
                        <a:solidFill>
                          <a:schemeClr val="bg2">
                            <a:lumMod val="10000"/>
                          </a:schemeClr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1123</a:t>
                      </a:r>
                      <a:endParaRPr lang="en-US" sz="2000" dirty="0">
                        <a:solidFill>
                          <a:schemeClr val="bg2">
                            <a:lumMod val="10000"/>
                          </a:schemeClr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7" name="Action Button: Home 6">
            <a:hlinkClick r:id="rId3" action="ppaction://hlinksldjump" highlightClick="1"/>
          </p:cNvPr>
          <p:cNvSpPr/>
          <p:nvPr/>
        </p:nvSpPr>
        <p:spPr>
          <a:xfrm>
            <a:off x="7998813" y="6400800"/>
            <a:ext cx="723900" cy="609600"/>
          </a:xfrm>
          <a:prstGeom prst="actionButtonHome">
            <a:avLst/>
          </a:prstGeom>
          <a:solidFill>
            <a:srgbClr val="92D05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358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Oval 6"/>
          <p:cNvSpPr/>
          <p:nvPr/>
        </p:nvSpPr>
        <p:spPr>
          <a:xfrm>
            <a:off x="680800" y="1331645"/>
            <a:ext cx="2133600" cy="1981200"/>
          </a:xfrm>
          <a:prstGeom prst="ellipse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THÀNH PHỐ HỒ CHÍ MINH</a:t>
            </a:r>
            <a:endParaRPr lang="en-US" sz="2400" b="1" dirty="0">
              <a:solidFill>
                <a:schemeClr val="accent6">
                  <a:lumMod val="75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6248400" y="1336640"/>
            <a:ext cx="2133600" cy="1981200"/>
          </a:xfrm>
          <a:prstGeom prst="ellipse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HÀ NỘI</a:t>
            </a:r>
            <a:endParaRPr lang="en-US" sz="2400" b="1" dirty="0">
              <a:solidFill>
                <a:schemeClr val="accent6">
                  <a:lumMod val="75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033" name="Rounded Rectangle 1032"/>
          <p:cNvSpPr/>
          <p:nvPr/>
        </p:nvSpPr>
        <p:spPr>
          <a:xfrm>
            <a:off x="914400" y="512169"/>
            <a:ext cx="2286000" cy="57212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2095 </a:t>
            </a:r>
            <a:r>
              <a:rPr lang="en-US" sz="2400" b="1" dirty="0">
                <a:solidFill>
                  <a:schemeClr val="tx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k</a:t>
            </a:r>
            <a:r>
              <a:rPr lang="en-US" sz="2400" b="1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m</a:t>
            </a:r>
            <a:r>
              <a:rPr lang="en-US" sz="2400" b="1" baseline="30000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</a:t>
            </a:r>
            <a:endParaRPr lang="en-US" sz="2400" b="1" dirty="0">
              <a:solidFill>
                <a:schemeClr val="tx2">
                  <a:lumMod val="75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ctr"/>
            <a:endParaRPr lang="en-US" dirty="0"/>
          </a:p>
        </p:txBody>
      </p:sp>
      <p:sp>
        <p:nvSpPr>
          <p:cNvPr id="44" name="Rounded Rectangle 43"/>
          <p:cNvSpPr/>
          <p:nvPr/>
        </p:nvSpPr>
        <p:spPr>
          <a:xfrm>
            <a:off x="6068518" y="553377"/>
            <a:ext cx="2286000" cy="57212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921 </a:t>
            </a:r>
            <a:r>
              <a:rPr lang="en-US" sz="2400" b="1" dirty="0">
                <a:solidFill>
                  <a:schemeClr val="tx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k</a:t>
            </a:r>
            <a:r>
              <a:rPr lang="en-US" sz="2400" b="1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m</a:t>
            </a:r>
            <a:r>
              <a:rPr lang="en-US" sz="2400" b="1" baseline="30000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</a:t>
            </a:r>
            <a:endParaRPr lang="en-US" sz="2400" b="1" dirty="0">
              <a:solidFill>
                <a:schemeClr val="tx2">
                  <a:lumMod val="75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ctr"/>
            <a:endParaRPr lang="en-US" dirty="0"/>
          </a:p>
        </p:txBody>
      </p:sp>
      <p:sp>
        <p:nvSpPr>
          <p:cNvPr id="1050" name="5-Point Star 1049"/>
          <p:cNvSpPr/>
          <p:nvPr/>
        </p:nvSpPr>
        <p:spPr>
          <a:xfrm>
            <a:off x="7895756" y="3775040"/>
            <a:ext cx="533400" cy="533400"/>
          </a:xfrm>
          <a:prstGeom prst="star5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1" name="Rectangle 1050"/>
          <p:cNvSpPr/>
          <p:nvPr/>
        </p:nvSpPr>
        <p:spPr>
          <a:xfrm>
            <a:off x="1206090" y="5314018"/>
            <a:ext cx="28194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60325" algn="just"/>
            <a:r>
              <a:rPr lang="en-US" sz="1600" b="1" dirty="0" smtClean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SỐ DÂN (NGHÌN NGƯỜI)</a:t>
            </a:r>
            <a:endParaRPr lang="en-US" sz="1600" b="1" dirty="0">
              <a:solidFill>
                <a:schemeClr val="tx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052" name="Rectangle 1051"/>
          <p:cNvSpPr/>
          <p:nvPr/>
        </p:nvSpPr>
        <p:spPr>
          <a:xfrm>
            <a:off x="565260" y="6096000"/>
            <a:ext cx="533400" cy="304800"/>
          </a:xfrm>
          <a:prstGeom prst="rect">
            <a:avLst/>
          </a:prstGeom>
          <a:solidFill>
            <a:srgbClr val="00B050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Rectangle 66"/>
          <p:cNvSpPr/>
          <p:nvPr/>
        </p:nvSpPr>
        <p:spPr>
          <a:xfrm>
            <a:off x="1224200" y="5981700"/>
            <a:ext cx="28194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60325" algn="just"/>
            <a:r>
              <a:rPr lang="en-US" sz="1600" b="1" dirty="0" smtClean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DIỆN TÍCH (</a:t>
            </a:r>
            <a:r>
              <a:rPr lang="en-US" sz="1600" b="1" dirty="0" smtClean="0">
                <a:solidFill>
                  <a:schemeClr val="tx1"/>
                </a:solidFill>
              </a:rPr>
              <a:t>Km</a:t>
            </a:r>
            <a:r>
              <a:rPr lang="en-US" sz="1600" b="1" baseline="30000" dirty="0" smtClean="0">
                <a:solidFill>
                  <a:schemeClr val="tx1"/>
                </a:solidFill>
              </a:rPr>
              <a:t>2</a:t>
            </a:r>
            <a:r>
              <a:rPr lang="en-US" sz="1600" b="1" dirty="0" smtClean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)</a:t>
            </a:r>
            <a:endParaRPr lang="en-US" sz="1600" b="1" dirty="0">
              <a:solidFill>
                <a:schemeClr val="tx1"/>
              </a:solidFill>
            </a:endParaRPr>
          </a:p>
        </p:txBody>
      </p:sp>
      <p:cxnSp>
        <p:nvCxnSpPr>
          <p:cNvPr id="32" name="Straight Arrow Connector 31"/>
          <p:cNvCxnSpPr/>
          <p:nvPr/>
        </p:nvCxnSpPr>
        <p:spPr>
          <a:xfrm flipV="1">
            <a:off x="1747600" y="839440"/>
            <a:ext cx="0" cy="492205"/>
          </a:xfrm>
          <a:prstGeom prst="straightConnector1">
            <a:avLst/>
          </a:prstGeom>
          <a:ln w="3810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Arrow Connector 73"/>
          <p:cNvCxnSpPr/>
          <p:nvPr/>
        </p:nvCxnSpPr>
        <p:spPr>
          <a:xfrm flipV="1">
            <a:off x="7315200" y="879400"/>
            <a:ext cx="0" cy="492205"/>
          </a:xfrm>
          <a:prstGeom prst="straightConnector1">
            <a:avLst/>
          </a:prstGeom>
          <a:ln w="3810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5-Point Star 74"/>
          <p:cNvSpPr/>
          <p:nvPr/>
        </p:nvSpPr>
        <p:spPr>
          <a:xfrm>
            <a:off x="612775" y="3775040"/>
            <a:ext cx="533400" cy="533400"/>
          </a:xfrm>
          <a:prstGeom prst="star5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5-Point Star 75"/>
          <p:cNvSpPr/>
          <p:nvPr/>
        </p:nvSpPr>
        <p:spPr>
          <a:xfrm>
            <a:off x="482190" y="5318395"/>
            <a:ext cx="533400" cy="533400"/>
          </a:xfrm>
          <a:prstGeom prst="star5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6" name="Straight Arrow Connector 35"/>
          <p:cNvCxnSpPr/>
          <p:nvPr/>
        </p:nvCxnSpPr>
        <p:spPr>
          <a:xfrm>
            <a:off x="1747600" y="3317840"/>
            <a:ext cx="0" cy="492160"/>
          </a:xfrm>
          <a:prstGeom prst="straightConnector1">
            <a:avLst/>
          </a:prstGeom>
          <a:ln w="3810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Arrow Connector 78"/>
          <p:cNvCxnSpPr/>
          <p:nvPr/>
        </p:nvCxnSpPr>
        <p:spPr>
          <a:xfrm>
            <a:off x="7326439" y="3282880"/>
            <a:ext cx="0" cy="492160"/>
          </a:xfrm>
          <a:prstGeom prst="straightConnector1">
            <a:avLst/>
          </a:prstGeom>
          <a:ln w="3810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Rounded Rectangle 80"/>
          <p:cNvSpPr/>
          <p:nvPr/>
        </p:nvSpPr>
        <p:spPr>
          <a:xfrm>
            <a:off x="955620" y="3809998"/>
            <a:ext cx="2570816" cy="106679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5731 </a:t>
            </a:r>
            <a:r>
              <a:rPr lang="en-US" sz="2400" b="1" dirty="0" err="1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nghìn</a:t>
            </a:r>
            <a:r>
              <a:rPr lang="en-US" sz="2400" b="1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400" b="1" dirty="0" err="1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người</a:t>
            </a:r>
            <a:endParaRPr lang="en-US" sz="2400" b="1" dirty="0">
              <a:solidFill>
                <a:schemeClr val="tx2">
                  <a:lumMod val="75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ctr"/>
            <a:endParaRPr lang="en-US" dirty="0"/>
          </a:p>
        </p:txBody>
      </p:sp>
      <p:sp>
        <p:nvSpPr>
          <p:cNvPr id="82" name="Rounded Rectangle 81"/>
          <p:cNvSpPr/>
          <p:nvPr/>
        </p:nvSpPr>
        <p:spPr>
          <a:xfrm>
            <a:off x="5580086" y="3809999"/>
            <a:ext cx="2570816" cy="106679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3083 </a:t>
            </a:r>
            <a:r>
              <a:rPr lang="en-US" sz="2400" b="1" dirty="0" err="1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nghìn</a:t>
            </a:r>
            <a:r>
              <a:rPr lang="en-US" sz="2400" b="1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400" b="1" dirty="0" err="1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người</a:t>
            </a:r>
            <a:endParaRPr lang="en-US" sz="2400" b="1" dirty="0">
              <a:solidFill>
                <a:schemeClr val="tx2">
                  <a:lumMod val="75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ctr"/>
            <a:endParaRPr lang="en-US" dirty="0"/>
          </a:p>
        </p:txBody>
      </p:sp>
      <p:sp>
        <p:nvSpPr>
          <p:cNvPr id="83" name="Rectangle 82"/>
          <p:cNvSpPr/>
          <p:nvPr/>
        </p:nvSpPr>
        <p:spPr>
          <a:xfrm>
            <a:off x="594044" y="516558"/>
            <a:ext cx="533400" cy="304800"/>
          </a:xfrm>
          <a:prstGeom prst="rect">
            <a:avLst/>
          </a:prstGeom>
          <a:solidFill>
            <a:srgbClr val="00B050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Rectangle 83"/>
          <p:cNvSpPr/>
          <p:nvPr/>
        </p:nvSpPr>
        <p:spPr>
          <a:xfrm>
            <a:off x="7884202" y="529034"/>
            <a:ext cx="533400" cy="304800"/>
          </a:xfrm>
          <a:prstGeom prst="rect">
            <a:avLst/>
          </a:prstGeom>
          <a:solidFill>
            <a:srgbClr val="00B050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AutoShape 2" descr="Káº¿t quáº£ hÃ¬nh áº£nh cho dáº¥u lá»n hÆ¡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9" name="AutoShape 4" descr="Káº¿t quáº£ hÃ¬nh áº£nh cho dáº¥u lá»n hÆ¡n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0" name="AutoShape 6" descr="HÃ¬nh áº£nh cÃ³ liÃªn quan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079" name="Picture 7" descr="C:\Users\Asus\Desktop\green-greater-than-sign-icon-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254" y="307406"/>
            <a:ext cx="4063492" cy="4063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ction Button: Home 4">
            <a:hlinkClick r:id="rId3" action="ppaction://hlinksldjump" highlightClick="1"/>
          </p:cNvPr>
          <p:cNvSpPr/>
          <p:nvPr/>
        </p:nvSpPr>
        <p:spPr>
          <a:xfrm>
            <a:off x="7668093" y="6009182"/>
            <a:ext cx="723900" cy="609600"/>
          </a:xfrm>
          <a:prstGeom prst="actionButtonHome">
            <a:avLst/>
          </a:prstGeom>
          <a:solidFill>
            <a:srgbClr val="92D05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6483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2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1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1" dur="20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9" grpId="0" animBg="1"/>
      <p:bldP spid="1033" grpId="0"/>
      <p:bldP spid="44" grpId="0"/>
      <p:bldP spid="1050" grpId="0" animBg="1"/>
      <p:bldP spid="1051" grpId="0"/>
      <p:bldP spid="1052" grpId="0" animBg="1"/>
      <p:bldP spid="67" grpId="0"/>
      <p:bldP spid="75" grpId="0" animBg="1"/>
      <p:bldP spid="76" grpId="0" animBg="1"/>
      <p:bldP spid="81" grpId="0"/>
      <p:bldP spid="82" grpId="0"/>
      <p:bldP spid="83" grpId="0" animBg="1"/>
      <p:bldP spid="8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C:\Users\Asus\Desktop\hinh-nen-powerpoint-mau-xanh-da-troi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0" y="-381000"/>
            <a:ext cx="9525000" cy="76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ounded Rectangle 5"/>
          <p:cNvSpPr/>
          <p:nvPr/>
        </p:nvSpPr>
        <p:spPr>
          <a:xfrm>
            <a:off x="685800" y="932118"/>
            <a:ext cx="1447800" cy="5864942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wordArtVert" rtlCol="0" anchor="ctr"/>
          <a:lstStyle/>
          <a:p>
            <a:pPr algn="ctr"/>
            <a:r>
              <a:rPr lang="en-US" sz="2800" b="1" dirty="0" err="1" smtClean="0">
                <a:solidFill>
                  <a:schemeClr val="accent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Hồ</a:t>
            </a:r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800" b="1" dirty="0" err="1" smtClean="0">
                <a:solidFill>
                  <a:schemeClr val="accent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Chí</a:t>
            </a:r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Minh </a:t>
            </a:r>
            <a:endParaRPr lang="en-US" sz="2800" b="1" dirty="0">
              <a:solidFill>
                <a:schemeClr val="accent2">
                  <a:lumMod val="75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6597443" y="2797789"/>
            <a:ext cx="1941871" cy="106680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solidFill>
                  <a:schemeClr val="accent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Hải</a:t>
            </a:r>
            <a:r>
              <a:rPr lang="en-US" sz="2400" b="1" dirty="0" smtClean="0">
                <a:solidFill>
                  <a:schemeClr val="accent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400" b="1" dirty="0" err="1" smtClean="0">
                <a:solidFill>
                  <a:schemeClr val="accent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Phòng</a:t>
            </a:r>
            <a:r>
              <a:rPr lang="en-US" sz="2400" b="1" dirty="0" smtClean="0">
                <a:solidFill>
                  <a:schemeClr val="accent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endParaRPr lang="en-US" sz="2400" b="1" dirty="0">
              <a:solidFill>
                <a:schemeClr val="accent2">
                  <a:lumMod val="75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6583923" y="1673718"/>
            <a:ext cx="1968910" cy="106680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solidFill>
                  <a:schemeClr val="accent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Hà</a:t>
            </a:r>
            <a:r>
              <a:rPr lang="en-US" sz="2400" b="1" dirty="0" smtClean="0">
                <a:solidFill>
                  <a:schemeClr val="accent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400" b="1" dirty="0" err="1" smtClean="0">
                <a:solidFill>
                  <a:schemeClr val="accent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Nội</a:t>
            </a:r>
            <a:r>
              <a:rPr lang="en-US" sz="2400" b="1" dirty="0" smtClean="0">
                <a:solidFill>
                  <a:schemeClr val="accent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endParaRPr lang="en-US" sz="2400" b="1" dirty="0">
              <a:solidFill>
                <a:schemeClr val="accent2">
                  <a:lumMod val="75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6610963" y="5105401"/>
            <a:ext cx="1968910" cy="106680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solidFill>
                  <a:schemeClr val="accent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Cần</a:t>
            </a:r>
            <a:r>
              <a:rPr lang="en-US" sz="2400" b="1" dirty="0" smtClean="0">
                <a:solidFill>
                  <a:schemeClr val="accent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400" b="1" dirty="0" err="1" smtClean="0">
                <a:solidFill>
                  <a:schemeClr val="accent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Thơ</a:t>
            </a:r>
            <a:r>
              <a:rPr lang="en-US" sz="2400" b="1" dirty="0" smtClean="0">
                <a:solidFill>
                  <a:schemeClr val="accent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endParaRPr lang="en-US" sz="2400" b="1" dirty="0">
              <a:solidFill>
                <a:schemeClr val="accent2">
                  <a:lumMod val="75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6597444" y="3965825"/>
            <a:ext cx="1941871" cy="106680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solidFill>
                  <a:schemeClr val="accent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Đà</a:t>
            </a:r>
            <a:r>
              <a:rPr lang="en-US" sz="2400" b="1" dirty="0" smtClean="0">
                <a:solidFill>
                  <a:schemeClr val="accent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400" b="1" dirty="0" err="1" smtClean="0">
                <a:solidFill>
                  <a:schemeClr val="accent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Nẵng</a:t>
            </a:r>
            <a:r>
              <a:rPr lang="en-US" sz="2400" b="1" dirty="0" smtClean="0">
                <a:solidFill>
                  <a:schemeClr val="accent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endParaRPr lang="en-US" sz="2400" b="1" dirty="0">
              <a:solidFill>
                <a:schemeClr val="accent2">
                  <a:lumMod val="75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981200" y="0"/>
            <a:ext cx="5867400" cy="685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accent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DÂN SỐ VÀ DIỆN TÍCH</a:t>
            </a:r>
            <a:endParaRPr lang="en-US" sz="3600" b="1" dirty="0">
              <a:solidFill>
                <a:schemeClr val="accent2">
                  <a:lumMod val="75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4099" name="Picture 3" descr="C:\Users\Asus\Desktop\tải xuống (1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091" y="1828800"/>
            <a:ext cx="4450832" cy="38100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 rot="1418767">
            <a:off x="3342325" y="2599932"/>
            <a:ext cx="2435523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SỐ DÂN</a:t>
            </a:r>
            <a:endParaRPr lang="en-US" sz="3600" b="1" dirty="0">
              <a:solidFill>
                <a:schemeClr val="tx1">
                  <a:lumMod val="95000"/>
                  <a:lumOff val="5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 rot="20236739">
            <a:off x="3299854" y="4380923"/>
            <a:ext cx="2435523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DIỆN TÍCH</a:t>
            </a:r>
            <a:endParaRPr lang="en-US" sz="3200" b="1" dirty="0">
              <a:solidFill>
                <a:schemeClr val="tx1">
                  <a:lumMod val="95000"/>
                  <a:lumOff val="5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8646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  <p:bldP spid="10" grpId="0" animBg="1"/>
      <p:bldP spid="11" grpId="0" animBg="1"/>
      <p:bldP spid="4" grpId="0"/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sus\Desktop\hinh-nen-powerpoint-mau-xanh-da-troi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0" y="-381000"/>
            <a:ext cx="9525000" cy="76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533400" y="3962400"/>
            <a:ext cx="8077200" cy="1524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lvl="0" algn="just"/>
            <a:r>
              <a:rPr lang="en-US" sz="3600" dirty="0"/>
              <a:t> </a:t>
            </a:r>
            <a:r>
              <a:rPr lang="en-US" sz="4400" b="1" dirty="0" err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Những</a:t>
            </a:r>
            <a:r>
              <a:rPr lang="en-US" sz="4400" b="1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dẫn</a:t>
            </a:r>
            <a:r>
              <a:rPr lang="en-US" sz="4400" b="1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chứng</a:t>
            </a:r>
            <a:r>
              <a:rPr lang="en-US" sz="4400" b="1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thể</a:t>
            </a:r>
            <a:r>
              <a:rPr lang="en-US" sz="4400" b="1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hiện</a:t>
            </a:r>
            <a:r>
              <a:rPr lang="en-US" sz="4400" b="1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Thành</a:t>
            </a:r>
            <a:r>
              <a:rPr lang="en-US" sz="4400" b="1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phố</a:t>
            </a:r>
            <a:r>
              <a:rPr lang="en-US" sz="4400" b="1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Hồ</a:t>
            </a:r>
            <a:r>
              <a:rPr lang="en-US" sz="4400" b="1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Chí</a:t>
            </a:r>
            <a:r>
              <a:rPr lang="en-US" sz="4400" b="1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Minh </a:t>
            </a:r>
            <a:r>
              <a:rPr lang="en-US" sz="4400" b="1" dirty="0" err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là</a:t>
            </a:r>
            <a:r>
              <a:rPr lang="en-US" sz="4400" b="1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400" b="1" u="sng" dirty="0" err="1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trung</a:t>
            </a:r>
            <a:r>
              <a:rPr lang="en-US" sz="4400" b="1" u="sng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400" b="1" u="sng" dirty="0" err="1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tâm</a:t>
            </a:r>
            <a:r>
              <a:rPr lang="en-US" sz="4400" b="1" u="sng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400" b="1" u="sng" dirty="0" err="1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kinh</a:t>
            </a:r>
            <a:r>
              <a:rPr lang="en-US" sz="4400" b="1" u="sng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400" b="1" u="sng" dirty="0" err="1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tế</a:t>
            </a:r>
            <a:r>
              <a:rPr lang="en-US" sz="4400" b="1" u="sng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lớn</a:t>
            </a:r>
            <a:r>
              <a:rPr lang="en-US" sz="4400" b="1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nhất</a:t>
            </a:r>
            <a:r>
              <a:rPr lang="en-US" sz="4400" b="1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cả</a:t>
            </a:r>
            <a:r>
              <a:rPr lang="en-US" sz="4400" b="1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nước</a:t>
            </a:r>
            <a:r>
              <a:rPr lang="en-US" sz="4400" b="1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?</a:t>
            </a:r>
          </a:p>
          <a:p>
            <a:pPr algn="just"/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307587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sus\Desktop\hinh-nen-powerpoint-mau-xanh-da-troi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0" y="-381000"/>
            <a:ext cx="9525000" cy="76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2057400" y="762000"/>
            <a:ext cx="5334000" cy="120015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TRUNG TÂM </a:t>
            </a:r>
          </a:p>
          <a:p>
            <a:pPr algn="ctr">
              <a:defRPr/>
            </a:pPr>
            <a:r>
              <a:rPr lang="en-US" sz="3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KINH TẾ</a:t>
            </a:r>
          </a:p>
        </p:txBody>
      </p:sp>
      <p:cxnSp>
        <p:nvCxnSpPr>
          <p:cNvPr id="4" name="Straight Arrow Connector 3"/>
          <p:cNvCxnSpPr/>
          <p:nvPr/>
        </p:nvCxnSpPr>
        <p:spPr>
          <a:xfrm flipH="1">
            <a:off x="2563813" y="1998663"/>
            <a:ext cx="2225675" cy="147002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066800" y="3581400"/>
            <a:ext cx="2133600" cy="2062163"/>
          </a:xfrm>
          <a:prstGeom prst="rect">
            <a:avLst/>
          </a:prstGeom>
          <a:solidFill>
            <a:srgbClr val="FFFF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200" dirty="0" err="1">
                <a:solidFill>
                  <a:srgbClr val="000000"/>
                </a:solidFill>
              </a:rPr>
              <a:t>Có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nhiều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ngành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</a:p>
          <a:p>
            <a:pPr algn="ctr"/>
            <a:r>
              <a:rPr lang="en-US" sz="3200" dirty="0" err="1">
                <a:solidFill>
                  <a:srgbClr val="000000"/>
                </a:solidFill>
              </a:rPr>
              <a:t>công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nghiệp</a:t>
            </a:r>
            <a:endParaRPr lang="en-US" sz="3200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3581400" y="3581400"/>
            <a:ext cx="2438400" cy="1754188"/>
          </a:xfrm>
          <a:prstGeom prst="rect">
            <a:avLst/>
          </a:prstGeom>
          <a:solidFill>
            <a:srgbClr val="92D05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6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Có nhiều chợ, siêu thị lớn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6324600" y="3505200"/>
            <a:ext cx="1981200" cy="2554288"/>
          </a:xfrm>
          <a:prstGeom prst="rect">
            <a:avLst/>
          </a:prstGeom>
          <a:solidFill>
            <a:srgbClr val="00FFFF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200">
                <a:solidFill>
                  <a:srgbClr val="000000"/>
                </a:solidFill>
              </a:rPr>
              <a:t>Có sân bay quốc tế và cảng biển lớn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4789488" y="1998663"/>
            <a:ext cx="11112" cy="150653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4800600" y="1998663"/>
            <a:ext cx="2433638" cy="12954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19405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829685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0"/>
            <a:ext cx="8763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137889257407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00" y="0"/>
            <a:ext cx="11049000" cy="6729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24122014103120147THV1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00" y="0"/>
            <a:ext cx="11049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IiustEil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00" y="0"/>
            <a:ext cx="11049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6811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o2-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" y="0"/>
            <a:ext cx="91249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50_big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BC-toan-canh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8" name="Picture 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350" y="0"/>
            <a:ext cx="9105900" cy="685800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34519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16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an_bay_tan_son_nhat_lot_top_5_san_bay_tang_truong_nhanh_nha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huy-chuyen-bay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567Cang-Sai-Gon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85_7_1329822635_47_images23750_cang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86885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sus\Desktop\hinh-nen-powerpoint-mau-xanh-da-troi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0" y="-381000"/>
            <a:ext cx="9525000" cy="76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81000" y="2209800"/>
            <a:ext cx="8382000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sz="4400" b="1" dirty="0" err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Những</a:t>
            </a:r>
            <a:r>
              <a:rPr lang="en-US" sz="4400" b="1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dẫn</a:t>
            </a:r>
            <a:r>
              <a:rPr lang="en-US" sz="4400" b="1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chứng</a:t>
            </a:r>
            <a:r>
              <a:rPr lang="en-US" sz="4400" b="1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thể</a:t>
            </a:r>
            <a:r>
              <a:rPr lang="en-US" sz="4400" b="1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hiện</a:t>
            </a:r>
            <a:r>
              <a:rPr lang="en-US" sz="4400" b="1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Thành</a:t>
            </a:r>
            <a:r>
              <a:rPr lang="en-US" sz="4400" b="1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phố</a:t>
            </a:r>
            <a:r>
              <a:rPr lang="en-US" sz="4400" b="1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Hồ</a:t>
            </a:r>
            <a:r>
              <a:rPr lang="en-US" sz="4400" b="1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Chí</a:t>
            </a:r>
            <a:r>
              <a:rPr lang="en-US" sz="4400" b="1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Minh </a:t>
            </a:r>
            <a:r>
              <a:rPr lang="en-US" sz="4400" b="1" dirty="0" err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là</a:t>
            </a:r>
            <a:r>
              <a:rPr lang="en-US" sz="4400" b="1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trung</a:t>
            </a:r>
            <a:r>
              <a:rPr lang="en-US" sz="4400" b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tâm</a:t>
            </a:r>
            <a:r>
              <a:rPr lang="en-US" sz="4400" b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400" b="1" dirty="0" err="1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văn</a:t>
            </a:r>
            <a:r>
              <a:rPr lang="en-US" sz="44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400" b="1" dirty="0" err="1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hóa</a:t>
            </a:r>
            <a:r>
              <a:rPr lang="en-US" sz="44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, </a:t>
            </a:r>
            <a:r>
              <a:rPr lang="en-US" sz="4400" b="1" dirty="0" err="1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khoa</a:t>
            </a:r>
            <a:r>
              <a:rPr lang="en-US" sz="44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400" b="1" dirty="0" err="1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học</a:t>
            </a:r>
            <a:r>
              <a:rPr lang="en-US" sz="44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</a:t>
            </a:r>
            <a:r>
              <a:rPr lang="en-US" sz="4400" b="1" dirty="0" err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lớn</a:t>
            </a:r>
            <a:r>
              <a:rPr lang="en-US" sz="4400" b="1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của</a:t>
            </a:r>
            <a:r>
              <a:rPr lang="en-US" sz="4400" b="1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cả</a:t>
            </a:r>
            <a:r>
              <a:rPr lang="en-US" sz="4400" b="1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nước</a:t>
            </a:r>
            <a:r>
              <a:rPr lang="en-US" sz="4400" b="1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750988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C:\Users\Asus\Desktop\hinh-nen-powerpoint-mau-xanh-da-troi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0" y="-381000"/>
            <a:ext cx="9525000" cy="76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sus\Desktop\U020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0" y="-381000"/>
            <a:ext cx="9525000" cy="7581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 3"/>
          <p:cNvSpPr/>
          <p:nvPr/>
        </p:nvSpPr>
        <p:spPr>
          <a:xfrm flipH="1">
            <a:off x="5445424" y="5892384"/>
            <a:ext cx="259081" cy="152400"/>
          </a:xfrm>
          <a:prstGeom prst="ellipse">
            <a:avLst/>
          </a:prstGeom>
          <a:solidFill>
            <a:srgbClr val="00B05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2996029" y="5968584"/>
            <a:ext cx="2425661" cy="279816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HỒ CHÍ MINH</a:t>
            </a:r>
            <a:endParaRPr lang="en-US" sz="1600" b="1" dirty="0">
              <a:solidFill>
                <a:srgbClr val="FF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1" name="AutoShape 5"/>
          <p:cNvSpPr>
            <a:spLocks noChangeArrowheads="1"/>
          </p:cNvSpPr>
          <p:nvPr/>
        </p:nvSpPr>
        <p:spPr bwMode="auto">
          <a:xfrm>
            <a:off x="4953000" y="1350963"/>
            <a:ext cx="2989262" cy="2058987"/>
          </a:xfrm>
          <a:prstGeom prst="wedgeEllipseCallout">
            <a:avLst>
              <a:gd name="adj1" fmla="val -30977"/>
              <a:gd name="adj2" fmla="val 170907"/>
            </a:avLst>
          </a:prstGeom>
          <a:gradFill rotWithShape="1">
            <a:gsLst>
              <a:gs pos="0">
                <a:srgbClr val="FFCCFF"/>
              </a:gs>
              <a:gs pos="100000">
                <a:schemeClr val="bg1"/>
              </a:gs>
            </a:gsLst>
            <a:lin ang="5400000" scaled="1"/>
          </a:gradFill>
          <a:ln w="9525">
            <a:solidFill>
              <a:srgbClr val="FF66FF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altLang="en-US" sz="3200" b="1" dirty="0">
                <a:solidFill>
                  <a:srgbClr val="0066FF"/>
                </a:solidFill>
                <a:latin typeface="Times New Roman" pitchFamily="18" charset="0"/>
              </a:rPr>
              <a:t>TP HỒ CHÍ MINH</a:t>
            </a:r>
          </a:p>
        </p:txBody>
      </p:sp>
    </p:spTree>
    <p:extLst>
      <p:ext uri="{BB962C8B-B14F-4D97-AF65-F5344CB8AC3E}">
        <p14:creationId xmlns:p14="http://schemas.microsoft.com/office/powerpoint/2010/main" val="56986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sus\Desktop\hinh-nen-powerpoint-mau-xanh-da-troi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0" y="-381000"/>
            <a:ext cx="9525000" cy="76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2438400" y="685800"/>
            <a:ext cx="3962400" cy="1524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>
                <a:solidFill>
                  <a:srgbClr val="000000"/>
                </a:solidFill>
              </a:rPr>
              <a:t>TRUNG TÂM </a:t>
            </a:r>
          </a:p>
          <a:p>
            <a:pPr algn="ctr">
              <a:defRPr/>
            </a:pPr>
            <a:r>
              <a:rPr lang="en-US" sz="3200" b="1" dirty="0">
                <a:solidFill>
                  <a:srgbClr val="000000"/>
                </a:solidFill>
              </a:rPr>
              <a:t>VĂN HÓA, KHOA HỌC</a:t>
            </a:r>
          </a:p>
        </p:txBody>
      </p:sp>
      <p:sp>
        <p:nvSpPr>
          <p:cNvPr id="9" name="Rectangle 8"/>
          <p:cNvSpPr/>
          <p:nvPr/>
        </p:nvSpPr>
        <p:spPr>
          <a:xfrm>
            <a:off x="1371600" y="2819400"/>
            <a:ext cx="1519238" cy="325120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600" dirty="0" err="1">
                <a:solidFill>
                  <a:srgbClr val="000000"/>
                </a:solidFill>
              </a:rPr>
              <a:t>Có</a:t>
            </a:r>
            <a:r>
              <a:rPr lang="en-US" sz="2600" dirty="0">
                <a:solidFill>
                  <a:srgbClr val="000000"/>
                </a:solidFill>
              </a:rPr>
              <a:t> </a:t>
            </a:r>
            <a:r>
              <a:rPr lang="en-US" sz="2600" dirty="0" err="1">
                <a:solidFill>
                  <a:srgbClr val="000000"/>
                </a:solidFill>
              </a:rPr>
              <a:t>nhiều</a:t>
            </a:r>
            <a:r>
              <a:rPr lang="en-US" sz="2600" dirty="0">
                <a:solidFill>
                  <a:srgbClr val="000000"/>
                </a:solidFill>
              </a:rPr>
              <a:t> </a:t>
            </a:r>
            <a:r>
              <a:rPr lang="en-US" sz="2600" dirty="0" err="1">
                <a:solidFill>
                  <a:srgbClr val="000000"/>
                </a:solidFill>
              </a:rPr>
              <a:t>viện</a:t>
            </a:r>
            <a:r>
              <a:rPr lang="en-US" sz="2600" dirty="0">
                <a:solidFill>
                  <a:srgbClr val="000000"/>
                </a:solidFill>
              </a:rPr>
              <a:t> </a:t>
            </a:r>
            <a:r>
              <a:rPr lang="en-US" sz="2600" dirty="0" err="1">
                <a:solidFill>
                  <a:srgbClr val="000000"/>
                </a:solidFill>
              </a:rPr>
              <a:t>nghiên</a:t>
            </a:r>
            <a:r>
              <a:rPr lang="en-US" sz="2600" dirty="0">
                <a:solidFill>
                  <a:srgbClr val="000000"/>
                </a:solidFill>
              </a:rPr>
              <a:t> </a:t>
            </a:r>
            <a:r>
              <a:rPr lang="en-US" sz="2600" dirty="0" err="1">
                <a:solidFill>
                  <a:srgbClr val="000000"/>
                </a:solidFill>
              </a:rPr>
              <a:t>cứu</a:t>
            </a:r>
            <a:r>
              <a:rPr lang="en-US" sz="2600" dirty="0">
                <a:solidFill>
                  <a:srgbClr val="000000"/>
                </a:solidFill>
              </a:rPr>
              <a:t>, </a:t>
            </a:r>
            <a:r>
              <a:rPr lang="en-US" sz="2600" dirty="0" err="1">
                <a:solidFill>
                  <a:srgbClr val="000000"/>
                </a:solidFill>
              </a:rPr>
              <a:t>trường</a:t>
            </a:r>
            <a:r>
              <a:rPr lang="en-US" sz="2600" dirty="0">
                <a:solidFill>
                  <a:srgbClr val="000000"/>
                </a:solidFill>
              </a:rPr>
              <a:t> </a:t>
            </a:r>
            <a:r>
              <a:rPr lang="en-US" sz="2600" dirty="0" err="1">
                <a:solidFill>
                  <a:srgbClr val="000000"/>
                </a:solidFill>
              </a:rPr>
              <a:t>đại</a:t>
            </a:r>
            <a:r>
              <a:rPr lang="en-US" sz="2600" dirty="0">
                <a:solidFill>
                  <a:srgbClr val="000000"/>
                </a:solidFill>
              </a:rPr>
              <a:t> </a:t>
            </a:r>
            <a:r>
              <a:rPr lang="en-US" sz="2600" dirty="0" err="1">
                <a:solidFill>
                  <a:srgbClr val="000000"/>
                </a:solidFill>
              </a:rPr>
              <a:t>học</a:t>
            </a:r>
            <a:endParaRPr lang="en-US" sz="2600" dirty="0">
              <a:solidFill>
                <a:srgbClr val="00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733800" y="2819400"/>
            <a:ext cx="1457325" cy="3251200"/>
          </a:xfrm>
          <a:prstGeom prst="rect">
            <a:avLst/>
          </a:prstGeom>
          <a:solidFill>
            <a:srgbClr val="5CC727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600" dirty="0" err="1">
                <a:solidFill>
                  <a:prstClr val="black"/>
                </a:solidFill>
              </a:rPr>
              <a:t>Có</a:t>
            </a:r>
            <a:r>
              <a:rPr lang="en-US" sz="2600" dirty="0">
                <a:solidFill>
                  <a:prstClr val="black"/>
                </a:solidFill>
              </a:rPr>
              <a:t> </a:t>
            </a:r>
            <a:r>
              <a:rPr lang="en-US" sz="2600" dirty="0" err="1">
                <a:solidFill>
                  <a:prstClr val="black"/>
                </a:solidFill>
              </a:rPr>
              <a:t>nhiều</a:t>
            </a:r>
            <a:r>
              <a:rPr lang="en-US" sz="2600" dirty="0">
                <a:solidFill>
                  <a:prstClr val="black"/>
                </a:solidFill>
              </a:rPr>
              <a:t> </a:t>
            </a:r>
            <a:r>
              <a:rPr lang="en-US" sz="2600" dirty="0" err="1">
                <a:solidFill>
                  <a:prstClr val="black"/>
                </a:solidFill>
              </a:rPr>
              <a:t>viện</a:t>
            </a:r>
            <a:r>
              <a:rPr lang="en-US" sz="2600" dirty="0">
                <a:solidFill>
                  <a:prstClr val="black"/>
                </a:solidFill>
              </a:rPr>
              <a:t> </a:t>
            </a:r>
            <a:r>
              <a:rPr lang="en-US" sz="2600" dirty="0" err="1">
                <a:solidFill>
                  <a:prstClr val="black"/>
                </a:solidFill>
              </a:rPr>
              <a:t>bảo</a:t>
            </a:r>
            <a:r>
              <a:rPr lang="en-US" sz="2600" dirty="0">
                <a:solidFill>
                  <a:prstClr val="black"/>
                </a:solidFill>
              </a:rPr>
              <a:t> </a:t>
            </a:r>
            <a:r>
              <a:rPr lang="en-US" sz="2600" dirty="0" err="1">
                <a:solidFill>
                  <a:prstClr val="black"/>
                </a:solidFill>
              </a:rPr>
              <a:t>tàng</a:t>
            </a:r>
            <a:r>
              <a:rPr lang="en-US" sz="2600" dirty="0">
                <a:solidFill>
                  <a:prstClr val="black"/>
                </a:solidFill>
              </a:rPr>
              <a:t>, </a:t>
            </a:r>
            <a:r>
              <a:rPr lang="en-US" sz="2600" dirty="0" err="1">
                <a:solidFill>
                  <a:prstClr val="black"/>
                </a:solidFill>
              </a:rPr>
              <a:t>nhà</a:t>
            </a:r>
            <a:r>
              <a:rPr lang="en-US" sz="2600" dirty="0">
                <a:solidFill>
                  <a:prstClr val="black"/>
                </a:solidFill>
              </a:rPr>
              <a:t> </a:t>
            </a:r>
            <a:r>
              <a:rPr lang="en-US" sz="2600" dirty="0" err="1">
                <a:solidFill>
                  <a:prstClr val="black"/>
                </a:solidFill>
              </a:rPr>
              <a:t>hát</a:t>
            </a:r>
            <a:r>
              <a:rPr lang="en-US" sz="2600" dirty="0">
                <a:solidFill>
                  <a:prstClr val="black"/>
                </a:solidFill>
              </a:rPr>
              <a:t>, </a:t>
            </a:r>
            <a:r>
              <a:rPr lang="en-US" sz="2600" dirty="0" err="1">
                <a:solidFill>
                  <a:prstClr val="black"/>
                </a:solidFill>
              </a:rPr>
              <a:t>rạp</a:t>
            </a:r>
            <a:r>
              <a:rPr lang="en-US" sz="2600" dirty="0">
                <a:solidFill>
                  <a:prstClr val="black"/>
                </a:solidFill>
              </a:rPr>
              <a:t> </a:t>
            </a:r>
            <a:r>
              <a:rPr lang="en-US" sz="2600" dirty="0" err="1">
                <a:solidFill>
                  <a:prstClr val="black"/>
                </a:solidFill>
              </a:rPr>
              <a:t>chiếu</a:t>
            </a:r>
            <a:r>
              <a:rPr lang="en-US" sz="2600" dirty="0">
                <a:solidFill>
                  <a:prstClr val="black"/>
                </a:solidFill>
              </a:rPr>
              <a:t> </a:t>
            </a:r>
            <a:r>
              <a:rPr lang="en-US" sz="2600" dirty="0" err="1">
                <a:solidFill>
                  <a:prstClr val="black"/>
                </a:solidFill>
              </a:rPr>
              <a:t>phim</a:t>
            </a:r>
            <a:endParaRPr lang="en-US" sz="2600" dirty="0">
              <a:solidFill>
                <a:prstClr val="black"/>
              </a:solidFill>
            </a:endParaRPr>
          </a:p>
        </p:txBody>
      </p:sp>
      <p:sp>
        <p:nvSpPr>
          <p:cNvPr id="11" name="Rectangle 10">
            <a:hlinkClick r:id="" action="ppaction://noaction"/>
          </p:cNvPr>
          <p:cNvSpPr/>
          <p:nvPr/>
        </p:nvSpPr>
        <p:spPr>
          <a:xfrm>
            <a:off x="6096000" y="2819400"/>
            <a:ext cx="1209675" cy="3251200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600" dirty="0" err="1">
                <a:solidFill>
                  <a:srgbClr val="000000"/>
                </a:solidFill>
              </a:rPr>
              <a:t>Có</a:t>
            </a:r>
            <a:r>
              <a:rPr lang="en-US" sz="2600" dirty="0">
                <a:solidFill>
                  <a:srgbClr val="000000"/>
                </a:solidFill>
              </a:rPr>
              <a:t> </a:t>
            </a:r>
            <a:r>
              <a:rPr lang="en-US" sz="2600" dirty="0" err="1">
                <a:solidFill>
                  <a:srgbClr val="000000"/>
                </a:solidFill>
              </a:rPr>
              <a:t>các</a:t>
            </a:r>
            <a:r>
              <a:rPr lang="en-US" sz="2600" dirty="0">
                <a:solidFill>
                  <a:srgbClr val="000000"/>
                </a:solidFill>
              </a:rPr>
              <a:t> </a:t>
            </a:r>
            <a:r>
              <a:rPr lang="en-US" sz="2600" dirty="0" err="1">
                <a:solidFill>
                  <a:srgbClr val="000000"/>
                </a:solidFill>
              </a:rPr>
              <a:t>khu</a:t>
            </a:r>
            <a:r>
              <a:rPr lang="en-US" sz="2600" dirty="0">
                <a:solidFill>
                  <a:srgbClr val="000000"/>
                </a:solidFill>
              </a:rPr>
              <a:t> </a:t>
            </a:r>
            <a:r>
              <a:rPr lang="en-US" sz="2600" dirty="0" err="1">
                <a:solidFill>
                  <a:srgbClr val="000000"/>
                </a:solidFill>
              </a:rPr>
              <a:t>vui</a:t>
            </a:r>
            <a:r>
              <a:rPr lang="en-US" sz="2600" dirty="0">
                <a:solidFill>
                  <a:srgbClr val="000000"/>
                </a:solidFill>
              </a:rPr>
              <a:t> </a:t>
            </a:r>
            <a:r>
              <a:rPr lang="en-US" sz="2600" dirty="0" err="1">
                <a:solidFill>
                  <a:srgbClr val="000000"/>
                </a:solidFill>
              </a:rPr>
              <a:t>chơi</a:t>
            </a:r>
            <a:r>
              <a:rPr lang="en-US" sz="2600" dirty="0">
                <a:solidFill>
                  <a:srgbClr val="000000"/>
                </a:solidFill>
              </a:rPr>
              <a:t>, </a:t>
            </a:r>
            <a:r>
              <a:rPr lang="en-US" sz="2600" dirty="0" err="1">
                <a:solidFill>
                  <a:srgbClr val="000000"/>
                </a:solidFill>
              </a:rPr>
              <a:t>giải</a:t>
            </a:r>
            <a:r>
              <a:rPr lang="en-US" sz="2600" dirty="0">
                <a:solidFill>
                  <a:srgbClr val="000000"/>
                </a:solidFill>
              </a:rPr>
              <a:t> </a:t>
            </a:r>
            <a:r>
              <a:rPr lang="en-US" sz="2600" dirty="0" err="1">
                <a:solidFill>
                  <a:srgbClr val="000000"/>
                </a:solidFill>
              </a:rPr>
              <a:t>trí</a:t>
            </a:r>
            <a:endParaRPr lang="en-US" sz="2600" dirty="0">
              <a:solidFill>
                <a:srgbClr val="000000"/>
              </a:solidFill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 rot="10800000" flipV="1">
            <a:off x="2286000" y="2209800"/>
            <a:ext cx="1905000" cy="5857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4267200" y="2209800"/>
            <a:ext cx="0" cy="5857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4343400" y="2209800"/>
            <a:ext cx="1981200" cy="5334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62097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4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4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4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p_0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hcm5-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" y="0"/>
            <a:ext cx="91249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dai_hoc_kinh_te_ky_thuat_tp_ho_chi_minh_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5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dhqg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" y="1588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84" name="Picture 8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9525" y="1588"/>
            <a:ext cx="9124950" cy="6856412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13548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57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57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 descr="https://upload.wikimedia.org/wikipedia/commons/thumb/4/43/Th%E1%BB%91ng_Nh%E1%BA%A5t_Stadium.JPG/1024px-Th%E1%BB%91ng_Nh%E1%BA%A5t_Stadiu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" y="0"/>
            <a:ext cx="9131300" cy="684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18146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6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bao tang HCM - Copy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338" y="0"/>
            <a:ext cx="91567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bao-tang-chung-tich-chien-tranh-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" y="11113"/>
            <a:ext cx="91535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bt1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813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Nhà_hát_Hòa_Bình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688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32" name="Picture 8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350" y="39688"/>
            <a:ext cx="9117013" cy="6818312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35519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778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778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434705962-03-09nho-ve-thao-cam-vien-sai-gon_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-11113"/>
            <a:ext cx="9197975" cy="686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suoi-tie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0"/>
            <a:ext cx="91979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5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288" y="6350"/>
            <a:ext cx="9164637" cy="685165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6" name="Picture 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4288" y="6350"/>
            <a:ext cx="9164637" cy="685165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09737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88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88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88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88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88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sus\Desktop\hinh-nen-powerpoint-mau-xanh-da-troi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0" y="-381000"/>
            <a:ext cx="9525000" cy="76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4953000" y="1600200"/>
            <a:ext cx="3962400" cy="12192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>
                <a:solidFill>
                  <a:srgbClr val="000000"/>
                </a:solidFill>
              </a:rPr>
              <a:t>TRUNG TÂM </a:t>
            </a:r>
          </a:p>
          <a:p>
            <a:pPr algn="ctr">
              <a:defRPr/>
            </a:pPr>
            <a:r>
              <a:rPr lang="en-US" sz="3200" b="1" dirty="0">
                <a:solidFill>
                  <a:srgbClr val="000000"/>
                </a:solidFill>
              </a:rPr>
              <a:t>VĂN HÓA, KHOA HỌC</a:t>
            </a:r>
          </a:p>
        </p:txBody>
      </p:sp>
      <p:sp>
        <p:nvSpPr>
          <p:cNvPr id="6" name="Rectangle 5"/>
          <p:cNvSpPr/>
          <p:nvPr/>
        </p:nvSpPr>
        <p:spPr>
          <a:xfrm>
            <a:off x="4572000" y="3405188"/>
            <a:ext cx="1519238" cy="325120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600" dirty="0" err="1">
                <a:solidFill>
                  <a:srgbClr val="000000"/>
                </a:solidFill>
              </a:rPr>
              <a:t>Có</a:t>
            </a:r>
            <a:r>
              <a:rPr lang="en-US" sz="2600" dirty="0">
                <a:solidFill>
                  <a:srgbClr val="000000"/>
                </a:solidFill>
              </a:rPr>
              <a:t> </a:t>
            </a:r>
            <a:r>
              <a:rPr lang="en-US" sz="2600" dirty="0" err="1">
                <a:solidFill>
                  <a:srgbClr val="000000"/>
                </a:solidFill>
              </a:rPr>
              <a:t>nhiều</a:t>
            </a:r>
            <a:r>
              <a:rPr lang="en-US" sz="2600" dirty="0">
                <a:solidFill>
                  <a:srgbClr val="000000"/>
                </a:solidFill>
              </a:rPr>
              <a:t> </a:t>
            </a:r>
            <a:r>
              <a:rPr lang="en-US" sz="2600" dirty="0" err="1">
                <a:solidFill>
                  <a:srgbClr val="000000"/>
                </a:solidFill>
              </a:rPr>
              <a:t>viện</a:t>
            </a:r>
            <a:r>
              <a:rPr lang="en-US" sz="2600" dirty="0">
                <a:solidFill>
                  <a:srgbClr val="000000"/>
                </a:solidFill>
              </a:rPr>
              <a:t> </a:t>
            </a:r>
            <a:r>
              <a:rPr lang="en-US" sz="2600" dirty="0" err="1">
                <a:solidFill>
                  <a:srgbClr val="000000"/>
                </a:solidFill>
              </a:rPr>
              <a:t>nghiên</a:t>
            </a:r>
            <a:r>
              <a:rPr lang="en-US" sz="2600" dirty="0">
                <a:solidFill>
                  <a:srgbClr val="000000"/>
                </a:solidFill>
              </a:rPr>
              <a:t> </a:t>
            </a:r>
            <a:r>
              <a:rPr lang="en-US" sz="2600" dirty="0" err="1">
                <a:solidFill>
                  <a:srgbClr val="000000"/>
                </a:solidFill>
              </a:rPr>
              <a:t>cứu</a:t>
            </a:r>
            <a:r>
              <a:rPr lang="en-US" sz="2600" dirty="0">
                <a:solidFill>
                  <a:srgbClr val="000000"/>
                </a:solidFill>
              </a:rPr>
              <a:t>, </a:t>
            </a:r>
            <a:r>
              <a:rPr lang="en-US" sz="2600" dirty="0" err="1">
                <a:solidFill>
                  <a:srgbClr val="000000"/>
                </a:solidFill>
              </a:rPr>
              <a:t>trường</a:t>
            </a:r>
            <a:r>
              <a:rPr lang="en-US" sz="2600" dirty="0">
                <a:solidFill>
                  <a:srgbClr val="000000"/>
                </a:solidFill>
              </a:rPr>
              <a:t> </a:t>
            </a:r>
            <a:r>
              <a:rPr lang="en-US" sz="2600" dirty="0" err="1">
                <a:solidFill>
                  <a:srgbClr val="000000"/>
                </a:solidFill>
              </a:rPr>
              <a:t>đại</a:t>
            </a:r>
            <a:r>
              <a:rPr lang="en-US" sz="2600" dirty="0">
                <a:solidFill>
                  <a:srgbClr val="000000"/>
                </a:solidFill>
              </a:rPr>
              <a:t> </a:t>
            </a:r>
            <a:r>
              <a:rPr lang="en-US" sz="2600" dirty="0" err="1">
                <a:solidFill>
                  <a:srgbClr val="000000"/>
                </a:solidFill>
              </a:rPr>
              <a:t>học</a:t>
            </a:r>
            <a:endParaRPr lang="en-US" sz="2600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248400" y="3405188"/>
            <a:ext cx="1457325" cy="3251200"/>
          </a:xfrm>
          <a:prstGeom prst="rect">
            <a:avLst/>
          </a:prstGeom>
          <a:solidFill>
            <a:srgbClr val="5CC727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600" dirty="0" err="1">
                <a:solidFill>
                  <a:prstClr val="black"/>
                </a:solidFill>
              </a:rPr>
              <a:t>Có</a:t>
            </a:r>
            <a:r>
              <a:rPr lang="en-US" sz="2600" dirty="0">
                <a:solidFill>
                  <a:prstClr val="black"/>
                </a:solidFill>
              </a:rPr>
              <a:t> </a:t>
            </a:r>
            <a:r>
              <a:rPr lang="en-US" sz="2600" dirty="0" err="1">
                <a:solidFill>
                  <a:prstClr val="black"/>
                </a:solidFill>
              </a:rPr>
              <a:t>nhiều</a:t>
            </a:r>
            <a:r>
              <a:rPr lang="en-US" sz="2600" dirty="0">
                <a:solidFill>
                  <a:prstClr val="black"/>
                </a:solidFill>
              </a:rPr>
              <a:t> </a:t>
            </a:r>
            <a:r>
              <a:rPr lang="en-US" sz="2600" dirty="0" err="1">
                <a:solidFill>
                  <a:prstClr val="black"/>
                </a:solidFill>
              </a:rPr>
              <a:t>viện</a:t>
            </a:r>
            <a:r>
              <a:rPr lang="en-US" sz="2600" dirty="0">
                <a:solidFill>
                  <a:prstClr val="black"/>
                </a:solidFill>
              </a:rPr>
              <a:t> </a:t>
            </a:r>
            <a:r>
              <a:rPr lang="en-US" sz="2600" dirty="0" err="1">
                <a:solidFill>
                  <a:prstClr val="black"/>
                </a:solidFill>
              </a:rPr>
              <a:t>bảo</a:t>
            </a:r>
            <a:r>
              <a:rPr lang="en-US" sz="2600" dirty="0">
                <a:solidFill>
                  <a:prstClr val="black"/>
                </a:solidFill>
              </a:rPr>
              <a:t> </a:t>
            </a:r>
            <a:r>
              <a:rPr lang="en-US" sz="2600" dirty="0" err="1">
                <a:solidFill>
                  <a:prstClr val="black"/>
                </a:solidFill>
              </a:rPr>
              <a:t>tàng</a:t>
            </a:r>
            <a:r>
              <a:rPr lang="en-US" sz="2600" dirty="0">
                <a:solidFill>
                  <a:prstClr val="black"/>
                </a:solidFill>
              </a:rPr>
              <a:t>, </a:t>
            </a:r>
            <a:r>
              <a:rPr lang="en-US" sz="2600" dirty="0" err="1">
                <a:solidFill>
                  <a:prstClr val="black"/>
                </a:solidFill>
              </a:rPr>
              <a:t>nhà</a:t>
            </a:r>
            <a:r>
              <a:rPr lang="en-US" sz="2600" dirty="0">
                <a:solidFill>
                  <a:prstClr val="black"/>
                </a:solidFill>
              </a:rPr>
              <a:t> </a:t>
            </a:r>
            <a:r>
              <a:rPr lang="en-US" sz="2600" dirty="0" err="1">
                <a:solidFill>
                  <a:prstClr val="black"/>
                </a:solidFill>
              </a:rPr>
              <a:t>hát</a:t>
            </a:r>
            <a:r>
              <a:rPr lang="en-US" sz="2600" dirty="0">
                <a:solidFill>
                  <a:prstClr val="black"/>
                </a:solidFill>
              </a:rPr>
              <a:t>, </a:t>
            </a:r>
            <a:r>
              <a:rPr lang="en-US" sz="2600" dirty="0" err="1">
                <a:solidFill>
                  <a:prstClr val="black"/>
                </a:solidFill>
              </a:rPr>
              <a:t>rạp</a:t>
            </a:r>
            <a:r>
              <a:rPr lang="en-US" sz="2600" dirty="0">
                <a:solidFill>
                  <a:prstClr val="black"/>
                </a:solidFill>
              </a:rPr>
              <a:t> </a:t>
            </a:r>
            <a:r>
              <a:rPr lang="en-US" sz="2600" dirty="0" err="1">
                <a:solidFill>
                  <a:prstClr val="black"/>
                </a:solidFill>
              </a:rPr>
              <a:t>chiếu</a:t>
            </a:r>
            <a:r>
              <a:rPr lang="en-US" sz="2600" dirty="0">
                <a:solidFill>
                  <a:prstClr val="black"/>
                </a:solidFill>
              </a:rPr>
              <a:t> </a:t>
            </a:r>
            <a:r>
              <a:rPr lang="en-US" sz="2600" dirty="0" err="1">
                <a:solidFill>
                  <a:prstClr val="black"/>
                </a:solidFill>
              </a:rPr>
              <a:t>phim</a:t>
            </a:r>
            <a:endParaRPr lang="en-US" sz="2600" dirty="0">
              <a:solidFill>
                <a:prstClr val="black"/>
              </a:solidFill>
            </a:endParaRPr>
          </a:p>
        </p:txBody>
      </p:sp>
      <p:sp>
        <p:nvSpPr>
          <p:cNvPr id="8" name="Rectangle 7">
            <a:hlinkClick r:id="" action="ppaction://noaction"/>
          </p:cNvPr>
          <p:cNvSpPr/>
          <p:nvPr/>
        </p:nvSpPr>
        <p:spPr>
          <a:xfrm>
            <a:off x="7848600" y="3405188"/>
            <a:ext cx="1209675" cy="3251200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600" dirty="0" err="1">
                <a:solidFill>
                  <a:srgbClr val="000000"/>
                </a:solidFill>
              </a:rPr>
              <a:t>Có</a:t>
            </a:r>
            <a:r>
              <a:rPr lang="en-US" sz="2600" dirty="0">
                <a:solidFill>
                  <a:srgbClr val="000000"/>
                </a:solidFill>
              </a:rPr>
              <a:t> </a:t>
            </a:r>
            <a:r>
              <a:rPr lang="en-US" sz="2600" dirty="0" err="1">
                <a:solidFill>
                  <a:srgbClr val="000000"/>
                </a:solidFill>
              </a:rPr>
              <a:t>các</a:t>
            </a:r>
            <a:r>
              <a:rPr lang="en-US" sz="2600" dirty="0">
                <a:solidFill>
                  <a:srgbClr val="000000"/>
                </a:solidFill>
              </a:rPr>
              <a:t> </a:t>
            </a:r>
            <a:r>
              <a:rPr lang="en-US" sz="2600" dirty="0" err="1">
                <a:solidFill>
                  <a:srgbClr val="000000"/>
                </a:solidFill>
              </a:rPr>
              <a:t>khu</a:t>
            </a:r>
            <a:r>
              <a:rPr lang="en-US" sz="2600" dirty="0">
                <a:solidFill>
                  <a:srgbClr val="000000"/>
                </a:solidFill>
              </a:rPr>
              <a:t> </a:t>
            </a:r>
            <a:r>
              <a:rPr lang="en-US" sz="2600" dirty="0" err="1">
                <a:solidFill>
                  <a:srgbClr val="000000"/>
                </a:solidFill>
              </a:rPr>
              <a:t>vui</a:t>
            </a:r>
            <a:r>
              <a:rPr lang="en-US" sz="2600" dirty="0">
                <a:solidFill>
                  <a:srgbClr val="000000"/>
                </a:solidFill>
              </a:rPr>
              <a:t> </a:t>
            </a:r>
            <a:r>
              <a:rPr lang="en-US" sz="2600" dirty="0" err="1">
                <a:solidFill>
                  <a:srgbClr val="000000"/>
                </a:solidFill>
              </a:rPr>
              <a:t>chơi</a:t>
            </a:r>
            <a:r>
              <a:rPr lang="en-US" sz="2600" dirty="0">
                <a:solidFill>
                  <a:srgbClr val="000000"/>
                </a:solidFill>
              </a:rPr>
              <a:t>, </a:t>
            </a:r>
            <a:r>
              <a:rPr lang="en-US" sz="2600" dirty="0" err="1">
                <a:solidFill>
                  <a:srgbClr val="000000"/>
                </a:solidFill>
              </a:rPr>
              <a:t>giải</a:t>
            </a:r>
            <a:r>
              <a:rPr lang="en-US" sz="2600" dirty="0">
                <a:solidFill>
                  <a:srgbClr val="000000"/>
                </a:solidFill>
              </a:rPr>
              <a:t> </a:t>
            </a:r>
            <a:r>
              <a:rPr lang="en-US" sz="2600" dirty="0" err="1">
                <a:solidFill>
                  <a:srgbClr val="000000"/>
                </a:solidFill>
              </a:rPr>
              <a:t>trí</a:t>
            </a:r>
            <a:endParaRPr lang="en-US" sz="2600" dirty="0">
              <a:solidFill>
                <a:srgbClr val="000000"/>
              </a:solidFill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723900" y="2852738"/>
            <a:ext cx="1290638" cy="55245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1981200" y="2895600"/>
            <a:ext cx="1441450" cy="53022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241300" y="1624013"/>
            <a:ext cx="3683000" cy="12192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 dirty="0">
                <a:solidFill>
                  <a:srgbClr val="000000"/>
                </a:solidFill>
              </a:rPr>
              <a:t>TRUNG TÂM </a:t>
            </a:r>
          </a:p>
          <a:p>
            <a:pPr algn="ctr">
              <a:defRPr/>
            </a:pPr>
            <a:r>
              <a:rPr lang="en-US" sz="3600" b="1" dirty="0">
                <a:solidFill>
                  <a:srgbClr val="000000"/>
                </a:solidFill>
              </a:rPr>
              <a:t>KINH TẾ</a:t>
            </a:r>
          </a:p>
        </p:txBody>
      </p:sp>
      <p:sp>
        <p:nvSpPr>
          <p:cNvPr id="12" name="Rectangle 11">
            <a:hlinkClick r:id="rId3" action="ppaction://hlinksldjump"/>
          </p:cNvPr>
          <p:cNvSpPr/>
          <p:nvPr/>
        </p:nvSpPr>
        <p:spPr>
          <a:xfrm>
            <a:off x="152400" y="3429000"/>
            <a:ext cx="1143000" cy="316230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600" dirty="0" err="1">
                <a:solidFill>
                  <a:srgbClr val="000000"/>
                </a:solidFill>
              </a:rPr>
              <a:t>Có</a:t>
            </a:r>
            <a:r>
              <a:rPr lang="en-US" sz="2600" dirty="0">
                <a:solidFill>
                  <a:srgbClr val="000000"/>
                </a:solidFill>
              </a:rPr>
              <a:t> </a:t>
            </a:r>
            <a:r>
              <a:rPr lang="en-US" sz="2600" dirty="0" err="1">
                <a:solidFill>
                  <a:srgbClr val="000000"/>
                </a:solidFill>
              </a:rPr>
              <a:t>nhiều</a:t>
            </a:r>
            <a:r>
              <a:rPr lang="en-US" sz="2600" dirty="0">
                <a:solidFill>
                  <a:srgbClr val="000000"/>
                </a:solidFill>
              </a:rPr>
              <a:t> </a:t>
            </a:r>
            <a:r>
              <a:rPr lang="en-US" sz="2600" dirty="0" err="1">
                <a:solidFill>
                  <a:srgbClr val="000000"/>
                </a:solidFill>
              </a:rPr>
              <a:t>ngành</a:t>
            </a:r>
            <a:r>
              <a:rPr lang="en-US" sz="2600" dirty="0">
                <a:solidFill>
                  <a:srgbClr val="000000"/>
                </a:solidFill>
              </a:rPr>
              <a:t> </a:t>
            </a:r>
          </a:p>
          <a:p>
            <a:pPr algn="ctr">
              <a:defRPr/>
            </a:pPr>
            <a:r>
              <a:rPr lang="en-US" sz="2600" dirty="0" err="1">
                <a:solidFill>
                  <a:srgbClr val="000000"/>
                </a:solidFill>
              </a:rPr>
              <a:t>công</a:t>
            </a:r>
            <a:r>
              <a:rPr lang="en-US" sz="2600" dirty="0">
                <a:solidFill>
                  <a:srgbClr val="000000"/>
                </a:solidFill>
              </a:rPr>
              <a:t> </a:t>
            </a:r>
            <a:r>
              <a:rPr lang="en-US" sz="2600" dirty="0" err="1">
                <a:solidFill>
                  <a:srgbClr val="000000"/>
                </a:solidFill>
              </a:rPr>
              <a:t>nghiệp</a:t>
            </a:r>
            <a:endParaRPr lang="en-US" sz="2600" dirty="0">
              <a:solidFill>
                <a:srgbClr val="000000"/>
              </a:solidFill>
            </a:endParaRPr>
          </a:p>
        </p:txBody>
      </p:sp>
      <p:sp>
        <p:nvSpPr>
          <p:cNvPr id="13" name="Rectangle 12">
            <a:hlinkClick r:id="rId4" action="ppaction://hlinksldjump"/>
          </p:cNvPr>
          <p:cNvSpPr/>
          <p:nvPr/>
        </p:nvSpPr>
        <p:spPr>
          <a:xfrm>
            <a:off x="1474788" y="3429000"/>
            <a:ext cx="1268412" cy="3162300"/>
          </a:xfrm>
          <a:prstGeom prst="rect">
            <a:avLst/>
          </a:prstGeom>
          <a:solidFill>
            <a:srgbClr val="5CC727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600" dirty="0" err="1">
                <a:solidFill>
                  <a:srgbClr val="000000"/>
                </a:solidFill>
              </a:rPr>
              <a:t>Có</a:t>
            </a:r>
            <a:r>
              <a:rPr lang="en-US" sz="2600" dirty="0">
                <a:solidFill>
                  <a:srgbClr val="000000"/>
                </a:solidFill>
              </a:rPr>
              <a:t> </a:t>
            </a:r>
            <a:r>
              <a:rPr lang="en-US" sz="2600" dirty="0" err="1">
                <a:solidFill>
                  <a:srgbClr val="000000"/>
                </a:solidFill>
              </a:rPr>
              <a:t>nhiều</a:t>
            </a:r>
            <a:r>
              <a:rPr lang="en-US" sz="2600" dirty="0">
                <a:solidFill>
                  <a:srgbClr val="000000"/>
                </a:solidFill>
              </a:rPr>
              <a:t> </a:t>
            </a:r>
            <a:r>
              <a:rPr lang="en-US" sz="2600" dirty="0" err="1">
                <a:solidFill>
                  <a:srgbClr val="000000"/>
                </a:solidFill>
              </a:rPr>
              <a:t>chợ</a:t>
            </a:r>
            <a:r>
              <a:rPr lang="en-US" sz="2600" dirty="0">
                <a:solidFill>
                  <a:srgbClr val="000000"/>
                </a:solidFill>
              </a:rPr>
              <a:t>, </a:t>
            </a:r>
            <a:r>
              <a:rPr lang="en-US" sz="2600" dirty="0" err="1">
                <a:solidFill>
                  <a:srgbClr val="000000"/>
                </a:solidFill>
              </a:rPr>
              <a:t>siêu</a:t>
            </a:r>
            <a:r>
              <a:rPr lang="en-US" sz="2600" dirty="0">
                <a:solidFill>
                  <a:srgbClr val="000000"/>
                </a:solidFill>
              </a:rPr>
              <a:t> </a:t>
            </a:r>
            <a:r>
              <a:rPr lang="en-US" sz="2600" dirty="0" err="1">
                <a:solidFill>
                  <a:srgbClr val="000000"/>
                </a:solidFill>
              </a:rPr>
              <a:t>thị</a:t>
            </a:r>
            <a:r>
              <a:rPr lang="en-US" sz="2600" dirty="0">
                <a:solidFill>
                  <a:srgbClr val="000000"/>
                </a:solidFill>
              </a:rPr>
              <a:t> </a:t>
            </a:r>
            <a:r>
              <a:rPr lang="en-US" sz="2600" dirty="0" err="1">
                <a:solidFill>
                  <a:srgbClr val="000000"/>
                </a:solidFill>
              </a:rPr>
              <a:t>lớn</a:t>
            </a:r>
            <a:endParaRPr lang="en-US" sz="2600" dirty="0">
              <a:solidFill>
                <a:srgbClr val="000000"/>
              </a:solidFill>
            </a:endParaRPr>
          </a:p>
        </p:txBody>
      </p:sp>
      <p:sp>
        <p:nvSpPr>
          <p:cNvPr id="14" name="Rectangle 13">
            <a:hlinkClick r:id="" action="ppaction://noaction"/>
          </p:cNvPr>
          <p:cNvSpPr/>
          <p:nvPr/>
        </p:nvSpPr>
        <p:spPr>
          <a:xfrm>
            <a:off x="2873375" y="3429000"/>
            <a:ext cx="1203325" cy="3127375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600" dirty="0" err="1">
                <a:solidFill>
                  <a:srgbClr val="000000"/>
                </a:solidFill>
              </a:rPr>
              <a:t>Có</a:t>
            </a:r>
            <a:r>
              <a:rPr lang="en-US" sz="2600" dirty="0">
                <a:solidFill>
                  <a:srgbClr val="000000"/>
                </a:solidFill>
              </a:rPr>
              <a:t> </a:t>
            </a:r>
            <a:r>
              <a:rPr lang="en-US" sz="2600" dirty="0" err="1">
                <a:solidFill>
                  <a:srgbClr val="000000"/>
                </a:solidFill>
              </a:rPr>
              <a:t>sân</a:t>
            </a:r>
            <a:r>
              <a:rPr lang="en-US" sz="2600" dirty="0">
                <a:solidFill>
                  <a:srgbClr val="000000"/>
                </a:solidFill>
              </a:rPr>
              <a:t> bay </a:t>
            </a:r>
            <a:r>
              <a:rPr lang="en-US" sz="2600" dirty="0" err="1">
                <a:solidFill>
                  <a:srgbClr val="000000"/>
                </a:solidFill>
              </a:rPr>
              <a:t>quốc</a:t>
            </a:r>
            <a:r>
              <a:rPr lang="en-US" sz="2600" dirty="0">
                <a:solidFill>
                  <a:srgbClr val="000000"/>
                </a:solidFill>
              </a:rPr>
              <a:t> </a:t>
            </a:r>
            <a:r>
              <a:rPr lang="en-US" sz="2600" dirty="0" err="1">
                <a:solidFill>
                  <a:srgbClr val="000000"/>
                </a:solidFill>
              </a:rPr>
              <a:t>tế</a:t>
            </a:r>
            <a:r>
              <a:rPr lang="en-US" sz="2600" dirty="0">
                <a:solidFill>
                  <a:srgbClr val="000000"/>
                </a:solidFill>
              </a:rPr>
              <a:t> </a:t>
            </a:r>
            <a:r>
              <a:rPr lang="en-US" sz="2600" dirty="0" err="1">
                <a:solidFill>
                  <a:srgbClr val="000000"/>
                </a:solidFill>
              </a:rPr>
              <a:t>và</a:t>
            </a:r>
            <a:r>
              <a:rPr lang="en-US" sz="2600" dirty="0">
                <a:solidFill>
                  <a:srgbClr val="000000"/>
                </a:solidFill>
              </a:rPr>
              <a:t> </a:t>
            </a:r>
            <a:r>
              <a:rPr lang="en-US" sz="2600" dirty="0" err="1">
                <a:solidFill>
                  <a:srgbClr val="000000"/>
                </a:solidFill>
              </a:rPr>
              <a:t>cảng</a:t>
            </a:r>
            <a:r>
              <a:rPr lang="en-US" sz="2600" dirty="0">
                <a:solidFill>
                  <a:srgbClr val="000000"/>
                </a:solidFill>
              </a:rPr>
              <a:t> </a:t>
            </a:r>
            <a:r>
              <a:rPr lang="en-US" sz="2600" dirty="0" err="1">
                <a:solidFill>
                  <a:srgbClr val="000000"/>
                </a:solidFill>
              </a:rPr>
              <a:t>biển</a:t>
            </a:r>
            <a:r>
              <a:rPr lang="en-US" sz="2600" dirty="0">
                <a:solidFill>
                  <a:srgbClr val="000000"/>
                </a:solidFill>
              </a:rPr>
              <a:t> </a:t>
            </a:r>
            <a:r>
              <a:rPr lang="en-US" sz="2600" dirty="0" err="1">
                <a:solidFill>
                  <a:srgbClr val="000000"/>
                </a:solidFill>
              </a:rPr>
              <a:t>lớn</a:t>
            </a:r>
            <a:endParaRPr lang="en-US" sz="2600" dirty="0">
              <a:solidFill>
                <a:srgbClr val="000000"/>
              </a:solidFill>
            </a:endParaRPr>
          </a:p>
        </p:txBody>
      </p:sp>
      <p:cxnSp>
        <p:nvCxnSpPr>
          <p:cNvPr id="15" name="Straight Arrow Connector 14"/>
          <p:cNvCxnSpPr>
            <a:endCxn id="13" idx="0"/>
          </p:cNvCxnSpPr>
          <p:nvPr/>
        </p:nvCxnSpPr>
        <p:spPr>
          <a:xfrm rot="16200000" flipH="1">
            <a:off x="1795463" y="3114675"/>
            <a:ext cx="552450" cy="762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2354836" y="228600"/>
            <a:ext cx="4495800" cy="1219200"/>
          </a:xfrm>
          <a:prstGeom prst="rect">
            <a:avLst/>
          </a:prstGeom>
          <a:solidFill>
            <a:srgbClr val="0033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THÀNH PHỐ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HỒ CHÍ MINH</a:t>
            </a:r>
          </a:p>
        </p:txBody>
      </p:sp>
      <p:cxnSp>
        <p:nvCxnSpPr>
          <p:cNvPr id="17" name="Straight Arrow Connector 16"/>
          <p:cNvCxnSpPr>
            <a:endCxn id="11" idx="3"/>
          </p:cNvCxnSpPr>
          <p:nvPr/>
        </p:nvCxnSpPr>
        <p:spPr>
          <a:xfrm flipH="1">
            <a:off x="3924300" y="1447800"/>
            <a:ext cx="647700" cy="78581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endCxn id="5" idx="1"/>
          </p:cNvCxnSpPr>
          <p:nvPr/>
        </p:nvCxnSpPr>
        <p:spPr>
          <a:xfrm>
            <a:off x="4572000" y="1447800"/>
            <a:ext cx="381000" cy="762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>
            <a:off x="5613140" y="2855238"/>
            <a:ext cx="1290638" cy="55245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6870440" y="2898100"/>
            <a:ext cx="1441450" cy="53022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rot="16200000" flipH="1">
            <a:off x="6684703" y="3117175"/>
            <a:ext cx="552450" cy="762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79468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sus\Desktop\hinh-nen-powerpoint-mau-xanh-da-troi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0" y="-435960"/>
            <a:ext cx="9525000" cy="76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311832" y="457200"/>
            <a:ext cx="706796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C0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TRUY TÌM TỪ KHÓA</a:t>
            </a:r>
            <a:endParaRPr lang="en-US" sz="54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C000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5" name="Oval 4">
            <a:hlinkClick r:id="rId3" action="ppaction://hlinksldjump"/>
          </p:cNvPr>
          <p:cNvSpPr/>
          <p:nvPr/>
        </p:nvSpPr>
        <p:spPr>
          <a:xfrm>
            <a:off x="253621" y="1919990"/>
            <a:ext cx="457200" cy="457200"/>
          </a:xfrm>
          <a:prstGeom prst="ellipse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rgbClr val="00B05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1</a:t>
            </a:r>
            <a:endParaRPr lang="en-US" sz="2000" b="1" dirty="0">
              <a:solidFill>
                <a:srgbClr val="00B05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7" name="Oval 6">
            <a:hlinkClick r:id="rId4" action="ppaction://hlinksldjump"/>
          </p:cNvPr>
          <p:cNvSpPr/>
          <p:nvPr/>
        </p:nvSpPr>
        <p:spPr>
          <a:xfrm>
            <a:off x="266111" y="2560818"/>
            <a:ext cx="457200" cy="457200"/>
          </a:xfrm>
          <a:prstGeom prst="ellipse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B05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</a:t>
            </a:r>
          </a:p>
        </p:txBody>
      </p:sp>
      <p:sp>
        <p:nvSpPr>
          <p:cNvPr id="8" name="Oval 7">
            <a:hlinkClick r:id="rId5" action="ppaction://hlinksldjump"/>
          </p:cNvPr>
          <p:cNvSpPr/>
          <p:nvPr/>
        </p:nvSpPr>
        <p:spPr>
          <a:xfrm>
            <a:off x="266111" y="3169170"/>
            <a:ext cx="457200" cy="457200"/>
          </a:xfrm>
          <a:prstGeom prst="ellipse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B05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3</a:t>
            </a:r>
          </a:p>
        </p:txBody>
      </p:sp>
      <p:sp>
        <p:nvSpPr>
          <p:cNvPr id="9" name="Oval 8">
            <a:hlinkClick r:id="rId6" action="ppaction://hlinksldjump"/>
          </p:cNvPr>
          <p:cNvSpPr/>
          <p:nvPr/>
        </p:nvSpPr>
        <p:spPr>
          <a:xfrm>
            <a:off x="249909" y="3772524"/>
            <a:ext cx="457200" cy="457200"/>
          </a:xfrm>
          <a:prstGeom prst="ellipse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B05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4</a:t>
            </a:r>
          </a:p>
        </p:txBody>
      </p:sp>
      <p:sp>
        <p:nvSpPr>
          <p:cNvPr id="10" name="Oval 9">
            <a:hlinkClick r:id="rId7" action="ppaction://hlinksldjump"/>
          </p:cNvPr>
          <p:cNvSpPr/>
          <p:nvPr/>
        </p:nvSpPr>
        <p:spPr>
          <a:xfrm>
            <a:off x="249909" y="4390870"/>
            <a:ext cx="457200" cy="457200"/>
          </a:xfrm>
          <a:prstGeom prst="ellipse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B05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5</a:t>
            </a:r>
          </a:p>
        </p:txBody>
      </p:sp>
      <p:sp>
        <p:nvSpPr>
          <p:cNvPr id="11" name="Oval 10">
            <a:hlinkClick r:id="rId8" action="ppaction://hlinksldjump"/>
          </p:cNvPr>
          <p:cNvSpPr/>
          <p:nvPr/>
        </p:nvSpPr>
        <p:spPr>
          <a:xfrm>
            <a:off x="266111" y="5030450"/>
            <a:ext cx="457200" cy="457200"/>
          </a:xfrm>
          <a:prstGeom prst="ellipse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B05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6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42213814"/>
              </p:ext>
            </p:extLst>
          </p:nvPr>
        </p:nvGraphicFramePr>
        <p:xfrm>
          <a:off x="2286000" y="1905000"/>
          <a:ext cx="4572000" cy="579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</a:tblGrid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T</a:t>
                      </a:r>
                      <a:endParaRPr lang="en-US" sz="3200" b="0" dirty="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Â</a:t>
                      </a:r>
                      <a:endParaRPr lang="en-US" sz="3200" b="0" dirty="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N</a:t>
                      </a:r>
                      <a:endParaRPr lang="en-US" sz="3200" b="0" dirty="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 smtClean="0">
                          <a:solidFill>
                            <a:srgbClr val="FF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S</a:t>
                      </a:r>
                      <a:endParaRPr lang="en-US" sz="3200" b="0" dirty="0">
                        <a:solidFill>
                          <a:srgbClr val="FF0000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Ơ</a:t>
                      </a:r>
                      <a:endParaRPr lang="en-US" sz="3200" b="0" dirty="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N</a:t>
                      </a:r>
                      <a:endParaRPr lang="en-US" sz="3200" b="0" dirty="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N</a:t>
                      </a:r>
                      <a:endParaRPr lang="en-US" sz="3200" b="0" dirty="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H</a:t>
                      </a:r>
                      <a:endParaRPr lang="en-US" sz="3200" b="0" dirty="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Ấ</a:t>
                      </a:r>
                      <a:endParaRPr lang="en-US" sz="3200" b="0" dirty="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T</a:t>
                      </a:r>
                      <a:endParaRPr lang="en-US" sz="3200" b="0" dirty="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03267008"/>
              </p:ext>
            </p:extLst>
          </p:nvPr>
        </p:nvGraphicFramePr>
        <p:xfrm>
          <a:off x="1371600" y="2518850"/>
          <a:ext cx="4572000" cy="579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</a:tblGrid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B</a:t>
                      </a:r>
                      <a:endParaRPr lang="en-US" sz="3200" b="0" dirty="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Ế</a:t>
                      </a:r>
                      <a:endParaRPr lang="en-US" sz="3200" b="0" dirty="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N</a:t>
                      </a:r>
                      <a:endParaRPr lang="en-US" sz="3200" b="0" dirty="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N</a:t>
                      </a:r>
                      <a:endParaRPr lang="en-US" sz="3200" b="0" dirty="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H</a:t>
                      </a:r>
                      <a:endParaRPr lang="en-US" sz="3200" b="0" dirty="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 smtClean="0">
                          <a:solidFill>
                            <a:srgbClr val="FF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À</a:t>
                      </a:r>
                      <a:endParaRPr lang="en-US" sz="3200" b="0" dirty="0">
                        <a:solidFill>
                          <a:srgbClr val="FF0000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R</a:t>
                      </a:r>
                      <a:endParaRPr lang="en-US" sz="3200" b="0" dirty="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Ồ</a:t>
                      </a:r>
                      <a:endParaRPr lang="en-US" sz="3200" b="0" dirty="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N</a:t>
                      </a:r>
                      <a:endParaRPr lang="en-US" sz="3200" b="0" dirty="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G</a:t>
                      </a:r>
                      <a:endParaRPr lang="en-US" sz="3200" b="0" dirty="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6407998"/>
              </p:ext>
            </p:extLst>
          </p:nvPr>
        </p:nvGraphicFramePr>
        <p:xfrm>
          <a:off x="2286000" y="3092976"/>
          <a:ext cx="3657600" cy="579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</a:tblGrid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S</a:t>
                      </a:r>
                      <a:endParaRPr lang="en-US" sz="3200" b="0" dirty="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U</a:t>
                      </a:r>
                      <a:endParaRPr lang="en-US" sz="3200" b="0" dirty="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Ố</a:t>
                      </a:r>
                      <a:endParaRPr lang="en-US" sz="3200" b="0" dirty="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 smtClean="0">
                          <a:solidFill>
                            <a:srgbClr val="FF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I</a:t>
                      </a:r>
                      <a:endParaRPr lang="en-US" sz="3200" b="0" dirty="0">
                        <a:solidFill>
                          <a:srgbClr val="FF0000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T</a:t>
                      </a:r>
                      <a:endParaRPr lang="en-US" sz="3200" b="0" dirty="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I</a:t>
                      </a:r>
                      <a:endParaRPr lang="en-US" sz="3200" b="0" dirty="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Ê</a:t>
                      </a:r>
                      <a:endParaRPr lang="en-US" sz="3200" b="0" dirty="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N</a:t>
                      </a:r>
                      <a:endParaRPr lang="en-US" sz="3200" b="0" dirty="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5" name="Tab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04485558"/>
              </p:ext>
            </p:extLst>
          </p:nvPr>
        </p:nvGraphicFramePr>
        <p:xfrm>
          <a:off x="2286000" y="3714320"/>
          <a:ext cx="2743200" cy="579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/>
                <a:gridCol w="457200"/>
                <a:gridCol w="457200"/>
                <a:gridCol w="457200"/>
                <a:gridCol w="457200"/>
                <a:gridCol w="457200"/>
              </a:tblGrid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L</a:t>
                      </a:r>
                      <a:endParaRPr lang="en-US" sz="3200" b="0" dirty="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O</a:t>
                      </a:r>
                      <a:endParaRPr lang="en-US" sz="3200" b="0" dirty="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N</a:t>
                      </a:r>
                      <a:endParaRPr lang="en-US" sz="3200" b="0" dirty="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 smtClean="0">
                          <a:solidFill>
                            <a:srgbClr val="FF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G</a:t>
                      </a:r>
                      <a:endParaRPr lang="en-US" sz="3200" b="0" dirty="0">
                        <a:solidFill>
                          <a:srgbClr val="FF0000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A</a:t>
                      </a:r>
                      <a:endParaRPr lang="en-US" sz="3200" b="0" dirty="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N</a:t>
                      </a:r>
                      <a:endParaRPr lang="en-US" sz="3200" b="0" dirty="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0113954"/>
              </p:ext>
            </p:extLst>
          </p:nvPr>
        </p:nvGraphicFramePr>
        <p:xfrm>
          <a:off x="1370350" y="4295940"/>
          <a:ext cx="3657600" cy="579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</a:tblGrid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H</a:t>
                      </a:r>
                      <a:endParaRPr lang="en-US" sz="3200" b="0" dirty="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Ả</a:t>
                      </a:r>
                      <a:endParaRPr lang="en-US" sz="3200" b="0" dirty="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I</a:t>
                      </a:r>
                      <a:endParaRPr lang="en-US" sz="3200" b="0" dirty="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P</a:t>
                      </a:r>
                      <a:endParaRPr lang="en-US" sz="3200" b="0" dirty="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H</a:t>
                      </a:r>
                      <a:endParaRPr lang="en-US" sz="3200" b="0" dirty="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 smtClean="0">
                          <a:solidFill>
                            <a:srgbClr val="FF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Ò</a:t>
                      </a:r>
                      <a:endParaRPr lang="en-US" sz="3200" b="0" dirty="0">
                        <a:solidFill>
                          <a:srgbClr val="FF0000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N</a:t>
                      </a:r>
                      <a:endParaRPr lang="en-US" sz="3200" b="0" dirty="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G</a:t>
                      </a:r>
                      <a:endParaRPr lang="en-US" sz="3200" b="0" dirty="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08098491"/>
              </p:ext>
            </p:extLst>
          </p:nvPr>
        </p:nvGraphicFramePr>
        <p:xfrm>
          <a:off x="2743200" y="4864316"/>
          <a:ext cx="4572000" cy="579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</a:tblGrid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D</a:t>
                      </a:r>
                      <a:endParaRPr lang="en-US" sz="3200" b="0" dirty="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I</a:t>
                      </a:r>
                      <a:endParaRPr lang="en-US" sz="3200" b="0" dirty="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 smtClean="0">
                          <a:solidFill>
                            <a:srgbClr val="FF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N</a:t>
                      </a:r>
                      <a:endParaRPr lang="en-US" sz="3200" b="0" dirty="0">
                        <a:solidFill>
                          <a:srgbClr val="FF0000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H</a:t>
                      </a:r>
                      <a:endParaRPr lang="en-US" sz="3200" b="0" dirty="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Đ</a:t>
                      </a:r>
                      <a:endParaRPr lang="en-US" sz="3200" b="0" dirty="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Ộ</a:t>
                      </a:r>
                      <a:endParaRPr lang="en-US" sz="3200" b="0" dirty="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C</a:t>
                      </a:r>
                      <a:endParaRPr lang="en-US" sz="3200" b="0" dirty="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L</a:t>
                      </a:r>
                      <a:endParaRPr lang="en-US" sz="3200" b="0" dirty="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Ậ</a:t>
                      </a:r>
                      <a:endParaRPr lang="en-US" sz="3200" b="0" dirty="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P</a:t>
                      </a:r>
                      <a:endParaRPr lang="en-US" sz="3200" b="0" dirty="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7" name="Table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10107311"/>
              </p:ext>
            </p:extLst>
          </p:nvPr>
        </p:nvGraphicFramePr>
        <p:xfrm>
          <a:off x="2286000" y="1908048"/>
          <a:ext cx="4571997" cy="5760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3147"/>
                <a:gridCol w="463147"/>
                <a:gridCol w="463147"/>
                <a:gridCol w="463147"/>
                <a:gridCol w="463147"/>
                <a:gridCol w="463147"/>
                <a:gridCol w="463147"/>
                <a:gridCol w="463147"/>
                <a:gridCol w="463147"/>
                <a:gridCol w="403674"/>
              </a:tblGrid>
              <a:tr h="576072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9" name="Table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65809263"/>
              </p:ext>
            </p:extLst>
          </p:nvPr>
        </p:nvGraphicFramePr>
        <p:xfrm>
          <a:off x="1386591" y="2521898"/>
          <a:ext cx="4633209" cy="5760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1629"/>
                <a:gridCol w="461629"/>
                <a:gridCol w="461629"/>
                <a:gridCol w="428922"/>
                <a:gridCol w="457200"/>
                <a:gridCol w="498765"/>
                <a:gridCol w="461629"/>
                <a:gridCol w="461629"/>
                <a:gridCol w="461629"/>
                <a:gridCol w="478548"/>
              </a:tblGrid>
              <a:tr h="576072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0" name="Table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94924707"/>
              </p:ext>
            </p:extLst>
          </p:nvPr>
        </p:nvGraphicFramePr>
        <p:xfrm>
          <a:off x="2286000" y="3096024"/>
          <a:ext cx="3733800" cy="5760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3147"/>
                <a:gridCol w="463147"/>
                <a:gridCol w="463147"/>
                <a:gridCol w="463147"/>
                <a:gridCol w="463147"/>
                <a:gridCol w="463147"/>
                <a:gridCol w="463147"/>
                <a:gridCol w="491771"/>
              </a:tblGrid>
              <a:tr h="576072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1" name="Table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3611903"/>
              </p:ext>
            </p:extLst>
          </p:nvPr>
        </p:nvGraphicFramePr>
        <p:xfrm>
          <a:off x="2286000" y="3717368"/>
          <a:ext cx="2778882" cy="5760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3147"/>
                <a:gridCol w="463147"/>
                <a:gridCol w="463147"/>
                <a:gridCol w="463147"/>
                <a:gridCol w="463147"/>
                <a:gridCol w="463147"/>
              </a:tblGrid>
              <a:tr h="576072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2" name="Table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94260375"/>
              </p:ext>
            </p:extLst>
          </p:nvPr>
        </p:nvGraphicFramePr>
        <p:xfrm>
          <a:off x="1370350" y="4298988"/>
          <a:ext cx="3705176" cy="5760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3147"/>
                <a:gridCol w="463147"/>
                <a:gridCol w="463147"/>
                <a:gridCol w="463147"/>
                <a:gridCol w="463147"/>
                <a:gridCol w="463147"/>
                <a:gridCol w="463147"/>
                <a:gridCol w="463147"/>
              </a:tblGrid>
              <a:tr h="576072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3" name="Table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36251857"/>
              </p:ext>
            </p:extLst>
          </p:nvPr>
        </p:nvGraphicFramePr>
        <p:xfrm>
          <a:off x="2743200" y="4867364"/>
          <a:ext cx="4571997" cy="5760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3147"/>
                <a:gridCol w="463147"/>
                <a:gridCol w="463147"/>
                <a:gridCol w="463147"/>
                <a:gridCol w="463147"/>
                <a:gridCol w="463147"/>
                <a:gridCol w="463147"/>
                <a:gridCol w="463147"/>
                <a:gridCol w="463147"/>
                <a:gridCol w="403674"/>
              </a:tblGrid>
              <a:tr h="576072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24" name="Action Button: Home 23">
            <a:hlinkClick r:id="rId9" action="ppaction://hlinksldjump" highlightClick="1"/>
          </p:cNvPr>
          <p:cNvSpPr/>
          <p:nvPr/>
        </p:nvSpPr>
        <p:spPr>
          <a:xfrm>
            <a:off x="7772400" y="6172200"/>
            <a:ext cx="838200" cy="685800"/>
          </a:xfrm>
          <a:prstGeom prst="actionButtonHome">
            <a:avLst/>
          </a:prstGeom>
          <a:solidFill>
            <a:srgbClr val="92D05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020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2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3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3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4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5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sus\Desktop\hinh-nen-powerpoint-mau-xanh-da-troi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0" y="-381000"/>
            <a:ext cx="9525000" cy="76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81000" y="990600"/>
            <a:ext cx="8534399" cy="5181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b="1" u="sng" dirty="0" err="1" smtClean="0">
                <a:solidFill>
                  <a:schemeClr val="accent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Dòng</a:t>
            </a:r>
            <a:r>
              <a:rPr lang="en-US" sz="2800" b="1" u="sng" dirty="0" smtClean="0">
                <a:solidFill>
                  <a:schemeClr val="accent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1</a:t>
            </a:r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: </a:t>
            </a:r>
            <a:r>
              <a:rPr lang="en-US" sz="2800" b="1" dirty="0" err="1" smtClean="0">
                <a:solidFill>
                  <a:schemeClr val="accent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Sân</a:t>
            </a:r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bay </a:t>
            </a:r>
            <a:r>
              <a:rPr lang="en-US" sz="2800" b="1" dirty="0" err="1" smtClean="0">
                <a:solidFill>
                  <a:schemeClr val="accent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nào</a:t>
            </a:r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800" b="1" dirty="0" err="1" smtClean="0">
                <a:solidFill>
                  <a:schemeClr val="accent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lớn</a:t>
            </a:r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800" b="1" dirty="0" err="1" smtClean="0">
                <a:solidFill>
                  <a:schemeClr val="accent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nhất</a:t>
            </a:r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ở </a:t>
            </a:r>
            <a:r>
              <a:rPr lang="en-US" sz="2800" b="1" dirty="0" err="1" smtClean="0">
                <a:solidFill>
                  <a:schemeClr val="accent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Việt</a:t>
            </a:r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Nam?</a:t>
            </a:r>
          </a:p>
          <a:p>
            <a:pPr algn="just"/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( </a:t>
            </a:r>
            <a:r>
              <a:rPr lang="en-US" sz="2800" b="1" dirty="0" err="1" smtClean="0">
                <a:solidFill>
                  <a:schemeClr val="accent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Gồm</a:t>
            </a:r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10 </a:t>
            </a:r>
            <a:r>
              <a:rPr lang="en-US" sz="2800" b="1" dirty="0" err="1" smtClean="0">
                <a:solidFill>
                  <a:schemeClr val="accent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chữ</a:t>
            </a:r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800" b="1" dirty="0" err="1" smtClean="0">
                <a:solidFill>
                  <a:schemeClr val="accent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cái</a:t>
            </a:r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, </a:t>
            </a:r>
            <a:r>
              <a:rPr lang="en-US" sz="2800" b="1" dirty="0" err="1" smtClean="0">
                <a:solidFill>
                  <a:schemeClr val="accent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bắt</a:t>
            </a:r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800" b="1" dirty="0" err="1" smtClean="0">
                <a:solidFill>
                  <a:schemeClr val="accent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đầu</a:t>
            </a:r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800" b="1" dirty="0" err="1" smtClean="0">
                <a:solidFill>
                  <a:schemeClr val="accent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là</a:t>
            </a:r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800" b="1" dirty="0" err="1" smtClean="0">
                <a:solidFill>
                  <a:schemeClr val="accent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chữ</a:t>
            </a:r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T).</a:t>
            </a:r>
          </a:p>
        </p:txBody>
      </p:sp>
      <p:sp>
        <p:nvSpPr>
          <p:cNvPr id="4" name="Action Button: Home 3">
            <a:hlinkClick r:id="rId3" action="ppaction://hlinksldjump" highlightClick="1"/>
          </p:cNvPr>
          <p:cNvSpPr/>
          <p:nvPr/>
        </p:nvSpPr>
        <p:spPr>
          <a:xfrm>
            <a:off x="7772400" y="6172200"/>
            <a:ext cx="838200" cy="685800"/>
          </a:xfrm>
          <a:prstGeom prst="actionButtonHome">
            <a:avLst/>
          </a:prstGeom>
          <a:solidFill>
            <a:srgbClr val="92D05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2444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sus\Desktop\hinh-nen-powerpoint-mau-xanh-da-troi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0" y="-381000"/>
            <a:ext cx="9525000" cy="76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381000" y="990600"/>
            <a:ext cx="8534399" cy="5181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b="1" u="sng" dirty="0" err="1" smtClean="0">
                <a:solidFill>
                  <a:schemeClr val="accent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Dòng</a:t>
            </a:r>
            <a:r>
              <a:rPr lang="en-US" sz="2800" b="1" u="sng" dirty="0" smtClean="0">
                <a:solidFill>
                  <a:schemeClr val="accent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2</a:t>
            </a:r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: </a:t>
            </a:r>
            <a:r>
              <a:rPr lang="en-US" sz="2800" b="1" dirty="0" err="1" smtClean="0">
                <a:solidFill>
                  <a:schemeClr val="accent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Nơi</a:t>
            </a:r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800" b="1" dirty="0" err="1" smtClean="0">
                <a:solidFill>
                  <a:schemeClr val="accent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Bác</a:t>
            </a:r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800" b="1" dirty="0" err="1" smtClean="0">
                <a:solidFill>
                  <a:schemeClr val="accent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Hồ</a:t>
            </a:r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800" b="1" dirty="0" err="1" smtClean="0">
                <a:solidFill>
                  <a:schemeClr val="accent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ra</a:t>
            </a:r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800" b="1" dirty="0" err="1" smtClean="0">
                <a:solidFill>
                  <a:schemeClr val="accent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đi</a:t>
            </a:r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800" b="1" dirty="0" err="1" smtClean="0">
                <a:solidFill>
                  <a:schemeClr val="accent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tìm</a:t>
            </a:r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800" b="1" dirty="0" err="1" smtClean="0">
                <a:solidFill>
                  <a:schemeClr val="accent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đường</a:t>
            </a:r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800" b="1" dirty="0" err="1" smtClean="0">
                <a:solidFill>
                  <a:schemeClr val="accent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cứu</a:t>
            </a:r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800" b="1" dirty="0" err="1" smtClean="0">
                <a:solidFill>
                  <a:schemeClr val="accent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nước</a:t>
            </a:r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?</a:t>
            </a:r>
          </a:p>
          <a:p>
            <a:pPr algn="just"/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( </a:t>
            </a:r>
            <a:r>
              <a:rPr lang="en-US" sz="2800" b="1" dirty="0" err="1" smtClean="0">
                <a:solidFill>
                  <a:schemeClr val="accent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Gồm</a:t>
            </a:r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10 </a:t>
            </a:r>
            <a:r>
              <a:rPr lang="en-US" sz="2800" b="1" dirty="0" err="1" smtClean="0">
                <a:solidFill>
                  <a:schemeClr val="accent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chữ</a:t>
            </a:r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800" b="1" dirty="0" err="1" smtClean="0">
                <a:solidFill>
                  <a:schemeClr val="accent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cái</a:t>
            </a:r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, </a:t>
            </a:r>
            <a:r>
              <a:rPr lang="en-US" sz="2800" b="1" dirty="0" err="1" smtClean="0">
                <a:solidFill>
                  <a:schemeClr val="accent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bắt</a:t>
            </a:r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800" b="1" dirty="0" err="1" smtClean="0">
                <a:solidFill>
                  <a:schemeClr val="accent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đầu</a:t>
            </a:r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800" b="1" dirty="0" err="1" smtClean="0">
                <a:solidFill>
                  <a:schemeClr val="accent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là</a:t>
            </a:r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800" b="1" dirty="0" err="1" smtClean="0">
                <a:solidFill>
                  <a:schemeClr val="accent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chữ</a:t>
            </a:r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B).</a:t>
            </a:r>
          </a:p>
        </p:txBody>
      </p:sp>
      <p:sp>
        <p:nvSpPr>
          <p:cNvPr id="4" name="Action Button: Home 3">
            <a:hlinkClick r:id="rId3" action="ppaction://hlinksldjump" highlightClick="1"/>
          </p:cNvPr>
          <p:cNvSpPr/>
          <p:nvPr/>
        </p:nvSpPr>
        <p:spPr>
          <a:xfrm>
            <a:off x="7772400" y="6172200"/>
            <a:ext cx="838200" cy="685800"/>
          </a:xfrm>
          <a:prstGeom prst="actionButtonHome">
            <a:avLst/>
          </a:prstGeom>
          <a:solidFill>
            <a:srgbClr val="92D05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8509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sus\Desktop\hinh-nen-powerpoint-mau-xanh-da-troi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0" y="-381000"/>
            <a:ext cx="9525000" cy="76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381000" y="990600"/>
            <a:ext cx="8534399" cy="5181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b="1" u="sng" dirty="0" err="1" smtClean="0">
                <a:solidFill>
                  <a:schemeClr val="accent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Dòng</a:t>
            </a:r>
            <a:r>
              <a:rPr lang="en-US" sz="2800" b="1" u="sng" dirty="0" smtClean="0">
                <a:solidFill>
                  <a:schemeClr val="accent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3</a:t>
            </a:r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: </a:t>
            </a:r>
            <a:r>
              <a:rPr lang="en-US" sz="2800" b="1" dirty="0" err="1" smtClean="0">
                <a:solidFill>
                  <a:schemeClr val="accent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Khu</a:t>
            </a:r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800" b="1" dirty="0" err="1" smtClean="0">
                <a:solidFill>
                  <a:schemeClr val="accent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vui</a:t>
            </a:r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800" b="1" dirty="0" err="1" smtClean="0">
                <a:solidFill>
                  <a:schemeClr val="accent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chơi</a:t>
            </a:r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800" b="1" dirty="0" err="1" smtClean="0">
                <a:solidFill>
                  <a:schemeClr val="accent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nào</a:t>
            </a:r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800" b="1" dirty="0" err="1" smtClean="0">
                <a:solidFill>
                  <a:schemeClr val="accent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mà</a:t>
            </a:r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800" b="1" dirty="0" err="1" smtClean="0">
                <a:solidFill>
                  <a:schemeClr val="accent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có</a:t>
            </a:r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800" b="1" dirty="0" err="1" smtClean="0">
                <a:solidFill>
                  <a:schemeClr val="accent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biển</a:t>
            </a:r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800" b="1" dirty="0" err="1" smtClean="0">
                <a:solidFill>
                  <a:schemeClr val="accent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Tiên</a:t>
            </a:r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800" b="1" dirty="0" err="1" smtClean="0">
                <a:solidFill>
                  <a:schemeClr val="accent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Đồng</a:t>
            </a:r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?</a:t>
            </a:r>
          </a:p>
          <a:p>
            <a:pPr algn="just"/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( </a:t>
            </a:r>
            <a:r>
              <a:rPr lang="en-US" sz="2800" b="1" dirty="0" err="1" smtClean="0">
                <a:solidFill>
                  <a:schemeClr val="accent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Gồm</a:t>
            </a:r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8 </a:t>
            </a:r>
            <a:r>
              <a:rPr lang="en-US" sz="2800" b="1" dirty="0" err="1" smtClean="0">
                <a:solidFill>
                  <a:schemeClr val="accent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chữ</a:t>
            </a:r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800" b="1" dirty="0" err="1" smtClean="0">
                <a:solidFill>
                  <a:schemeClr val="accent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cái</a:t>
            </a:r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, </a:t>
            </a:r>
            <a:r>
              <a:rPr lang="en-US" sz="2800" b="1" dirty="0" err="1" smtClean="0">
                <a:solidFill>
                  <a:schemeClr val="accent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bắt</a:t>
            </a:r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800" b="1" dirty="0" err="1" smtClean="0">
                <a:solidFill>
                  <a:schemeClr val="accent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đầu</a:t>
            </a:r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800" b="1" dirty="0" err="1" smtClean="0">
                <a:solidFill>
                  <a:schemeClr val="accent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là</a:t>
            </a:r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800" b="1" dirty="0" err="1" smtClean="0">
                <a:solidFill>
                  <a:schemeClr val="accent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chữ</a:t>
            </a:r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S).</a:t>
            </a:r>
          </a:p>
        </p:txBody>
      </p:sp>
      <p:sp>
        <p:nvSpPr>
          <p:cNvPr id="4" name="Action Button: Home 3">
            <a:hlinkClick r:id="rId3" action="ppaction://hlinksldjump" highlightClick="1"/>
          </p:cNvPr>
          <p:cNvSpPr/>
          <p:nvPr/>
        </p:nvSpPr>
        <p:spPr>
          <a:xfrm>
            <a:off x="7772400" y="6172200"/>
            <a:ext cx="838200" cy="685800"/>
          </a:xfrm>
          <a:prstGeom prst="actionButtonHome">
            <a:avLst/>
          </a:prstGeom>
          <a:solidFill>
            <a:srgbClr val="92D05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093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C:\Users\Asus\Desktop\hinh-nen-powerpoint-mau-xanh-da-troi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0" y="-152400"/>
            <a:ext cx="9525000" cy="76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Káº¿t quáº£ hÃ¬nh áº£nh cho lÆ°á»£c Äá» TPHCM mÃ´n Äá»a lÃ½ lop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2420" y="-26233"/>
            <a:ext cx="9220200" cy="685924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5055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sus\Desktop\hinh-nen-powerpoint-mau-xanh-da-troi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0" y="-381000"/>
            <a:ext cx="9525000" cy="76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381000" y="990600"/>
            <a:ext cx="8534399" cy="5181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b="1" u="sng" dirty="0" err="1" smtClean="0">
                <a:solidFill>
                  <a:schemeClr val="accent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Dòng</a:t>
            </a:r>
            <a:r>
              <a:rPr lang="en-US" sz="2800" b="1" u="sng" dirty="0" smtClean="0">
                <a:solidFill>
                  <a:schemeClr val="accent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4</a:t>
            </a:r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: </a:t>
            </a:r>
            <a:r>
              <a:rPr lang="en-US" sz="2800" b="1" dirty="0" err="1" smtClean="0">
                <a:solidFill>
                  <a:schemeClr val="accent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Một</a:t>
            </a:r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800" b="1" dirty="0" err="1" smtClean="0">
                <a:solidFill>
                  <a:schemeClr val="accent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tỉnh</a:t>
            </a:r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800" b="1" dirty="0" err="1" smtClean="0">
                <a:solidFill>
                  <a:schemeClr val="accent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tiếp</a:t>
            </a:r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800" b="1" dirty="0" err="1" smtClean="0">
                <a:solidFill>
                  <a:schemeClr val="accent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giáp</a:t>
            </a:r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800" b="1" dirty="0" err="1" smtClean="0">
                <a:solidFill>
                  <a:schemeClr val="accent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với</a:t>
            </a:r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800" b="1" dirty="0" err="1" smtClean="0">
                <a:solidFill>
                  <a:schemeClr val="accent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Thành</a:t>
            </a:r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800" b="1" dirty="0" err="1" smtClean="0">
                <a:solidFill>
                  <a:schemeClr val="accent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phố</a:t>
            </a:r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800" b="1" dirty="0" err="1" smtClean="0">
                <a:solidFill>
                  <a:schemeClr val="accent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Hồ</a:t>
            </a:r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800" b="1" dirty="0" err="1" smtClean="0">
                <a:solidFill>
                  <a:schemeClr val="accent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Chí</a:t>
            </a:r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Minh ?</a:t>
            </a:r>
          </a:p>
          <a:p>
            <a:pPr algn="just"/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( </a:t>
            </a:r>
            <a:r>
              <a:rPr lang="en-US" sz="2800" b="1" dirty="0" err="1" smtClean="0">
                <a:solidFill>
                  <a:schemeClr val="accent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Gồm</a:t>
            </a:r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6 </a:t>
            </a:r>
            <a:r>
              <a:rPr lang="en-US" sz="2800" b="1" dirty="0" err="1" smtClean="0">
                <a:solidFill>
                  <a:schemeClr val="accent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chữ</a:t>
            </a:r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800" b="1" dirty="0" err="1" smtClean="0">
                <a:solidFill>
                  <a:schemeClr val="accent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cái</a:t>
            </a:r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, </a:t>
            </a:r>
            <a:r>
              <a:rPr lang="en-US" sz="2800" b="1" dirty="0" err="1" smtClean="0">
                <a:solidFill>
                  <a:schemeClr val="accent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bắt</a:t>
            </a:r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800" b="1" dirty="0" err="1" smtClean="0">
                <a:solidFill>
                  <a:schemeClr val="accent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đầu</a:t>
            </a:r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800" b="1" dirty="0" err="1" smtClean="0">
                <a:solidFill>
                  <a:schemeClr val="accent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là</a:t>
            </a:r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800" b="1" dirty="0" err="1" smtClean="0">
                <a:solidFill>
                  <a:schemeClr val="accent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chữ</a:t>
            </a:r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L).</a:t>
            </a:r>
          </a:p>
        </p:txBody>
      </p:sp>
      <p:sp>
        <p:nvSpPr>
          <p:cNvPr id="4" name="Action Button: Home 3">
            <a:hlinkClick r:id="rId3" action="ppaction://hlinksldjump" highlightClick="1"/>
          </p:cNvPr>
          <p:cNvSpPr/>
          <p:nvPr/>
        </p:nvSpPr>
        <p:spPr>
          <a:xfrm>
            <a:off x="7772400" y="6172200"/>
            <a:ext cx="838200" cy="685800"/>
          </a:xfrm>
          <a:prstGeom prst="actionButtonHome">
            <a:avLst/>
          </a:prstGeom>
          <a:solidFill>
            <a:srgbClr val="92D05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7266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sus\Desktop\hinh-nen-powerpoint-mau-xanh-da-troi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0" y="-381000"/>
            <a:ext cx="9525000" cy="76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381000" y="990600"/>
            <a:ext cx="8534399" cy="5181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b="1" u="sng" dirty="0" err="1" smtClean="0">
                <a:solidFill>
                  <a:schemeClr val="accent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Dòng</a:t>
            </a:r>
            <a:r>
              <a:rPr lang="en-US" sz="2800" b="1" u="sng" dirty="0" smtClean="0">
                <a:solidFill>
                  <a:schemeClr val="accent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5</a:t>
            </a:r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: </a:t>
            </a:r>
            <a:r>
              <a:rPr lang="en-US" sz="2800" b="1" dirty="0" err="1" smtClean="0">
                <a:solidFill>
                  <a:schemeClr val="accent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Một</a:t>
            </a:r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800" b="1" dirty="0" err="1" smtClean="0">
                <a:solidFill>
                  <a:schemeClr val="accent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trong</a:t>
            </a:r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800" b="1" dirty="0" err="1" smtClean="0">
                <a:solidFill>
                  <a:schemeClr val="accent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năm</a:t>
            </a:r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800" b="1" dirty="0" err="1" smtClean="0">
                <a:solidFill>
                  <a:schemeClr val="accent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thành</a:t>
            </a:r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800" b="1" dirty="0" err="1" smtClean="0">
                <a:solidFill>
                  <a:schemeClr val="accent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phố</a:t>
            </a:r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800" b="1" dirty="0" err="1" smtClean="0">
                <a:solidFill>
                  <a:schemeClr val="accent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lớn</a:t>
            </a:r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800" b="1" dirty="0" err="1" smtClean="0">
                <a:solidFill>
                  <a:schemeClr val="accent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của</a:t>
            </a:r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800" b="1" dirty="0" err="1" smtClean="0">
                <a:solidFill>
                  <a:schemeClr val="accent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Việt</a:t>
            </a:r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Nam </a:t>
            </a:r>
            <a:r>
              <a:rPr lang="en-US" sz="2800" b="1" dirty="0" err="1" smtClean="0">
                <a:solidFill>
                  <a:schemeClr val="accent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nằm</a:t>
            </a:r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ở </a:t>
            </a:r>
            <a:r>
              <a:rPr lang="en-US" sz="2800" b="1" dirty="0" err="1" smtClean="0">
                <a:solidFill>
                  <a:schemeClr val="accent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phía</a:t>
            </a:r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800" b="1" dirty="0" err="1" smtClean="0">
                <a:solidFill>
                  <a:schemeClr val="accent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Bắc</a:t>
            </a:r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?</a:t>
            </a:r>
          </a:p>
          <a:p>
            <a:pPr algn="just"/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( </a:t>
            </a:r>
            <a:r>
              <a:rPr lang="en-US" sz="2800" b="1" dirty="0" err="1" smtClean="0">
                <a:solidFill>
                  <a:schemeClr val="accent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Gồm</a:t>
            </a:r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8 </a:t>
            </a:r>
            <a:r>
              <a:rPr lang="en-US" sz="2800" b="1" dirty="0" err="1" smtClean="0">
                <a:solidFill>
                  <a:schemeClr val="accent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chữ</a:t>
            </a:r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800" b="1" dirty="0" err="1" smtClean="0">
                <a:solidFill>
                  <a:schemeClr val="accent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cái</a:t>
            </a:r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, </a:t>
            </a:r>
            <a:r>
              <a:rPr lang="en-US" sz="2800" b="1" dirty="0" err="1" smtClean="0">
                <a:solidFill>
                  <a:schemeClr val="accent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bắt</a:t>
            </a:r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800" b="1" dirty="0" err="1" smtClean="0">
                <a:solidFill>
                  <a:schemeClr val="accent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đầu</a:t>
            </a:r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800" b="1" dirty="0" err="1" smtClean="0">
                <a:solidFill>
                  <a:schemeClr val="accent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là</a:t>
            </a:r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800" b="1" dirty="0" err="1" smtClean="0">
                <a:solidFill>
                  <a:schemeClr val="accent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chữ</a:t>
            </a:r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H).</a:t>
            </a:r>
          </a:p>
        </p:txBody>
      </p:sp>
      <p:sp>
        <p:nvSpPr>
          <p:cNvPr id="4" name="Action Button: Home 3">
            <a:hlinkClick r:id="rId3" action="ppaction://hlinksldjump" highlightClick="1"/>
          </p:cNvPr>
          <p:cNvSpPr/>
          <p:nvPr/>
        </p:nvSpPr>
        <p:spPr>
          <a:xfrm>
            <a:off x="7772400" y="6172200"/>
            <a:ext cx="838200" cy="685800"/>
          </a:xfrm>
          <a:prstGeom prst="actionButtonHome">
            <a:avLst/>
          </a:prstGeom>
          <a:solidFill>
            <a:srgbClr val="92D05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5904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sus\Desktop\hinh-nen-powerpoint-mau-xanh-da-troi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0" y="-381000"/>
            <a:ext cx="9525000" cy="76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381000" y="990600"/>
            <a:ext cx="8534399" cy="5181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b="1" u="sng" dirty="0" err="1" smtClean="0">
                <a:solidFill>
                  <a:schemeClr val="accent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Dòng</a:t>
            </a:r>
            <a:r>
              <a:rPr lang="en-US" sz="2800" b="1" u="sng" dirty="0" smtClean="0">
                <a:solidFill>
                  <a:schemeClr val="accent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6</a:t>
            </a:r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: </a:t>
            </a:r>
            <a:r>
              <a:rPr lang="en-US" sz="2800" b="1" dirty="0" err="1" smtClean="0">
                <a:solidFill>
                  <a:schemeClr val="accent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Đây</a:t>
            </a:r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800" b="1" dirty="0" err="1" smtClean="0">
                <a:solidFill>
                  <a:schemeClr val="accent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là</a:t>
            </a:r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800" b="1" dirty="0" err="1" smtClean="0">
                <a:solidFill>
                  <a:schemeClr val="accent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một</a:t>
            </a:r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800" b="1" dirty="0" err="1" smtClean="0">
                <a:solidFill>
                  <a:schemeClr val="accent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nơi</a:t>
            </a:r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800" b="1" dirty="0" err="1" smtClean="0">
                <a:solidFill>
                  <a:schemeClr val="accent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mà</a:t>
            </a:r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800" b="1" dirty="0" err="1" smtClean="0">
                <a:solidFill>
                  <a:schemeClr val="accent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có</a:t>
            </a:r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800" b="1" dirty="0" err="1" smtClean="0">
                <a:solidFill>
                  <a:schemeClr val="accent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chiếc</a:t>
            </a:r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800" b="1" dirty="0" err="1" smtClean="0">
                <a:solidFill>
                  <a:schemeClr val="accent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xe</a:t>
            </a:r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800" b="1" dirty="0" err="1" smtClean="0">
                <a:solidFill>
                  <a:schemeClr val="accent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tăng</a:t>
            </a:r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800" b="1" dirty="0" err="1" smtClean="0">
                <a:solidFill>
                  <a:schemeClr val="accent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mang</a:t>
            </a:r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800" b="1" dirty="0" err="1" smtClean="0">
                <a:solidFill>
                  <a:schemeClr val="accent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số</a:t>
            </a:r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800" b="1" dirty="0" err="1" smtClean="0">
                <a:solidFill>
                  <a:schemeClr val="accent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hiệu</a:t>
            </a:r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390 </a:t>
            </a:r>
            <a:r>
              <a:rPr lang="en-US" sz="2800" b="1" dirty="0" err="1" smtClean="0">
                <a:solidFill>
                  <a:schemeClr val="accent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húc</a:t>
            </a:r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800" b="1" dirty="0" err="1" smtClean="0">
                <a:solidFill>
                  <a:schemeClr val="accent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tung</a:t>
            </a:r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800" b="1" dirty="0" err="1" smtClean="0">
                <a:solidFill>
                  <a:schemeClr val="accent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cổng</a:t>
            </a:r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800" b="1" dirty="0" err="1" smtClean="0">
                <a:solidFill>
                  <a:schemeClr val="accent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chính</a:t>
            </a:r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800" b="1" dirty="0" err="1" smtClean="0">
                <a:solidFill>
                  <a:schemeClr val="accent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tiến</a:t>
            </a:r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800" b="1" dirty="0" err="1" smtClean="0">
                <a:solidFill>
                  <a:schemeClr val="accent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thẳng</a:t>
            </a:r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800" b="1" dirty="0" err="1" smtClean="0">
                <a:solidFill>
                  <a:schemeClr val="accent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vào</a:t>
            </a:r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800" b="1" dirty="0" err="1" smtClean="0">
                <a:solidFill>
                  <a:schemeClr val="accent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dinh</a:t>
            </a:r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800" b="1" dirty="0" err="1" smtClean="0">
                <a:solidFill>
                  <a:schemeClr val="accent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vào</a:t>
            </a:r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800" b="1" dirty="0" err="1" smtClean="0">
                <a:solidFill>
                  <a:schemeClr val="accent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ngày</a:t>
            </a:r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30/4/1975 ?</a:t>
            </a:r>
          </a:p>
          <a:p>
            <a:pPr algn="just"/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( </a:t>
            </a:r>
            <a:r>
              <a:rPr lang="en-US" sz="2800" b="1" dirty="0" err="1" smtClean="0">
                <a:solidFill>
                  <a:schemeClr val="accent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Gồm</a:t>
            </a:r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10 </a:t>
            </a:r>
            <a:r>
              <a:rPr lang="en-US" sz="2800" b="1" dirty="0" err="1" smtClean="0">
                <a:solidFill>
                  <a:schemeClr val="accent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chữ</a:t>
            </a:r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800" b="1" dirty="0" err="1" smtClean="0">
                <a:solidFill>
                  <a:schemeClr val="accent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cái</a:t>
            </a:r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, </a:t>
            </a:r>
            <a:r>
              <a:rPr lang="en-US" sz="2800" b="1" dirty="0" err="1" smtClean="0">
                <a:solidFill>
                  <a:schemeClr val="accent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bắt</a:t>
            </a:r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800" b="1" dirty="0" err="1" smtClean="0">
                <a:solidFill>
                  <a:schemeClr val="accent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đầu</a:t>
            </a:r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800" b="1" dirty="0" err="1" smtClean="0">
                <a:solidFill>
                  <a:schemeClr val="accent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là</a:t>
            </a:r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800" b="1" dirty="0" err="1" smtClean="0">
                <a:solidFill>
                  <a:schemeClr val="accent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chữ</a:t>
            </a:r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D).</a:t>
            </a:r>
          </a:p>
        </p:txBody>
      </p:sp>
      <p:sp>
        <p:nvSpPr>
          <p:cNvPr id="4" name="Action Button: Home 3">
            <a:hlinkClick r:id="rId3" action="ppaction://hlinksldjump" highlightClick="1"/>
          </p:cNvPr>
          <p:cNvSpPr/>
          <p:nvPr/>
        </p:nvSpPr>
        <p:spPr>
          <a:xfrm>
            <a:off x="7772400" y="6172200"/>
            <a:ext cx="838200" cy="685800"/>
          </a:xfrm>
          <a:prstGeom prst="actionButtonHome">
            <a:avLst/>
          </a:prstGeom>
          <a:solidFill>
            <a:srgbClr val="92D05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282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-36226"/>
            <a:ext cx="9144000" cy="689422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Cloud 8"/>
          <p:cNvSpPr/>
          <p:nvPr/>
        </p:nvSpPr>
        <p:spPr>
          <a:xfrm>
            <a:off x="666438" y="304800"/>
            <a:ext cx="4343400" cy="914400"/>
          </a:xfrm>
          <a:prstGeom prst="cloud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GHI NHỚ</a:t>
            </a:r>
            <a:endParaRPr lang="en-US" sz="4000" b="1" dirty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2568320" y="1905000"/>
            <a:ext cx="2286000" cy="2057400"/>
          </a:xfrm>
          <a:prstGeom prst="ellipse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THÀNH PHỐ HỒ CHÍ MINH</a:t>
            </a:r>
            <a:endParaRPr lang="en-US" sz="28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107240" y="1371600"/>
            <a:ext cx="2819400" cy="9144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</a:rPr>
              <a:t>NẰM Ở ĐỒNG BẰNG NAM BỘ</a:t>
            </a:r>
            <a:endParaRPr lang="en-US" sz="28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6107240" y="3248025"/>
            <a:ext cx="2819400" cy="9144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</a:rPr>
              <a:t>NẰM BÊN SÔNG SÀI GÒN</a:t>
            </a:r>
            <a:endParaRPr lang="en-US" sz="28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cxnSp>
        <p:nvCxnSpPr>
          <p:cNvPr id="22" name="Straight Arrow Connector 21"/>
          <p:cNvCxnSpPr>
            <a:endCxn id="24" idx="0"/>
          </p:cNvCxnSpPr>
          <p:nvPr/>
        </p:nvCxnSpPr>
        <p:spPr>
          <a:xfrm flipH="1">
            <a:off x="2174510" y="3962400"/>
            <a:ext cx="1330690" cy="971550"/>
          </a:xfrm>
          <a:prstGeom prst="straightConnector1">
            <a:avLst/>
          </a:prstGeom>
          <a:ln w="38100">
            <a:solidFill>
              <a:srgbClr val="92D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/>
        </p:nvSpPr>
        <p:spPr>
          <a:xfrm>
            <a:off x="843819" y="4933950"/>
            <a:ext cx="2661381" cy="11430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accent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TRUNG TÂM CÔNG NGHIỆP LỚN NHẤT NƯỚC</a:t>
            </a:r>
            <a:endParaRPr lang="en-US" sz="2000" b="1" dirty="0">
              <a:solidFill>
                <a:schemeClr val="accent2">
                  <a:lumMod val="75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3505200" y="5334000"/>
            <a:ext cx="838200" cy="0"/>
          </a:xfrm>
          <a:prstGeom prst="straightConnector1">
            <a:avLst/>
          </a:prstGeom>
          <a:ln w="38100">
            <a:solidFill>
              <a:srgbClr val="92D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4359639" y="4933950"/>
            <a:ext cx="4567001" cy="11430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solidFill>
                  <a:schemeClr val="accent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Sản</a:t>
            </a:r>
            <a:r>
              <a:rPr lang="en-US" sz="2400" b="1" dirty="0" smtClean="0">
                <a:solidFill>
                  <a:schemeClr val="accent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400" b="1" dirty="0" err="1" smtClean="0">
                <a:solidFill>
                  <a:schemeClr val="accent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phẩm</a:t>
            </a:r>
            <a:r>
              <a:rPr lang="en-US" sz="2400" b="1" dirty="0" smtClean="0">
                <a:solidFill>
                  <a:schemeClr val="accent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400" b="1" dirty="0" err="1" smtClean="0">
                <a:solidFill>
                  <a:schemeClr val="accent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công</a:t>
            </a:r>
            <a:r>
              <a:rPr lang="en-US" sz="2400" b="1" dirty="0" smtClean="0">
                <a:solidFill>
                  <a:schemeClr val="accent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400" b="1" dirty="0" err="1" smtClean="0">
                <a:solidFill>
                  <a:schemeClr val="accent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nghiệp</a:t>
            </a:r>
            <a:r>
              <a:rPr lang="en-US" sz="2400" b="1" dirty="0" smtClean="0">
                <a:solidFill>
                  <a:schemeClr val="accent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400" b="1" dirty="0" err="1" smtClean="0">
                <a:solidFill>
                  <a:schemeClr val="accent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đa</a:t>
            </a:r>
            <a:r>
              <a:rPr lang="en-US" sz="2400" b="1" dirty="0" smtClean="0">
                <a:solidFill>
                  <a:schemeClr val="accent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400" b="1" dirty="0" err="1" smtClean="0">
                <a:solidFill>
                  <a:schemeClr val="accent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dạng</a:t>
            </a:r>
            <a:r>
              <a:rPr lang="en-US" sz="2400" b="1" dirty="0" smtClean="0">
                <a:solidFill>
                  <a:schemeClr val="accent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– </a:t>
            </a:r>
            <a:r>
              <a:rPr lang="en-US" sz="2400" b="1" dirty="0" err="1" smtClean="0">
                <a:solidFill>
                  <a:schemeClr val="accent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tiêu</a:t>
            </a:r>
            <a:r>
              <a:rPr lang="en-US" sz="2400" b="1" dirty="0" smtClean="0">
                <a:solidFill>
                  <a:schemeClr val="accent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400" b="1" dirty="0" err="1" smtClean="0">
                <a:solidFill>
                  <a:schemeClr val="accent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thụ</a:t>
            </a:r>
            <a:r>
              <a:rPr lang="en-US" sz="2400" b="1" dirty="0" smtClean="0">
                <a:solidFill>
                  <a:schemeClr val="accent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400" b="1" dirty="0" err="1" smtClean="0">
                <a:solidFill>
                  <a:schemeClr val="accent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nhiều</a:t>
            </a:r>
            <a:r>
              <a:rPr lang="en-US" sz="2400" b="1" dirty="0" smtClean="0">
                <a:solidFill>
                  <a:schemeClr val="accent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400" b="1" dirty="0" err="1" smtClean="0">
                <a:solidFill>
                  <a:schemeClr val="accent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nơi</a:t>
            </a:r>
            <a:r>
              <a:rPr lang="en-US" sz="2400" b="1" dirty="0" smtClean="0">
                <a:solidFill>
                  <a:schemeClr val="accent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400" b="1" dirty="0" err="1" smtClean="0">
                <a:solidFill>
                  <a:schemeClr val="accent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trong</a:t>
            </a:r>
            <a:r>
              <a:rPr lang="en-US" sz="2400" b="1" dirty="0" smtClean="0">
                <a:solidFill>
                  <a:schemeClr val="accent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400" b="1" dirty="0" err="1" smtClean="0">
                <a:solidFill>
                  <a:schemeClr val="accent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nước</a:t>
            </a:r>
            <a:r>
              <a:rPr lang="en-US" sz="2400" b="1" dirty="0" smtClean="0">
                <a:solidFill>
                  <a:schemeClr val="accent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400" b="1" dirty="0" err="1" smtClean="0">
                <a:solidFill>
                  <a:schemeClr val="accent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và</a:t>
            </a:r>
            <a:r>
              <a:rPr lang="en-US" sz="2400" b="1" dirty="0" smtClean="0">
                <a:solidFill>
                  <a:schemeClr val="accent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400" b="1" dirty="0" err="1" smtClean="0">
                <a:solidFill>
                  <a:schemeClr val="accent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xuất</a:t>
            </a:r>
            <a:r>
              <a:rPr lang="en-US" sz="2400" b="1" dirty="0" smtClean="0">
                <a:solidFill>
                  <a:schemeClr val="accent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400" b="1" dirty="0" err="1" smtClean="0">
                <a:solidFill>
                  <a:schemeClr val="accent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khẩu</a:t>
            </a:r>
            <a:endParaRPr lang="en-US" sz="2400" b="1" dirty="0">
              <a:solidFill>
                <a:schemeClr val="accent2">
                  <a:lumMod val="75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 rot="19496927">
            <a:off x="1859625" y="4062905"/>
            <a:ext cx="1417389" cy="39607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23" name="Rectangle 22"/>
          <p:cNvSpPr/>
          <p:nvPr/>
        </p:nvSpPr>
        <p:spPr>
          <a:xfrm rot="19699128">
            <a:off x="4646602" y="1795821"/>
            <a:ext cx="1417389" cy="39607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3" name="Left Brace 2"/>
          <p:cNvSpPr/>
          <p:nvPr/>
        </p:nvSpPr>
        <p:spPr>
          <a:xfrm>
            <a:off x="4854320" y="1828800"/>
            <a:ext cx="1208073" cy="1876425"/>
          </a:xfrm>
          <a:prstGeom prst="leftBrac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4453387" y="2286000"/>
            <a:ext cx="1417389" cy="39607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164352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C:\Users\Asus\Desktop\hinh-nen-powerpoint-mau-xanh-da-troi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0" y="-381000"/>
            <a:ext cx="9525000" cy="76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Asus\Desktop\top-25-slide-cam-on-dep-cho-powerpoint-1484118756-1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5516" y="-762000"/>
            <a:ext cx="9500015" cy="800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5452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C:\Users\Asus\Desktop\hinh-nen-powerpoint-mau-xanh-da-troi-1.jp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8206" y="-400664"/>
            <a:ext cx="9525000" cy="76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hlinkClick r:id="rId4" action="ppaction://hlinksldjump"/>
          </p:cNvPr>
          <p:cNvSpPr/>
          <p:nvPr/>
        </p:nvSpPr>
        <p:spPr>
          <a:xfrm>
            <a:off x="122912" y="3457306"/>
            <a:ext cx="8534400" cy="1447800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b="1" u="sng" dirty="0" err="1" smtClean="0">
                <a:solidFill>
                  <a:schemeClr val="accent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Câu</a:t>
            </a:r>
            <a:r>
              <a:rPr lang="en-US" sz="2800" b="1" u="sng" dirty="0" smtClean="0">
                <a:solidFill>
                  <a:schemeClr val="accent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2</a:t>
            </a:r>
            <a:r>
              <a:rPr lang="en-US" sz="2800" b="1" dirty="0" smtClean="0">
                <a:solidFill>
                  <a:schemeClr val="accent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: </a:t>
            </a:r>
            <a:r>
              <a:rPr lang="en-US" sz="2800" b="1" dirty="0" err="1">
                <a:solidFill>
                  <a:schemeClr val="accent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Thành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phố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Hồ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Chí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Minh </a:t>
            </a:r>
            <a:r>
              <a:rPr lang="en-US" sz="2800" b="1" dirty="0" err="1">
                <a:solidFill>
                  <a:schemeClr val="accent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mang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tên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Bác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vào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năm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nào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? </a:t>
            </a:r>
            <a:r>
              <a:rPr lang="en-US" sz="2800" b="1" dirty="0" err="1">
                <a:solidFill>
                  <a:schemeClr val="accent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Thành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phố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có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bao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nhiêu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năm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tuổi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?</a:t>
            </a:r>
            <a:endParaRPr lang="en-US" sz="2400" b="1" dirty="0">
              <a:solidFill>
                <a:schemeClr val="accent2">
                  <a:lumMod val="50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6" name="Rectangle 5">
            <a:hlinkClick r:id="rId5" action="ppaction://hlinksldjump"/>
          </p:cNvPr>
          <p:cNvSpPr/>
          <p:nvPr/>
        </p:nvSpPr>
        <p:spPr>
          <a:xfrm>
            <a:off x="122912" y="1790738"/>
            <a:ext cx="8534400" cy="1447800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b="1" u="sng" dirty="0" err="1" smtClean="0">
                <a:solidFill>
                  <a:schemeClr val="accent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Câu</a:t>
            </a:r>
            <a:r>
              <a:rPr lang="en-US" sz="2800" b="1" u="sng" dirty="0" smtClean="0">
                <a:solidFill>
                  <a:schemeClr val="accent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1</a:t>
            </a:r>
            <a:r>
              <a:rPr lang="en-US" sz="2800" b="1" dirty="0" smtClean="0">
                <a:solidFill>
                  <a:schemeClr val="accent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: </a:t>
            </a:r>
            <a:r>
              <a:rPr lang="en-US" sz="2800" b="1" dirty="0" err="1">
                <a:solidFill>
                  <a:schemeClr val="accent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Thành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phố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Hồ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Chí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Minh </a:t>
            </a:r>
            <a:r>
              <a:rPr lang="en-US" sz="2800" b="1" dirty="0" err="1">
                <a:solidFill>
                  <a:schemeClr val="accent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nằm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ở </a:t>
            </a:r>
            <a:r>
              <a:rPr lang="en-US" sz="2800" b="1" dirty="0" err="1">
                <a:solidFill>
                  <a:schemeClr val="accent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đồng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bằng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nào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? </a:t>
            </a:r>
            <a:r>
              <a:rPr lang="en-US" sz="2800" b="1" dirty="0" err="1">
                <a:solidFill>
                  <a:schemeClr val="accent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Nằm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bên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sông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nào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?</a:t>
            </a:r>
          </a:p>
          <a:p>
            <a:pPr algn="ctr"/>
            <a:endParaRPr lang="en-US" sz="24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9" name="Left Arrow 8">
            <a:hlinkClick r:id="rId6" action="ppaction://hlinksldjump"/>
          </p:cNvPr>
          <p:cNvSpPr/>
          <p:nvPr/>
        </p:nvSpPr>
        <p:spPr>
          <a:xfrm>
            <a:off x="7698667" y="6663808"/>
            <a:ext cx="1295400" cy="609600"/>
          </a:xfrm>
          <a:prstGeom prst="lef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907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C:\Users\Asus\Desktop\hinh-nen-powerpoint-mau-xanh-da-troi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0" y="-381000"/>
            <a:ext cx="9525000" cy="76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381000" y="3420256"/>
            <a:ext cx="8382000" cy="403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b="1" dirty="0" err="1" smtClean="0">
                <a:solidFill>
                  <a:schemeClr val="accent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Câu</a:t>
            </a:r>
            <a:r>
              <a:rPr lang="en-US" sz="2800" b="1" dirty="0" smtClean="0">
                <a:solidFill>
                  <a:schemeClr val="accent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1: TPHCM </a:t>
            </a:r>
            <a:r>
              <a:rPr lang="en-US" sz="2800" b="1" dirty="0" err="1">
                <a:solidFill>
                  <a:schemeClr val="accent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nằm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ở </a:t>
            </a:r>
            <a:r>
              <a:rPr lang="en-US" sz="2800" b="1" dirty="0" err="1">
                <a:solidFill>
                  <a:schemeClr val="accent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đồng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bằng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Nam </a:t>
            </a:r>
            <a:r>
              <a:rPr lang="en-US" sz="2800" b="1" dirty="0" err="1">
                <a:solidFill>
                  <a:schemeClr val="accent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Bộ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. </a:t>
            </a:r>
            <a:r>
              <a:rPr lang="en-US" sz="2800" b="1" dirty="0" err="1">
                <a:solidFill>
                  <a:schemeClr val="accent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Nằm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bên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sông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Sài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Gòn</a:t>
            </a:r>
            <a:endParaRPr lang="en-US" sz="2800" b="1" dirty="0">
              <a:solidFill>
                <a:schemeClr val="accent2">
                  <a:lumMod val="50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5" name="Left Arrow 4">
            <a:hlinkClick r:id="rId3" action="ppaction://hlinksldjump"/>
          </p:cNvPr>
          <p:cNvSpPr/>
          <p:nvPr/>
        </p:nvSpPr>
        <p:spPr>
          <a:xfrm>
            <a:off x="7787149" y="6292645"/>
            <a:ext cx="1295400" cy="609600"/>
          </a:xfrm>
          <a:prstGeom prst="lef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2" descr="Káº¿t quáº£ hÃ¬nh áº£nh cho sÃ´ng sÃ i gÃ²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0" y="-381000"/>
            <a:ext cx="9525000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121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C:\Users\Asus\Desktop\hinh-nen-powerpoint-mau-xanh-da-troi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0" y="-381000"/>
            <a:ext cx="9525000" cy="76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381000" y="3581400"/>
            <a:ext cx="8382000" cy="403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b="1" dirty="0" err="1" smtClean="0">
                <a:solidFill>
                  <a:schemeClr val="accent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Câu</a:t>
            </a:r>
            <a:r>
              <a:rPr lang="en-US" sz="2800" b="1" dirty="0" smtClean="0">
                <a:solidFill>
                  <a:schemeClr val="accent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2: 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TPHCM </a:t>
            </a:r>
            <a:r>
              <a:rPr lang="en-US" sz="2800" b="1" dirty="0" err="1">
                <a:solidFill>
                  <a:schemeClr val="accent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mang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tên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Bác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vào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năm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1976. TP </a:t>
            </a:r>
            <a:r>
              <a:rPr lang="en-US" sz="2800" b="1" dirty="0" err="1">
                <a:solidFill>
                  <a:schemeClr val="accent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có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hơn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300 </a:t>
            </a:r>
            <a:r>
              <a:rPr lang="en-US" sz="2800" b="1" dirty="0" err="1">
                <a:solidFill>
                  <a:schemeClr val="accent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tuổi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.</a:t>
            </a:r>
          </a:p>
          <a:p>
            <a:pPr algn="just"/>
            <a:endParaRPr lang="en-US" sz="2800" b="1" dirty="0">
              <a:solidFill>
                <a:schemeClr val="accent2">
                  <a:lumMod val="50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3074" name="Picture 2" descr="Káº¿t quáº£ hÃ¬nh áº£nh cho hÃ¬nh áº£nh thÃ nh phá» mang tÃªn BÃ¡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0" y="-348521"/>
            <a:ext cx="9525000" cy="4920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6536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/>
          </a:p>
        </p:txBody>
      </p:sp>
      <p:sp>
        <p:nvSpPr>
          <p:cNvPr id="4" name="Cloud 3"/>
          <p:cNvSpPr/>
          <p:nvPr/>
        </p:nvSpPr>
        <p:spPr>
          <a:xfrm>
            <a:off x="445638" y="228600"/>
            <a:ext cx="3243205" cy="1447800"/>
          </a:xfrm>
          <a:prstGeom prst="cloud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</a:rPr>
              <a:t>GHI NHỚ :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266660" y="2487130"/>
            <a:ext cx="2590800" cy="990600"/>
          </a:xfrm>
          <a:prstGeom prst="rect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</a:rPr>
              <a:t>THÀNH PHỐ HỒ CHÍ MINH</a:t>
            </a:r>
            <a:endParaRPr lang="en-US" sz="3200" b="1" dirty="0">
              <a:solidFill>
                <a:schemeClr val="tx1"/>
              </a:solidFill>
            </a:endParaRPr>
          </a:p>
        </p:txBody>
      </p:sp>
      <p:sp>
        <p:nvSpPr>
          <p:cNvPr id="7" name="Left Brace 6"/>
          <p:cNvSpPr/>
          <p:nvPr/>
        </p:nvSpPr>
        <p:spPr>
          <a:xfrm>
            <a:off x="3847466" y="2096761"/>
            <a:ext cx="1076793" cy="1409700"/>
          </a:xfrm>
          <a:prstGeom prst="leftBrac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4924259" y="1678910"/>
            <a:ext cx="3657600" cy="6858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Ở ĐỒNG BẰNG NAM BỘ</a:t>
            </a:r>
            <a:endParaRPr lang="en-US" sz="2000" b="1" dirty="0">
              <a:solidFill>
                <a:schemeClr val="tx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924259" y="2982430"/>
            <a:ext cx="3657600" cy="6858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NẰM Ở BÊN SÔNG SÀI GÒN</a:t>
            </a:r>
            <a:endParaRPr lang="en-US" sz="2000" b="1" dirty="0">
              <a:solidFill>
                <a:schemeClr val="tx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1" name="Left Brace 10"/>
          <p:cNvSpPr/>
          <p:nvPr/>
        </p:nvSpPr>
        <p:spPr>
          <a:xfrm rot="5400000">
            <a:off x="2059893" y="3321903"/>
            <a:ext cx="1076793" cy="1409700"/>
          </a:xfrm>
          <a:prstGeom prst="leftBrac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914400" y="4565150"/>
            <a:ext cx="1647660" cy="1613300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solidFill>
                  <a:schemeClr val="tx1"/>
                </a:solidFill>
              </a:rPr>
              <a:t>Mang</a:t>
            </a:r>
            <a:r>
              <a:rPr lang="en-US" sz="2400" b="1" dirty="0" smtClean="0">
                <a:solidFill>
                  <a:schemeClr val="tx1"/>
                </a:solidFill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</a:rPr>
              <a:t>tên</a:t>
            </a:r>
            <a:r>
              <a:rPr lang="en-US" sz="2400" b="1" dirty="0" smtClean="0">
                <a:solidFill>
                  <a:schemeClr val="tx1"/>
                </a:solidFill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</a:rPr>
              <a:t>Bác</a:t>
            </a:r>
            <a:r>
              <a:rPr lang="en-US" sz="2400" b="1" dirty="0" smtClean="0">
                <a:solidFill>
                  <a:schemeClr val="tx1"/>
                </a:solidFill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</a:rPr>
              <a:t>vào</a:t>
            </a:r>
            <a:r>
              <a:rPr lang="en-US" sz="2400" b="1" dirty="0" smtClean="0">
                <a:solidFill>
                  <a:schemeClr val="tx1"/>
                </a:solidFill>
              </a:rPr>
              <a:t> 1976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2653244" y="4588276"/>
            <a:ext cx="1647660" cy="1613300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solidFill>
                  <a:schemeClr val="tx1"/>
                </a:solidFill>
              </a:rPr>
              <a:t>Có</a:t>
            </a:r>
            <a:r>
              <a:rPr lang="en-US" sz="2400" b="1" dirty="0" smtClean="0">
                <a:solidFill>
                  <a:schemeClr val="tx1"/>
                </a:solidFill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</a:rPr>
              <a:t>hơn</a:t>
            </a:r>
            <a:r>
              <a:rPr lang="en-US" sz="2400" b="1" dirty="0" smtClean="0">
                <a:solidFill>
                  <a:schemeClr val="tx1"/>
                </a:solidFill>
              </a:rPr>
              <a:t> 300 </a:t>
            </a:r>
            <a:r>
              <a:rPr lang="en-US" sz="2400" b="1" dirty="0" err="1" smtClean="0">
                <a:solidFill>
                  <a:schemeClr val="tx1"/>
                </a:solidFill>
              </a:rPr>
              <a:t>tuổi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3" name="Oval 2"/>
          <p:cNvSpPr/>
          <p:nvPr/>
        </p:nvSpPr>
        <p:spPr>
          <a:xfrm>
            <a:off x="3688843" y="2173886"/>
            <a:ext cx="719504" cy="65021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</a:rPr>
              <a:t>1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2585797" y="3325330"/>
            <a:ext cx="719504" cy="65021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448431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C:\Users\Asus\Desktop\hinh-nen-powerpoint-mau-xanh-da-troi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0" y="-381000"/>
            <a:ext cx="9525000" cy="76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hlinkClick r:id="rId3" action="ppaction://hlinksldjump"/>
          </p:cNvPr>
          <p:cNvSpPr/>
          <p:nvPr/>
        </p:nvSpPr>
        <p:spPr>
          <a:xfrm>
            <a:off x="212852" y="3842086"/>
            <a:ext cx="8534400" cy="1447800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b="1" u="sng" dirty="0" err="1" smtClean="0">
                <a:solidFill>
                  <a:schemeClr val="accent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Câu</a:t>
            </a:r>
            <a:r>
              <a:rPr lang="en-US" sz="2800" b="1" u="sng" dirty="0" smtClean="0">
                <a:solidFill>
                  <a:schemeClr val="accent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4</a:t>
            </a:r>
            <a:r>
              <a:rPr lang="en-US" sz="2800" b="1" dirty="0" smtClean="0">
                <a:solidFill>
                  <a:schemeClr val="accent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: </a:t>
            </a:r>
            <a:r>
              <a:rPr lang="en-US" sz="2800" b="1" dirty="0" err="1">
                <a:solidFill>
                  <a:schemeClr val="accent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Thành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phố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Hồ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Chí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Minh </a:t>
            </a:r>
            <a:r>
              <a:rPr lang="en-US" sz="2800" b="1" dirty="0" err="1">
                <a:solidFill>
                  <a:schemeClr val="accent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tiếp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giáp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với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những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tỉnh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nào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?</a:t>
            </a:r>
            <a:endParaRPr lang="en-US" sz="2400" b="1" dirty="0">
              <a:solidFill>
                <a:schemeClr val="accent2">
                  <a:lumMod val="50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8" name="Rectangle 7">
            <a:hlinkClick r:id="rId4" action="ppaction://hlinksldjump"/>
          </p:cNvPr>
          <p:cNvSpPr/>
          <p:nvPr/>
        </p:nvSpPr>
        <p:spPr>
          <a:xfrm>
            <a:off x="205478" y="2177978"/>
            <a:ext cx="8534400" cy="1447800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u="sng" dirty="0" err="1" smtClean="0">
                <a:solidFill>
                  <a:schemeClr val="accent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Câu</a:t>
            </a:r>
            <a:r>
              <a:rPr lang="en-US" sz="2800" b="1" u="sng" dirty="0" smtClean="0">
                <a:solidFill>
                  <a:schemeClr val="accent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3</a:t>
            </a:r>
            <a:r>
              <a:rPr lang="en-US" sz="2800" b="1" dirty="0" smtClean="0">
                <a:solidFill>
                  <a:schemeClr val="accent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: </a:t>
            </a:r>
            <a:r>
              <a:rPr lang="en-US" sz="2800" b="1" dirty="0" err="1">
                <a:solidFill>
                  <a:schemeClr val="accent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Từ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thành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phố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Hồ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Chí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Minh </a:t>
            </a:r>
            <a:r>
              <a:rPr lang="en-US" sz="2800" b="1" dirty="0" err="1">
                <a:solidFill>
                  <a:schemeClr val="accent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có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thể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đi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tới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các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tỉnh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khác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bằng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những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loại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đường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giao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thông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nào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?</a:t>
            </a:r>
          </a:p>
        </p:txBody>
      </p:sp>
      <p:sp>
        <p:nvSpPr>
          <p:cNvPr id="4" name="Rectangle 3"/>
          <p:cNvSpPr/>
          <p:nvPr/>
        </p:nvSpPr>
        <p:spPr>
          <a:xfrm>
            <a:off x="1371600" y="304800"/>
            <a:ext cx="6477000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HOẠT ĐỘNG NHÓM 6</a:t>
            </a:r>
            <a:endParaRPr lang="en-US" sz="4400" b="1" dirty="0">
              <a:solidFill>
                <a:srgbClr val="FF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7909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C:\Users\Asus\Desktop\hinh-nen-powerpoint-mau-xanh-da-troi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0" y="-381000"/>
            <a:ext cx="9525000" cy="76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371007" y="2289546"/>
            <a:ext cx="8382000" cy="403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b="1" dirty="0" err="1" smtClean="0">
                <a:solidFill>
                  <a:schemeClr val="accent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Câu</a:t>
            </a:r>
            <a:r>
              <a:rPr lang="en-US" sz="2800" b="1" dirty="0" smtClean="0">
                <a:solidFill>
                  <a:schemeClr val="accent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3: </a:t>
            </a:r>
            <a:r>
              <a:rPr lang="en-US" sz="2800" b="1" dirty="0" err="1">
                <a:solidFill>
                  <a:schemeClr val="accent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Từ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TPHCM </a:t>
            </a:r>
            <a:r>
              <a:rPr lang="en-US" sz="2800" b="1" dirty="0" err="1">
                <a:solidFill>
                  <a:schemeClr val="accent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có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thể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đi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tới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các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tỉnh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khác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bằng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đường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thủy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, </a:t>
            </a:r>
            <a:r>
              <a:rPr lang="en-US" sz="2800" b="1" dirty="0" err="1">
                <a:solidFill>
                  <a:schemeClr val="accent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hàng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không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, </a:t>
            </a:r>
            <a:r>
              <a:rPr lang="en-US" sz="2800" b="1" dirty="0" err="1" smtClean="0">
                <a:solidFill>
                  <a:schemeClr val="accent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đường</a:t>
            </a:r>
            <a:r>
              <a:rPr lang="en-US" sz="2800" b="1" dirty="0" smtClean="0">
                <a:solidFill>
                  <a:schemeClr val="accent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800" b="1" dirty="0" err="1" smtClean="0">
                <a:solidFill>
                  <a:schemeClr val="accent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sắt</a:t>
            </a:r>
            <a:r>
              <a:rPr lang="en-US" sz="2800" b="1" dirty="0" smtClean="0">
                <a:solidFill>
                  <a:schemeClr val="accent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, </a:t>
            </a:r>
            <a:r>
              <a:rPr lang="en-US" sz="2800" b="1" dirty="0" err="1" smtClean="0">
                <a:solidFill>
                  <a:schemeClr val="accent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đường</a:t>
            </a:r>
            <a:r>
              <a:rPr lang="en-US" sz="2800" b="1" dirty="0" smtClean="0">
                <a:solidFill>
                  <a:schemeClr val="accent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ô </a:t>
            </a:r>
            <a:r>
              <a:rPr lang="en-US" sz="2800" b="1" dirty="0" err="1" smtClean="0">
                <a:solidFill>
                  <a:schemeClr val="accent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tô</a:t>
            </a:r>
            <a:r>
              <a:rPr lang="en-US" sz="2800" b="1" dirty="0" smtClean="0">
                <a:solidFill>
                  <a:schemeClr val="accent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.</a:t>
            </a:r>
            <a:endParaRPr lang="en-US" sz="2800" b="1" dirty="0">
              <a:solidFill>
                <a:schemeClr val="accent2">
                  <a:lumMod val="50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6" name="Left Arrow 5">
            <a:hlinkClick r:id="rId3" action="ppaction://hlinksldjump"/>
          </p:cNvPr>
          <p:cNvSpPr/>
          <p:nvPr/>
        </p:nvSpPr>
        <p:spPr>
          <a:xfrm>
            <a:off x="7787149" y="6292645"/>
            <a:ext cx="1295400" cy="609600"/>
          </a:xfrm>
          <a:prstGeom prst="lef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Káº¿t quáº£ hÃ¬nh áº£nh cho hÃ¬nh áº£nh vá» mÃ¡y ba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499" y="-381000"/>
            <a:ext cx="2857500" cy="1682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Káº¿t quáº£ hÃ¬nh áº£nh cho báº¿n phÃ  ThÃ nh phá» há» chÃ­ minh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1" y="-381000"/>
            <a:ext cx="2962942" cy="1682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6" descr="Káº¿t quáº£ hÃ¬nh áº£nh cho ÄÆ°á»ng sáº¯t viet na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8" descr="Káº¿t quáº£ hÃ¬nh áº£nh cho ÄÆ°á»ng sáº¯t viet nam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10" descr="Káº¿t quáº£ hÃ¬nh áº£nh cho ÄÆ°á»ng sáº¯t viet nam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60" name="Picture 12" descr="Káº¿t quáº£ hÃ¬nh áº£nh cho ÄÆ°á»ng sáº¯t viet nam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9261" y="-440517"/>
            <a:ext cx="3705239" cy="1682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HÃ¬nh áº£nh cÃ³ liÃªn qua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1" y="1301646"/>
            <a:ext cx="2962260" cy="1898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4069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1269</TotalTime>
  <Words>760</Words>
  <Application>Microsoft Office PowerPoint</Application>
  <PresentationFormat>On-screen Show (4:3)</PresentationFormat>
  <Paragraphs>170</Paragraphs>
  <Slides>34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5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Asus</dc:creator>
  <cp:lastModifiedBy>PC_ASUS</cp:lastModifiedBy>
  <cp:revision>136</cp:revision>
  <dcterms:created xsi:type="dcterms:W3CDTF">2006-08-16T00:00:00Z</dcterms:created>
  <dcterms:modified xsi:type="dcterms:W3CDTF">2021-05-11T16:42:24Z</dcterms:modified>
</cp:coreProperties>
</file>