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udio/unknown"/>
  <Default Extension="mp3" ContentType="audio/m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63" r:id="rId3"/>
    <p:sldId id="269" r:id="rId4"/>
    <p:sldId id="270" r:id="rId5"/>
    <p:sldId id="271" r:id="rId6"/>
    <p:sldId id="272" r:id="rId7"/>
    <p:sldId id="259" r:id="rId8"/>
    <p:sldId id="281" r:id="rId9"/>
    <p:sldId id="276" r:id="rId10"/>
    <p:sldId id="273" r:id="rId11"/>
    <p:sldId id="277" r:id="rId12"/>
    <p:sldId id="274" r:id="rId13"/>
    <p:sldId id="279" r:id="rId14"/>
    <p:sldId id="275" r:id="rId15"/>
    <p:sldId id="280" r:id="rId16"/>
    <p:sldId id="268" r:id="rId17"/>
  </p:sldIdLst>
  <p:sldSz cx="12192000" cy="6858000"/>
  <p:notesSz cx="6858000" cy="9144000"/>
  <p:custDataLst>
    <p:tags r:id="rId19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99CC"/>
    <a:srgbClr val="66FFFF"/>
    <a:srgbClr val="CCFF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23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999CC1-8D81-456D-8898-E5F6AA4B376A}" type="datetimeFigureOut">
              <a:rPr lang="en-US" smtClean="0"/>
              <a:pPr/>
              <a:t>5/7/2021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FA0485-A561-4D0D-B8E7-6718ABE11C6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A0485-A561-4D0D-B8E7-6718ABE11C6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82257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6914-9882-4C8D-9A9C-2ACDC9A97FC0}" type="datetimeFigureOut">
              <a:rPr lang="vi-VN" smtClean="0"/>
              <a:pPr/>
              <a:t>07/05/2021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6F704-E57D-4A1E-A620-41EB0D5BFCB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1817837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6914-9882-4C8D-9A9C-2ACDC9A97FC0}" type="datetimeFigureOut">
              <a:rPr lang="vi-VN" smtClean="0"/>
              <a:pPr/>
              <a:t>07/05/2021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6F704-E57D-4A1E-A620-41EB0D5BFCB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1626084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6914-9882-4C8D-9A9C-2ACDC9A97FC0}" type="datetimeFigureOut">
              <a:rPr lang="vi-VN" smtClean="0"/>
              <a:pPr/>
              <a:t>07/05/2021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6F704-E57D-4A1E-A620-41EB0D5BFCB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3110831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6914-9882-4C8D-9A9C-2ACDC9A97FC0}" type="datetimeFigureOut">
              <a:rPr lang="vi-VN" smtClean="0"/>
              <a:pPr/>
              <a:t>07/05/2021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6F704-E57D-4A1E-A620-41EB0D5BFCB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2082170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6914-9882-4C8D-9A9C-2ACDC9A97FC0}" type="datetimeFigureOut">
              <a:rPr lang="vi-VN" smtClean="0"/>
              <a:pPr/>
              <a:t>07/05/2021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6F704-E57D-4A1E-A620-41EB0D5BFCB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1350899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6914-9882-4C8D-9A9C-2ACDC9A97FC0}" type="datetimeFigureOut">
              <a:rPr lang="vi-VN" smtClean="0"/>
              <a:pPr/>
              <a:t>07/05/2021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6F704-E57D-4A1E-A620-41EB0D5BFCB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3613124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6914-9882-4C8D-9A9C-2ACDC9A97FC0}" type="datetimeFigureOut">
              <a:rPr lang="vi-VN" smtClean="0"/>
              <a:pPr/>
              <a:t>07/05/2021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6F704-E57D-4A1E-A620-41EB0D5BFCB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1072320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6914-9882-4C8D-9A9C-2ACDC9A97FC0}" type="datetimeFigureOut">
              <a:rPr lang="vi-VN" smtClean="0"/>
              <a:pPr/>
              <a:t>07/05/2021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6F704-E57D-4A1E-A620-41EB0D5BFCB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4205386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6914-9882-4C8D-9A9C-2ACDC9A97FC0}" type="datetimeFigureOut">
              <a:rPr lang="vi-VN" smtClean="0"/>
              <a:pPr/>
              <a:t>07/05/2021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6F704-E57D-4A1E-A620-41EB0D5BFCB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30076653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6914-9882-4C8D-9A9C-2ACDC9A97FC0}" type="datetimeFigureOut">
              <a:rPr lang="vi-VN" smtClean="0"/>
              <a:pPr/>
              <a:t>07/05/2021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6F704-E57D-4A1E-A620-41EB0D5BFCB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3823230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6914-9882-4C8D-9A9C-2ACDC9A97FC0}" type="datetimeFigureOut">
              <a:rPr lang="vi-VN" smtClean="0"/>
              <a:pPr/>
              <a:t>07/05/2021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6F704-E57D-4A1E-A620-41EB0D5BFCB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1466900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3F6914-9882-4C8D-9A9C-2ACDC9A97FC0}" type="datetimeFigureOut">
              <a:rPr lang="vi-VN" smtClean="0"/>
              <a:pPr/>
              <a:t>07/05/2021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6F704-E57D-4A1E-A620-41EB0D5BFCB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1136618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gif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5" Type="http://schemas.openxmlformats.org/officeDocument/2006/relationships/image" Target="../media/image6.png"/><Relationship Id="rId4" Type="http://schemas.microsoft.com/office/2007/relationships/media" Target="../media/media1.mp3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2.bin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2.png"/><Relationship Id="rId5" Type="http://schemas.openxmlformats.org/officeDocument/2006/relationships/audio" Target="../media/audio4.bin"/><Relationship Id="rId10" Type="http://schemas.openxmlformats.org/officeDocument/2006/relationships/image" Target="../media/image11.png"/><Relationship Id="rId4" Type="http://schemas.openxmlformats.org/officeDocument/2006/relationships/audio" Target="../media/audio3.bin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2.bin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11" Type="http://schemas.openxmlformats.org/officeDocument/2006/relationships/image" Target="../media/image12.png"/><Relationship Id="rId5" Type="http://schemas.openxmlformats.org/officeDocument/2006/relationships/audio" Target="../media/audio4.bin"/><Relationship Id="rId10" Type="http://schemas.openxmlformats.org/officeDocument/2006/relationships/image" Target="../media/image11.png"/><Relationship Id="rId4" Type="http://schemas.openxmlformats.org/officeDocument/2006/relationships/audio" Target="../media/audio3.bin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2.bin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11" Type="http://schemas.openxmlformats.org/officeDocument/2006/relationships/image" Target="../media/image12.png"/><Relationship Id="rId5" Type="http://schemas.openxmlformats.org/officeDocument/2006/relationships/audio" Target="../media/audio4.bin"/><Relationship Id="rId10" Type="http://schemas.openxmlformats.org/officeDocument/2006/relationships/image" Target="../media/image11.png"/><Relationship Id="rId4" Type="http://schemas.openxmlformats.org/officeDocument/2006/relationships/audio" Target="../media/audio3.bin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39815" y="0"/>
            <a:ext cx="80748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 </a:t>
            </a:r>
            <a:r>
              <a:rPr lang="en-US" sz="3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sáu</a:t>
            </a:r>
            <a:r>
              <a:rPr lang="vi-VN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ngày 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vi-VN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tháng 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vi-VN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năm 202</a:t>
            </a:r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vi-VN" sz="3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vi-VN" sz="4000" b="1" dirty="0" smtClean="0">
                <a:solidFill>
                  <a:srgbClr val="FFFF00"/>
                </a:solidFill>
                <a:latin typeface="+mj-lt"/>
              </a:rPr>
              <a:t>Toán</a:t>
            </a:r>
          </a:p>
          <a:p>
            <a:pPr algn="ctr"/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vi-VN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Sách Giáo Khoa Toán Lớp 5 | Tải Sách Miễn Phí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0220" y="2715952"/>
            <a:ext cx="1577690" cy="1577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27439" y="2298226"/>
            <a:ext cx="3447961" cy="199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8983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780617" y="547013"/>
            <a:ext cx="10183091" cy="156966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endParaRPr lang="en-US" altLang="en-US" sz="2400" dirty="0"/>
          </a:p>
          <a:p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2. 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5A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35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</a:p>
        </p:txBody>
      </p:sp>
      <p:graphicFrame>
        <p:nvGraphicFramePr>
          <p:cNvPr id="307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922505811"/>
              </p:ext>
            </p:extLst>
          </p:nvPr>
        </p:nvGraphicFramePr>
        <p:xfrm>
          <a:off x="7472313" y="783588"/>
          <a:ext cx="479425" cy="825500"/>
        </p:xfrm>
        <a:graphic>
          <a:graphicData uri="http://schemas.openxmlformats.org/presentationml/2006/ole">
            <p:oleObj spid="_x0000_s4118" name="Equation" r:id="rId3" imgW="152334" imgH="393529" progId="">
              <p:embed/>
            </p:oleObj>
          </a:graphicData>
        </a:graphic>
      </p:graphicFrame>
      <p:grpSp>
        <p:nvGrpSpPr>
          <p:cNvPr id="3119" name="Group 47"/>
          <p:cNvGrpSpPr>
            <a:grpSpLocks/>
          </p:cNvGrpSpPr>
          <p:nvPr/>
        </p:nvGrpSpPr>
        <p:grpSpPr bwMode="auto">
          <a:xfrm>
            <a:off x="2187623" y="3404755"/>
            <a:ext cx="3846512" cy="230188"/>
            <a:chOff x="2699" y="2115"/>
            <a:chExt cx="2423" cy="145"/>
          </a:xfrm>
        </p:grpSpPr>
        <p:sp>
          <p:nvSpPr>
            <p:cNvPr id="3109" name="Line 37"/>
            <p:cNvSpPr>
              <a:spLocks noChangeShapeType="1"/>
            </p:cNvSpPr>
            <p:nvPr/>
          </p:nvSpPr>
          <p:spPr bwMode="auto">
            <a:xfrm>
              <a:off x="4540" y="2115"/>
              <a:ext cx="0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110" name="Group 38"/>
            <p:cNvGrpSpPr>
              <a:grpSpLocks/>
            </p:cNvGrpSpPr>
            <p:nvPr/>
          </p:nvGrpSpPr>
          <p:grpSpPr bwMode="auto">
            <a:xfrm>
              <a:off x="2699" y="2115"/>
              <a:ext cx="2423" cy="145"/>
              <a:chOff x="1610" y="3838"/>
              <a:chExt cx="2423" cy="145"/>
            </a:xfrm>
          </p:grpSpPr>
          <p:sp>
            <p:nvSpPr>
              <p:cNvPr id="3111" name="Line 39"/>
              <p:cNvSpPr>
                <a:spLocks noChangeShapeType="1"/>
              </p:cNvSpPr>
              <p:nvPr/>
            </p:nvSpPr>
            <p:spPr bwMode="auto">
              <a:xfrm>
                <a:off x="2236" y="3838"/>
                <a:ext cx="0" cy="1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112" name="Group 40"/>
              <p:cNvGrpSpPr>
                <a:grpSpLocks/>
              </p:cNvGrpSpPr>
              <p:nvPr/>
            </p:nvGrpSpPr>
            <p:grpSpPr bwMode="auto">
              <a:xfrm>
                <a:off x="1610" y="3838"/>
                <a:ext cx="2423" cy="145"/>
                <a:chOff x="1610" y="3557"/>
                <a:chExt cx="2423" cy="145"/>
              </a:xfrm>
            </p:grpSpPr>
            <p:sp>
              <p:nvSpPr>
                <p:cNvPr id="3113" name="Line 41"/>
                <p:cNvSpPr>
                  <a:spLocks noChangeShapeType="1"/>
                </p:cNvSpPr>
                <p:nvPr/>
              </p:nvSpPr>
              <p:spPr bwMode="auto">
                <a:xfrm>
                  <a:off x="2816" y="3557"/>
                  <a:ext cx="0" cy="13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3114" name="Group 42"/>
                <p:cNvGrpSpPr>
                  <a:grpSpLocks/>
                </p:cNvGrpSpPr>
                <p:nvPr/>
              </p:nvGrpSpPr>
              <p:grpSpPr bwMode="auto">
                <a:xfrm>
                  <a:off x="1610" y="3566"/>
                  <a:ext cx="2423" cy="136"/>
                  <a:chOff x="1927" y="3067"/>
                  <a:chExt cx="2423" cy="136"/>
                </a:xfrm>
              </p:grpSpPr>
              <p:sp>
                <p:nvSpPr>
                  <p:cNvPr id="3115" name="Line 43"/>
                  <p:cNvSpPr>
                    <a:spLocks noChangeShapeType="1"/>
                  </p:cNvSpPr>
                  <p:nvPr/>
                </p:nvSpPr>
                <p:spPr bwMode="auto">
                  <a:xfrm>
                    <a:off x="4350" y="3067"/>
                    <a:ext cx="0" cy="13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3116" name="Group 44"/>
                  <p:cNvGrpSpPr>
                    <a:grpSpLocks/>
                  </p:cNvGrpSpPr>
                  <p:nvPr/>
                </p:nvGrpSpPr>
                <p:grpSpPr bwMode="auto">
                  <a:xfrm>
                    <a:off x="1927" y="3067"/>
                    <a:ext cx="2409" cy="136"/>
                    <a:chOff x="607" y="1961"/>
                    <a:chExt cx="2409" cy="136"/>
                  </a:xfrm>
                </p:grpSpPr>
                <p:sp>
                  <p:nvSpPr>
                    <p:cNvPr id="3117" name="Line 4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12" y="2024"/>
                      <a:ext cx="2404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18" name="Line 4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07" y="1961"/>
                      <a:ext cx="0" cy="13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</p:grpSp>
        </p:grpSp>
      </p:grpSp>
      <p:grpSp>
        <p:nvGrpSpPr>
          <p:cNvPr id="3143" name="Group 71"/>
          <p:cNvGrpSpPr>
            <a:grpSpLocks/>
          </p:cNvGrpSpPr>
          <p:nvPr/>
        </p:nvGrpSpPr>
        <p:grpSpPr bwMode="auto">
          <a:xfrm>
            <a:off x="2195560" y="2821504"/>
            <a:ext cx="2924175" cy="230188"/>
            <a:chOff x="2744" y="2332"/>
            <a:chExt cx="1842" cy="145"/>
          </a:xfrm>
        </p:grpSpPr>
        <p:sp>
          <p:nvSpPr>
            <p:cNvPr id="3135" name="Line 63"/>
            <p:cNvSpPr>
              <a:spLocks noChangeShapeType="1"/>
            </p:cNvSpPr>
            <p:nvPr/>
          </p:nvSpPr>
          <p:spPr bwMode="auto">
            <a:xfrm>
              <a:off x="3379" y="2332"/>
              <a:ext cx="0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136" name="Group 64"/>
            <p:cNvGrpSpPr>
              <a:grpSpLocks/>
            </p:cNvGrpSpPr>
            <p:nvPr/>
          </p:nvGrpSpPr>
          <p:grpSpPr bwMode="auto">
            <a:xfrm>
              <a:off x="2744" y="2341"/>
              <a:ext cx="1842" cy="136"/>
              <a:chOff x="2744" y="2115"/>
              <a:chExt cx="1842" cy="136"/>
            </a:xfrm>
          </p:grpSpPr>
          <p:sp>
            <p:nvSpPr>
              <p:cNvPr id="3137" name="Line 65"/>
              <p:cNvSpPr>
                <a:spLocks noChangeShapeType="1"/>
              </p:cNvSpPr>
              <p:nvPr/>
            </p:nvSpPr>
            <p:spPr bwMode="auto">
              <a:xfrm>
                <a:off x="3969" y="2115"/>
                <a:ext cx="0" cy="1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138" name="Group 66"/>
              <p:cNvGrpSpPr>
                <a:grpSpLocks/>
              </p:cNvGrpSpPr>
              <p:nvPr/>
            </p:nvGrpSpPr>
            <p:grpSpPr bwMode="auto">
              <a:xfrm>
                <a:off x="2744" y="2115"/>
                <a:ext cx="1842" cy="136"/>
                <a:chOff x="2744" y="2251"/>
                <a:chExt cx="1842" cy="136"/>
              </a:xfrm>
            </p:grpSpPr>
            <p:sp>
              <p:nvSpPr>
                <p:cNvPr id="3139" name="Line 67"/>
                <p:cNvSpPr>
                  <a:spLocks noChangeShapeType="1"/>
                </p:cNvSpPr>
                <p:nvPr/>
              </p:nvSpPr>
              <p:spPr bwMode="auto">
                <a:xfrm>
                  <a:off x="4586" y="2251"/>
                  <a:ext cx="0" cy="13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3140" name="Group 68"/>
                <p:cNvGrpSpPr>
                  <a:grpSpLocks/>
                </p:cNvGrpSpPr>
                <p:nvPr/>
              </p:nvGrpSpPr>
              <p:grpSpPr bwMode="auto">
                <a:xfrm>
                  <a:off x="2744" y="2251"/>
                  <a:ext cx="1842" cy="136"/>
                  <a:chOff x="612" y="2360"/>
                  <a:chExt cx="1842" cy="136"/>
                </a:xfrm>
              </p:grpSpPr>
              <p:sp>
                <p:nvSpPr>
                  <p:cNvPr id="3141" name="Line 6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612" y="2419"/>
                    <a:ext cx="1842" cy="13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42" name="Line 70"/>
                  <p:cNvSpPr>
                    <a:spLocks noChangeShapeType="1"/>
                  </p:cNvSpPr>
                  <p:nvPr/>
                </p:nvSpPr>
                <p:spPr bwMode="auto">
                  <a:xfrm>
                    <a:off x="612" y="2360"/>
                    <a:ext cx="0" cy="13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</p:grpSp>
      <p:sp>
        <p:nvSpPr>
          <p:cNvPr id="3144" name="Text Box 72"/>
          <p:cNvSpPr txBox="1">
            <a:spLocks noChangeArrowheads="1"/>
          </p:cNvSpPr>
          <p:nvPr/>
        </p:nvSpPr>
        <p:spPr bwMode="auto">
          <a:xfrm>
            <a:off x="1521116" y="2768251"/>
            <a:ext cx="62869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</a:p>
        </p:txBody>
      </p:sp>
      <p:sp>
        <p:nvSpPr>
          <p:cNvPr id="3145" name="Text Box 73"/>
          <p:cNvSpPr txBox="1">
            <a:spLocks noChangeArrowheads="1"/>
          </p:cNvSpPr>
          <p:nvPr/>
        </p:nvSpPr>
        <p:spPr bwMode="auto">
          <a:xfrm>
            <a:off x="1602946" y="3267776"/>
            <a:ext cx="47320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endParaRPr lang="en-US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46" name="AutoShape 74"/>
          <p:cNvSpPr>
            <a:spLocks/>
          </p:cNvSpPr>
          <p:nvPr/>
        </p:nvSpPr>
        <p:spPr bwMode="auto">
          <a:xfrm>
            <a:off x="6288271" y="2680383"/>
            <a:ext cx="152400" cy="914400"/>
          </a:xfrm>
          <a:prstGeom prst="rightBrace">
            <a:avLst>
              <a:gd name="adj1" fmla="val 50000"/>
              <a:gd name="adj2" fmla="val 50000"/>
            </a:avLst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47" name="Text Box 75"/>
          <p:cNvSpPr txBox="1">
            <a:spLocks noChangeArrowheads="1"/>
          </p:cNvSpPr>
          <p:nvPr/>
        </p:nvSpPr>
        <p:spPr bwMode="auto">
          <a:xfrm>
            <a:off x="6743625" y="2929454"/>
            <a:ext cx="17398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35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48" name="AutoShape 76"/>
          <p:cNvSpPr>
            <a:spLocks/>
          </p:cNvSpPr>
          <p:nvPr/>
        </p:nvSpPr>
        <p:spPr bwMode="auto">
          <a:xfrm rot="16200000">
            <a:off x="5441195" y="2867862"/>
            <a:ext cx="301625" cy="769938"/>
          </a:xfrm>
          <a:prstGeom prst="rightBrace">
            <a:avLst>
              <a:gd name="adj1" fmla="val 21272"/>
              <a:gd name="adj2" fmla="val 50000"/>
            </a:avLst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49" name="Text Box 77"/>
          <p:cNvSpPr txBox="1">
            <a:spLocks noChangeArrowheads="1"/>
          </p:cNvSpPr>
          <p:nvPr/>
        </p:nvSpPr>
        <p:spPr bwMode="auto">
          <a:xfrm>
            <a:off x="5440363" y="2701908"/>
            <a:ext cx="30328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 dirty="0">
                <a:solidFill>
                  <a:schemeClr val="hlink"/>
                </a:solidFill>
              </a:rPr>
              <a:t>?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629464" y="3854548"/>
            <a:ext cx="58240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 bước làm dạng toán Tổng – tỉ</a:t>
            </a:r>
          </a:p>
          <a:p>
            <a:pPr>
              <a:lnSpc>
                <a:spcPct val="150000"/>
              </a:lnSpc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Bước 1: Vẽ sơ đồ</a:t>
            </a:r>
          </a:p>
          <a:p>
            <a:pPr>
              <a:lnSpc>
                <a:spcPct val="150000"/>
              </a:lnSpc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Bước 2: Tìm tổng số phần bằng nhau</a:t>
            </a:r>
          </a:p>
          <a:p>
            <a:pPr>
              <a:lnSpc>
                <a:spcPct val="150000"/>
              </a:lnSpc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Bước 3: Tìm số lớn, số bé.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7802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3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3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3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3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3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44" grpId="0"/>
      <p:bldP spid="3145" grpId="0"/>
      <p:bldP spid="3147" grpId="0"/>
      <p:bldP spid="3149" grpId="0"/>
      <p:bldP spid="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3618" y="318654"/>
            <a:ext cx="10515600" cy="6539346"/>
          </a:xfrm>
        </p:spPr>
        <p:txBody>
          <a:bodyPr>
            <a:normAutofit fontScale="92500" lnSpcReduction="20000"/>
          </a:bodyPr>
          <a:lstStyle/>
          <a:p>
            <a:pPr marL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altLang="en-US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 algn="ctr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ctr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+ 4 = 7 (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 algn="ctr">
              <a:buNone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5A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ctr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35 : 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×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= 15 (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 algn="ctr">
              <a:buNone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5A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ctr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35 – 15 = 20 (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 algn="ctr">
              <a:buNone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ctr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 – 15 = 5 (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 algn="ctr">
              <a:buNone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5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71"/>
          <p:cNvGrpSpPr>
            <a:grpSpLocks/>
          </p:cNvGrpSpPr>
          <p:nvPr/>
        </p:nvGrpSpPr>
        <p:grpSpPr bwMode="auto">
          <a:xfrm>
            <a:off x="1834141" y="1606261"/>
            <a:ext cx="2924175" cy="230188"/>
            <a:chOff x="2744" y="2332"/>
            <a:chExt cx="1842" cy="145"/>
          </a:xfrm>
        </p:grpSpPr>
        <p:sp>
          <p:nvSpPr>
            <p:cNvPr id="5" name="Line 63"/>
            <p:cNvSpPr>
              <a:spLocks noChangeShapeType="1"/>
            </p:cNvSpPr>
            <p:nvPr/>
          </p:nvSpPr>
          <p:spPr bwMode="auto">
            <a:xfrm>
              <a:off x="3379" y="2332"/>
              <a:ext cx="0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" name="Group 64"/>
            <p:cNvGrpSpPr>
              <a:grpSpLocks/>
            </p:cNvGrpSpPr>
            <p:nvPr/>
          </p:nvGrpSpPr>
          <p:grpSpPr bwMode="auto">
            <a:xfrm>
              <a:off x="2744" y="2341"/>
              <a:ext cx="1842" cy="136"/>
              <a:chOff x="2744" y="2115"/>
              <a:chExt cx="1842" cy="136"/>
            </a:xfrm>
          </p:grpSpPr>
          <p:sp>
            <p:nvSpPr>
              <p:cNvPr id="7" name="Line 65"/>
              <p:cNvSpPr>
                <a:spLocks noChangeShapeType="1"/>
              </p:cNvSpPr>
              <p:nvPr/>
            </p:nvSpPr>
            <p:spPr bwMode="auto">
              <a:xfrm>
                <a:off x="3969" y="2115"/>
                <a:ext cx="0" cy="1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" name="Group 66"/>
              <p:cNvGrpSpPr>
                <a:grpSpLocks/>
              </p:cNvGrpSpPr>
              <p:nvPr/>
            </p:nvGrpSpPr>
            <p:grpSpPr bwMode="auto">
              <a:xfrm>
                <a:off x="2744" y="2115"/>
                <a:ext cx="1842" cy="136"/>
                <a:chOff x="2744" y="2251"/>
                <a:chExt cx="1842" cy="136"/>
              </a:xfrm>
            </p:grpSpPr>
            <p:sp>
              <p:nvSpPr>
                <p:cNvPr id="9" name="Line 67"/>
                <p:cNvSpPr>
                  <a:spLocks noChangeShapeType="1"/>
                </p:cNvSpPr>
                <p:nvPr/>
              </p:nvSpPr>
              <p:spPr bwMode="auto">
                <a:xfrm>
                  <a:off x="4586" y="2251"/>
                  <a:ext cx="0" cy="13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0" name="Group 68"/>
                <p:cNvGrpSpPr>
                  <a:grpSpLocks/>
                </p:cNvGrpSpPr>
                <p:nvPr/>
              </p:nvGrpSpPr>
              <p:grpSpPr bwMode="auto">
                <a:xfrm>
                  <a:off x="2744" y="2251"/>
                  <a:ext cx="1814" cy="136"/>
                  <a:chOff x="612" y="2360"/>
                  <a:chExt cx="1814" cy="136"/>
                </a:xfrm>
              </p:grpSpPr>
              <p:sp>
                <p:nvSpPr>
                  <p:cNvPr id="11" name="Line 69"/>
                  <p:cNvSpPr>
                    <a:spLocks noChangeShapeType="1"/>
                  </p:cNvSpPr>
                  <p:nvPr/>
                </p:nvSpPr>
                <p:spPr bwMode="auto">
                  <a:xfrm>
                    <a:off x="612" y="2432"/>
                    <a:ext cx="181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" name="Line 70"/>
                  <p:cNvSpPr>
                    <a:spLocks noChangeShapeType="1"/>
                  </p:cNvSpPr>
                  <p:nvPr/>
                </p:nvSpPr>
                <p:spPr bwMode="auto">
                  <a:xfrm>
                    <a:off x="612" y="2360"/>
                    <a:ext cx="0" cy="13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</p:grpSp>
      <p:grpSp>
        <p:nvGrpSpPr>
          <p:cNvPr id="13" name="Group 47"/>
          <p:cNvGrpSpPr>
            <a:grpSpLocks/>
          </p:cNvGrpSpPr>
          <p:nvPr/>
        </p:nvGrpSpPr>
        <p:grpSpPr bwMode="auto">
          <a:xfrm>
            <a:off x="1834141" y="2190461"/>
            <a:ext cx="3846512" cy="230188"/>
            <a:chOff x="2699" y="2115"/>
            <a:chExt cx="2423" cy="145"/>
          </a:xfrm>
        </p:grpSpPr>
        <p:sp>
          <p:nvSpPr>
            <p:cNvPr id="14" name="Line 37"/>
            <p:cNvSpPr>
              <a:spLocks noChangeShapeType="1"/>
            </p:cNvSpPr>
            <p:nvPr/>
          </p:nvSpPr>
          <p:spPr bwMode="auto">
            <a:xfrm>
              <a:off x="4540" y="2115"/>
              <a:ext cx="0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5" name="Group 38"/>
            <p:cNvGrpSpPr>
              <a:grpSpLocks/>
            </p:cNvGrpSpPr>
            <p:nvPr/>
          </p:nvGrpSpPr>
          <p:grpSpPr bwMode="auto">
            <a:xfrm>
              <a:off x="2699" y="2115"/>
              <a:ext cx="2423" cy="145"/>
              <a:chOff x="1610" y="3838"/>
              <a:chExt cx="2423" cy="145"/>
            </a:xfrm>
          </p:grpSpPr>
          <p:sp>
            <p:nvSpPr>
              <p:cNvPr id="16" name="Line 39"/>
              <p:cNvSpPr>
                <a:spLocks noChangeShapeType="1"/>
              </p:cNvSpPr>
              <p:nvPr/>
            </p:nvSpPr>
            <p:spPr bwMode="auto">
              <a:xfrm>
                <a:off x="2236" y="3838"/>
                <a:ext cx="0" cy="1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7" name="Group 40"/>
              <p:cNvGrpSpPr>
                <a:grpSpLocks/>
              </p:cNvGrpSpPr>
              <p:nvPr/>
            </p:nvGrpSpPr>
            <p:grpSpPr bwMode="auto">
              <a:xfrm>
                <a:off x="1610" y="3838"/>
                <a:ext cx="2423" cy="145"/>
                <a:chOff x="1610" y="3557"/>
                <a:chExt cx="2423" cy="145"/>
              </a:xfrm>
            </p:grpSpPr>
            <p:sp>
              <p:nvSpPr>
                <p:cNvPr id="18" name="Line 41"/>
                <p:cNvSpPr>
                  <a:spLocks noChangeShapeType="1"/>
                </p:cNvSpPr>
                <p:nvPr/>
              </p:nvSpPr>
              <p:spPr bwMode="auto">
                <a:xfrm>
                  <a:off x="2816" y="3557"/>
                  <a:ext cx="0" cy="13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9" name="Group 42"/>
                <p:cNvGrpSpPr>
                  <a:grpSpLocks/>
                </p:cNvGrpSpPr>
                <p:nvPr/>
              </p:nvGrpSpPr>
              <p:grpSpPr bwMode="auto">
                <a:xfrm>
                  <a:off x="1610" y="3566"/>
                  <a:ext cx="2423" cy="136"/>
                  <a:chOff x="1927" y="3067"/>
                  <a:chExt cx="2423" cy="136"/>
                </a:xfrm>
              </p:grpSpPr>
              <p:sp>
                <p:nvSpPr>
                  <p:cNvPr id="20" name="Line 43"/>
                  <p:cNvSpPr>
                    <a:spLocks noChangeShapeType="1"/>
                  </p:cNvSpPr>
                  <p:nvPr/>
                </p:nvSpPr>
                <p:spPr bwMode="auto">
                  <a:xfrm>
                    <a:off x="4350" y="3067"/>
                    <a:ext cx="0" cy="13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21" name="Group 44"/>
                  <p:cNvGrpSpPr>
                    <a:grpSpLocks/>
                  </p:cNvGrpSpPr>
                  <p:nvPr/>
                </p:nvGrpSpPr>
                <p:grpSpPr bwMode="auto">
                  <a:xfrm>
                    <a:off x="1927" y="3067"/>
                    <a:ext cx="2409" cy="136"/>
                    <a:chOff x="607" y="1961"/>
                    <a:chExt cx="2409" cy="136"/>
                  </a:xfrm>
                </p:grpSpPr>
                <p:sp>
                  <p:nvSpPr>
                    <p:cNvPr id="22" name="Line 4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12" y="2024"/>
                      <a:ext cx="2404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3" name="Line 4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07" y="1961"/>
                      <a:ext cx="0" cy="13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</p:grpSp>
        </p:grpSp>
      </p:grpSp>
      <p:sp>
        <p:nvSpPr>
          <p:cNvPr id="24" name="Text Box 77"/>
          <p:cNvSpPr txBox="1">
            <a:spLocks noChangeArrowheads="1"/>
          </p:cNvSpPr>
          <p:nvPr/>
        </p:nvSpPr>
        <p:spPr bwMode="auto">
          <a:xfrm>
            <a:off x="5075456" y="1606261"/>
            <a:ext cx="51709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>
                <a:solidFill>
                  <a:schemeClr val="hlink"/>
                </a:solidFill>
              </a:rPr>
              <a:t>?</a:t>
            </a:r>
          </a:p>
        </p:txBody>
      </p:sp>
      <p:sp>
        <p:nvSpPr>
          <p:cNvPr id="25" name="AutoShape 76"/>
          <p:cNvSpPr>
            <a:spLocks/>
          </p:cNvSpPr>
          <p:nvPr/>
        </p:nvSpPr>
        <p:spPr bwMode="auto">
          <a:xfrm rot="16200000">
            <a:off x="5056766" y="1689605"/>
            <a:ext cx="301625" cy="769938"/>
          </a:xfrm>
          <a:prstGeom prst="rightBrace">
            <a:avLst>
              <a:gd name="adj1" fmla="val 21272"/>
              <a:gd name="adj2" fmla="val 50000"/>
            </a:avLst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26" name="AutoShape 74"/>
          <p:cNvSpPr>
            <a:spLocks/>
          </p:cNvSpPr>
          <p:nvPr/>
        </p:nvSpPr>
        <p:spPr bwMode="auto">
          <a:xfrm>
            <a:off x="5848319" y="1545936"/>
            <a:ext cx="152400" cy="914400"/>
          </a:xfrm>
          <a:prstGeom prst="rightBrace">
            <a:avLst>
              <a:gd name="adj1" fmla="val 50000"/>
              <a:gd name="adj2" fmla="val 50000"/>
            </a:avLst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27" name="Text Box 75"/>
          <p:cNvSpPr txBox="1">
            <a:spLocks noChangeArrowheads="1"/>
          </p:cNvSpPr>
          <p:nvPr/>
        </p:nvSpPr>
        <p:spPr bwMode="auto">
          <a:xfrm>
            <a:off x="6053355" y="1742787"/>
            <a:ext cx="17605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/>
              <a:t>35 </a:t>
            </a:r>
            <a:r>
              <a:rPr lang="en-US" altLang="en-US" sz="2400" dirty="0" err="1"/>
              <a:t>học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sinh</a:t>
            </a:r>
            <a:endParaRPr lang="en-US" altLang="en-US" sz="2400" dirty="0"/>
          </a:p>
        </p:txBody>
      </p:sp>
      <p:sp>
        <p:nvSpPr>
          <p:cNvPr id="28" name="Text Box 72"/>
          <p:cNvSpPr txBox="1">
            <a:spLocks noChangeArrowheads="1"/>
          </p:cNvSpPr>
          <p:nvPr/>
        </p:nvSpPr>
        <p:spPr bwMode="auto">
          <a:xfrm>
            <a:off x="961903" y="1524144"/>
            <a:ext cx="666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FF0000"/>
                </a:solidFill>
              </a:rPr>
              <a:t>Nam</a:t>
            </a:r>
          </a:p>
        </p:txBody>
      </p:sp>
      <p:sp>
        <p:nvSpPr>
          <p:cNvPr id="29" name="Text Box 73"/>
          <p:cNvSpPr txBox="1">
            <a:spLocks noChangeArrowheads="1"/>
          </p:cNvSpPr>
          <p:nvPr/>
        </p:nvSpPr>
        <p:spPr bwMode="auto">
          <a:xfrm>
            <a:off x="1020491" y="2093624"/>
            <a:ext cx="501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 err="1">
                <a:solidFill>
                  <a:srgbClr val="FF0000"/>
                </a:solidFill>
              </a:rPr>
              <a:t>Nữ</a:t>
            </a:r>
            <a:endParaRPr lang="en-US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1335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4"/>
          <p:cNvSpPr txBox="1">
            <a:spLocks noChangeArrowheads="1"/>
          </p:cNvSpPr>
          <p:nvPr/>
        </p:nvSpPr>
        <p:spPr bwMode="auto">
          <a:xfrm>
            <a:off x="484909" y="839348"/>
            <a:ext cx="11208327" cy="15696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100 km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thụ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xăng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Ô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75 km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thụ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xăng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4353430" y="3502624"/>
            <a:ext cx="290816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 km   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  12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lít</a:t>
            </a:r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4353430" y="4062257"/>
            <a:ext cx="329609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75 km     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  …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lít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?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5" name="TextBox 27"/>
          <p:cNvSpPr txBox="1">
            <a:spLocks noChangeArrowheads="1"/>
          </p:cNvSpPr>
          <p:nvPr/>
        </p:nvSpPr>
        <p:spPr bwMode="auto">
          <a:xfrm>
            <a:off x="4982658" y="2762085"/>
            <a:ext cx="15859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xmlns="" val="3776588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/>
      <p:bldP spid="4102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7057" y="1221413"/>
            <a:ext cx="9581100" cy="4879923"/>
          </a:xfrm>
        </p:spPr>
        <p:txBody>
          <a:bodyPr>
            <a:normAutofit/>
          </a:bodyPr>
          <a:lstStyle/>
          <a:p>
            <a:pPr algn="ctr"/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1km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thụ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xăng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 : 100 = 0,12 (</a:t>
            </a:r>
            <a:r>
              <a:rPr 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75km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thụ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xăng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0,12 </a:t>
            </a:r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×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75 = 9 (</a:t>
            </a:r>
            <a:r>
              <a:rPr 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9</a:t>
            </a:r>
            <a:r>
              <a:rPr 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xăng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512950" y="984507"/>
            <a:ext cx="290816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 km   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  12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lít</a:t>
            </a:r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512950" y="1544140"/>
            <a:ext cx="329609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75 km     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  …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lít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?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TextBox 27"/>
          <p:cNvSpPr txBox="1">
            <a:spLocks noChangeArrowheads="1"/>
          </p:cNvSpPr>
          <p:nvPr/>
        </p:nvSpPr>
        <p:spPr bwMode="auto">
          <a:xfrm>
            <a:off x="1142178" y="243968"/>
            <a:ext cx="15859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xmlns="" val="1533739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48" name="Group 28"/>
          <p:cNvGrpSpPr>
            <a:grpSpLocks/>
          </p:cNvGrpSpPr>
          <p:nvPr/>
        </p:nvGrpSpPr>
        <p:grpSpPr bwMode="auto">
          <a:xfrm>
            <a:off x="8160328" y="2337447"/>
            <a:ext cx="3477490" cy="3259789"/>
            <a:chOff x="1927" y="2914"/>
            <a:chExt cx="1452" cy="1406"/>
          </a:xfrm>
        </p:grpSpPr>
        <p:grpSp>
          <p:nvGrpSpPr>
            <p:cNvPr id="5142" name="Group 22"/>
            <p:cNvGrpSpPr>
              <a:grpSpLocks/>
            </p:cNvGrpSpPr>
            <p:nvPr/>
          </p:nvGrpSpPr>
          <p:grpSpPr bwMode="auto">
            <a:xfrm>
              <a:off x="1927" y="2914"/>
              <a:ext cx="1452" cy="1406"/>
              <a:chOff x="3833" y="2914"/>
              <a:chExt cx="1452" cy="1406"/>
            </a:xfrm>
          </p:grpSpPr>
          <p:grpSp>
            <p:nvGrpSpPr>
              <p:cNvPr id="5143" name="Group 23"/>
              <p:cNvGrpSpPr>
                <a:grpSpLocks/>
              </p:cNvGrpSpPr>
              <p:nvPr/>
            </p:nvGrpSpPr>
            <p:grpSpPr bwMode="auto">
              <a:xfrm>
                <a:off x="3833" y="2914"/>
                <a:ext cx="1452" cy="1406"/>
                <a:chOff x="612" y="890"/>
                <a:chExt cx="1452" cy="1406"/>
              </a:xfrm>
            </p:grpSpPr>
            <p:sp>
              <p:nvSpPr>
                <p:cNvPr id="5144" name="Oval 24"/>
                <p:cNvSpPr>
                  <a:spLocks noChangeArrowheads="1"/>
                </p:cNvSpPr>
                <p:nvPr/>
              </p:nvSpPr>
              <p:spPr bwMode="auto">
                <a:xfrm>
                  <a:off x="612" y="890"/>
                  <a:ext cx="1452" cy="1406"/>
                </a:xfrm>
                <a:prstGeom prst="ellipse">
                  <a:avLst/>
                </a:prstGeom>
                <a:solidFill>
                  <a:srgbClr val="FFCC66"/>
                </a:solidFill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45" name="Line 25"/>
                <p:cNvSpPr>
                  <a:spLocks noChangeShapeType="1"/>
                </p:cNvSpPr>
                <p:nvPr/>
              </p:nvSpPr>
              <p:spPr bwMode="auto">
                <a:xfrm>
                  <a:off x="1292" y="1570"/>
                  <a:ext cx="772" cy="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146" name="Line 26"/>
              <p:cNvSpPr>
                <a:spLocks noChangeShapeType="1"/>
              </p:cNvSpPr>
              <p:nvPr/>
            </p:nvSpPr>
            <p:spPr bwMode="auto">
              <a:xfrm>
                <a:off x="4513" y="2932"/>
                <a:ext cx="0" cy="662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147" name="Line 27"/>
            <p:cNvSpPr>
              <a:spLocks noChangeShapeType="1"/>
            </p:cNvSpPr>
            <p:nvPr/>
          </p:nvSpPr>
          <p:spPr bwMode="auto">
            <a:xfrm>
              <a:off x="2607" y="3594"/>
              <a:ext cx="410" cy="60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49" name="Text Box 29"/>
          <p:cNvSpPr txBox="1">
            <a:spLocks noChangeArrowheads="1"/>
          </p:cNvSpPr>
          <p:nvPr/>
        </p:nvSpPr>
        <p:spPr bwMode="auto">
          <a:xfrm>
            <a:off x="8488366" y="3906762"/>
            <a:ext cx="115448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dirty="0" err="1" smtClean="0">
                <a:solidFill>
                  <a:srgbClr val="C00000"/>
                </a:solidFill>
              </a:rPr>
              <a:t>Khá</a:t>
            </a:r>
            <a:r>
              <a:rPr lang="en-US" altLang="en-US" sz="2400" dirty="0" smtClean="0">
                <a:solidFill>
                  <a:srgbClr val="C00000"/>
                </a:solidFill>
              </a:rPr>
              <a:t> </a:t>
            </a:r>
            <a:r>
              <a:rPr lang="en-US" altLang="en-US" sz="2400" dirty="0">
                <a:solidFill>
                  <a:srgbClr val="FF0000"/>
                </a:solidFill>
              </a:rPr>
              <a:t>?</a:t>
            </a:r>
            <a:r>
              <a:rPr lang="en-US" altLang="en-US" sz="2400" dirty="0"/>
              <a:t> %</a:t>
            </a:r>
          </a:p>
        </p:txBody>
      </p:sp>
      <p:sp>
        <p:nvSpPr>
          <p:cNvPr id="5150" name="Text Box 30"/>
          <p:cNvSpPr txBox="1">
            <a:spLocks noChangeArrowheads="1"/>
          </p:cNvSpPr>
          <p:nvPr/>
        </p:nvSpPr>
        <p:spPr bwMode="auto">
          <a:xfrm>
            <a:off x="10001260" y="3015432"/>
            <a:ext cx="128112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dirty="0" err="1" smtClean="0">
                <a:solidFill>
                  <a:srgbClr val="C00000"/>
                </a:solidFill>
              </a:rPr>
              <a:t>Giỏi</a:t>
            </a:r>
            <a:r>
              <a:rPr lang="en-US" altLang="en-US" sz="2400" dirty="0" smtClean="0">
                <a:solidFill>
                  <a:srgbClr val="C00000"/>
                </a:solidFill>
              </a:rPr>
              <a:t> </a:t>
            </a:r>
            <a:r>
              <a:rPr lang="en-US" altLang="en-US" sz="2400" dirty="0"/>
              <a:t>25%</a:t>
            </a:r>
          </a:p>
        </p:txBody>
      </p:sp>
      <p:sp>
        <p:nvSpPr>
          <p:cNvPr id="5151" name="Text Box 31"/>
          <p:cNvSpPr txBox="1">
            <a:spLocks noChangeArrowheads="1"/>
          </p:cNvSpPr>
          <p:nvPr/>
        </p:nvSpPr>
        <p:spPr bwMode="auto">
          <a:xfrm>
            <a:off x="10073409" y="4022707"/>
            <a:ext cx="151689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400" err="1" smtClean="0">
                <a:solidFill>
                  <a:srgbClr val="C00000"/>
                </a:solidFill>
              </a:rPr>
              <a:t>Trung</a:t>
            </a:r>
            <a:r>
              <a:rPr lang="en-US" altLang="en-US" sz="2400" smtClean="0">
                <a:solidFill>
                  <a:srgbClr val="C00000"/>
                </a:solidFill>
              </a:rPr>
              <a:t> </a:t>
            </a:r>
            <a:r>
              <a:rPr lang="en-US" altLang="en-US" sz="2400" smtClean="0">
                <a:solidFill>
                  <a:srgbClr val="C00000"/>
                </a:solidFill>
              </a:rPr>
              <a:t>bình</a:t>
            </a:r>
          </a:p>
          <a:p>
            <a:pPr algn="ctr"/>
            <a:r>
              <a:rPr lang="en-US" altLang="en-US" sz="2400" smtClean="0">
                <a:solidFill>
                  <a:srgbClr val="6600CC"/>
                </a:solidFill>
              </a:rPr>
              <a:t> </a:t>
            </a:r>
            <a:r>
              <a:rPr lang="en-US" altLang="en-US" sz="2400" dirty="0"/>
              <a:t>15%</a:t>
            </a:r>
          </a:p>
        </p:txBody>
      </p:sp>
      <p:sp>
        <p:nvSpPr>
          <p:cNvPr id="5152" name="Text Box 32"/>
          <p:cNvSpPr txBox="1">
            <a:spLocks noChangeArrowheads="1"/>
          </p:cNvSpPr>
          <p:nvPr/>
        </p:nvSpPr>
        <p:spPr bwMode="auto">
          <a:xfrm>
            <a:off x="290945" y="423863"/>
            <a:ext cx="11346873" cy="15696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120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8268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49" grpId="0"/>
      <p:bldP spid="5150" grpId="0"/>
      <p:bldP spid="515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774" y="719584"/>
            <a:ext cx="8328075" cy="5692054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ctr">
              <a:buNone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ctr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100% - 25% - 15% = 60%</a:t>
            </a:r>
          </a:p>
          <a:p>
            <a:pPr marL="0" indent="0" algn="ctr">
              <a:buNone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ctr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120 x 100 : 60 = 200 (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 algn="ctr">
              <a:buNone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ctr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 : 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 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×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 = 50 (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 algn="ctr">
              <a:buNone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ctr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 : 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 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×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 = 30 (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 algn="ctr">
              <a:buNone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50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30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28"/>
          <p:cNvGrpSpPr>
            <a:grpSpLocks/>
          </p:cNvGrpSpPr>
          <p:nvPr/>
        </p:nvGrpSpPr>
        <p:grpSpPr bwMode="auto">
          <a:xfrm>
            <a:off x="8160328" y="663355"/>
            <a:ext cx="3477490" cy="3259789"/>
            <a:chOff x="1927" y="2914"/>
            <a:chExt cx="1452" cy="1406"/>
          </a:xfrm>
        </p:grpSpPr>
        <p:grpSp>
          <p:nvGrpSpPr>
            <p:cNvPr id="5" name="Group 22"/>
            <p:cNvGrpSpPr>
              <a:grpSpLocks/>
            </p:cNvGrpSpPr>
            <p:nvPr/>
          </p:nvGrpSpPr>
          <p:grpSpPr bwMode="auto">
            <a:xfrm>
              <a:off x="1927" y="2914"/>
              <a:ext cx="1452" cy="1406"/>
              <a:chOff x="3833" y="2914"/>
              <a:chExt cx="1452" cy="1406"/>
            </a:xfrm>
          </p:grpSpPr>
          <p:grpSp>
            <p:nvGrpSpPr>
              <p:cNvPr id="7" name="Group 23"/>
              <p:cNvGrpSpPr>
                <a:grpSpLocks/>
              </p:cNvGrpSpPr>
              <p:nvPr/>
            </p:nvGrpSpPr>
            <p:grpSpPr bwMode="auto">
              <a:xfrm>
                <a:off x="3833" y="2914"/>
                <a:ext cx="1452" cy="1406"/>
                <a:chOff x="612" y="890"/>
                <a:chExt cx="1452" cy="1406"/>
              </a:xfrm>
            </p:grpSpPr>
            <p:sp>
              <p:nvSpPr>
                <p:cNvPr id="9" name="Oval 24"/>
                <p:cNvSpPr>
                  <a:spLocks noChangeArrowheads="1"/>
                </p:cNvSpPr>
                <p:nvPr/>
              </p:nvSpPr>
              <p:spPr bwMode="auto">
                <a:xfrm>
                  <a:off x="612" y="890"/>
                  <a:ext cx="1452" cy="1406"/>
                </a:xfrm>
                <a:prstGeom prst="ellipse">
                  <a:avLst/>
                </a:prstGeom>
                <a:solidFill>
                  <a:srgbClr val="FFCC66"/>
                </a:solidFill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" name="Line 25"/>
                <p:cNvSpPr>
                  <a:spLocks noChangeShapeType="1"/>
                </p:cNvSpPr>
                <p:nvPr/>
              </p:nvSpPr>
              <p:spPr bwMode="auto">
                <a:xfrm>
                  <a:off x="1292" y="1570"/>
                  <a:ext cx="772" cy="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8" name="Line 26"/>
              <p:cNvSpPr>
                <a:spLocks noChangeShapeType="1"/>
              </p:cNvSpPr>
              <p:nvPr/>
            </p:nvSpPr>
            <p:spPr bwMode="auto">
              <a:xfrm>
                <a:off x="4513" y="2932"/>
                <a:ext cx="0" cy="662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" name="Line 27"/>
            <p:cNvSpPr>
              <a:spLocks noChangeShapeType="1"/>
            </p:cNvSpPr>
            <p:nvPr/>
          </p:nvSpPr>
          <p:spPr bwMode="auto">
            <a:xfrm>
              <a:off x="2607" y="3594"/>
              <a:ext cx="410" cy="60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" name="Text Box 29"/>
          <p:cNvSpPr txBox="1">
            <a:spLocks noChangeArrowheads="1"/>
          </p:cNvSpPr>
          <p:nvPr/>
        </p:nvSpPr>
        <p:spPr bwMode="auto">
          <a:xfrm>
            <a:off x="8488366" y="2232670"/>
            <a:ext cx="115448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dirty="0" err="1" smtClean="0">
                <a:solidFill>
                  <a:srgbClr val="C00000"/>
                </a:solidFill>
              </a:rPr>
              <a:t>Khá</a:t>
            </a:r>
            <a:r>
              <a:rPr lang="en-US" altLang="en-US" sz="2400" dirty="0" smtClean="0">
                <a:solidFill>
                  <a:srgbClr val="C00000"/>
                </a:solidFill>
              </a:rPr>
              <a:t> </a:t>
            </a:r>
            <a:r>
              <a:rPr lang="en-US" altLang="en-US" sz="2400" dirty="0">
                <a:solidFill>
                  <a:srgbClr val="FF0000"/>
                </a:solidFill>
              </a:rPr>
              <a:t>?</a:t>
            </a:r>
            <a:r>
              <a:rPr lang="en-US" altLang="en-US" sz="2400" dirty="0"/>
              <a:t> %</a:t>
            </a:r>
          </a:p>
        </p:txBody>
      </p:sp>
      <p:sp>
        <p:nvSpPr>
          <p:cNvPr id="12" name="Text Box 30"/>
          <p:cNvSpPr txBox="1">
            <a:spLocks noChangeArrowheads="1"/>
          </p:cNvSpPr>
          <p:nvPr/>
        </p:nvSpPr>
        <p:spPr bwMode="auto">
          <a:xfrm>
            <a:off x="10001260" y="1341340"/>
            <a:ext cx="128112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dirty="0" err="1" smtClean="0">
                <a:solidFill>
                  <a:srgbClr val="C00000"/>
                </a:solidFill>
              </a:rPr>
              <a:t>Giỏi</a:t>
            </a:r>
            <a:r>
              <a:rPr lang="en-US" altLang="en-US" sz="2400" dirty="0" smtClean="0">
                <a:solidFill>
                  <a:srgbClr val="C00000"/>
                </a:solidFill>
              </a:rPr>
              <a:t> </a:t>
            </a:r>
            <a:r>
              <a:rPr lang="en-US" altLang="en-US" sz="2400" dirty="0"/>
              <a:t>25%</a:t>
            </a:r>
          </a:p>
        </p:txBody>
      </p:sp>
      <p:sp>
        <p:nvSpPr>
          <p:cNvPr id="13" name="Text Box 31"/>
          <p:cNvSpPr txBox="1">
            <a:spLocks noChangeArrowheads="1"/>
          </p:cNvSpPr>
          <p:nvPr/>
        </p:nvSpPr>
        <p:spPr bwMode="auto">
          <a:xfrm>
            <a:off x="10073409" y="2348615"/>
            <a:ext cx="151689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400" err="1" smtClean="0">
                <a:solidFill>
                  <a:srgbClr val="C00000"/>
                </a:solidFill>
              </a:rPr>
              <a:t>Trung</a:t>
            </a:r>
            <a:r>
              <a:rPr lang="en-US" altLang="en-US" sz="2400" smtClean="0">
                <a:solidFill>
                  <a:srgbClr val="C00000"/>
                </a:solidFill>
              </a:rPr>
              <a:t> </a:t>
            </a:r>
            <a:r>
              <a:rPr lang="en-US" altLang="en-US" sz="2400" smtClean="0">
                <a:solidFill>
                  <a:srgbClr val="C00000"/>
                </a:solidFill>
              </a:rPr>
              <a:t>bình</a:t>
            </a:r>
          </a:p>
          <a:p>
            <a:pPr algn="ctr"/>
            <a:r>
              <a:rPr lang="en-US" altLang="en-US" sz="2400" smtClean="0">
                <a:solidFill>
                  <a:srgbClr val="6600CC"/>
                </a:solidFill>
              </a:rPr>
              <a:t> </a:t>
            </a:r>
            <a:r>
              <a:rPr lang="en-US" altLang="en-US" sz="2400" dirty="0"/>
              <a:t>15%</a:t>
            </a:r>
          </a:p>
        </p:txBody>
      </p:sp>
    </p:spTree>
    <p:extLst>
      <p:ext uri="{BB962C8B-B14F-4D97-AF65-F5344CB8AC3E}">
        <p14:creationId xmlns:p14="http://schemas.microsoft.com/office/powerpoint/2010/main" xmlns="" val="3455745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894577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84895" y="1815152"/>
            <a:ext cx="43809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800" b="1" dirty="0" smtClean="0">
                <a:solidFill>
                  <a:srgbClr val="FFFF00"/>
                </a:solidFill>
                <a:latin typeface="+mj-lt"/>
              </a:rPr>
              <a:t>ÔN BÀI CŨ</a:t>
            </a:r>
            <a:endParaRPr lang="vi-VN" sz="4800" b="1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524000" y="1214438"/>
            <a:ext cx="9144000" cy="2387600"/>
          </a:xfrm>
        </p:spPr>
        <p:txBody>
          <a:bodyPr>
            <a:normAutofit/>
          </a:bodyPr>
          <a:lstStyle/>
          <a:p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Covid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2687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043DF43-B6F7-425E-8276-999CE3FBE3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9" name="Ghen-Co-Vy-MIN-ERIK">
            <a:hlinkClick r:id="" action="ppaction://media"/>
            <a:extLst>
              <a:ext uri="{FF2B5EF4-FFF2-40B4-BE49-F238E27FC236}">
                <a16:creationId xmlns:a16="http://schemas.microsoft.com/office/drawing/2014/main" xmlns="" id="{A165C587-C185-454F-9968-B20130E6B81C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-777251" y="19916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17110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numSld="999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92B5267-2B5C-4621-8EBE-9A6426887C2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96485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C0A8C3E-ACC8-41B6-AFB6-4020B6A751C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2056630" y="3246400"/>
            <a:ext cx="1732168" cy="139202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B468B02-62AC-4301-B22F-2FC0289561E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015" t="11360" r="19959" b="9562"/>
          <a:stretch/>
        </p:blipFill>
        <p:spPr>
          <a:xfrm>
            <a:off x="1927228" y="3111463"/>
            <a:ext cx="1479588" cy="13920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159A3421-F326-40E8-B830-2C839197874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5687088" y="3625103"/>
            <a:ext cx="1732168" cy="139202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0EEAD98F-6393-4406-A197-66A3C1234A8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015" t="11360" r="19959" b="9562"/>
          <a:stretch/>
        </p:blipFill>
        <p:spPr>
          <a:xfrm>
            <a:off x="5601380" y="3162674"/>
            <a:ext cx="1479588" cy="139202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B6234B03-771E-4EEE-93DE-DB13E10A874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9808769" y="1774019"/>
            <a:ext cx="1732168" cy="139202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2F41598F-DDEC-439A-921D-B401FE94247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015" t="11360" r="19959" b="9562"/>
          <a:stretch/>
        </p:blipFill>
        <p:spPr>
          <a:xfrm>
            <a:off x="9751023" y="1354712"/>
            <a:ext cx="1479588" cy="139202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8DC6F7E1-4CC8-45CB-A04D-603ECDA8D14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798" t="23886" r="80958" b="56887"/>
          <a:stretch/>
        </p:blipFill>
        <p:spPr>
          <a:xfrm>
            <a:off x="0" y="2548327"/>
            <a:ext cx="989351" cy="90991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F23210F5-6B16-4F89-85B1-958181A53FF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4900" t="24520" r="2856" b="56253"/>
          <a:stretch/>
        </p:blipFill>
        <p:spPr>
          <a:xfrm>
            <a:off x="11202649" y="2548327"/>
            <a:ext cx="989351" cy="90991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62EEA9B9-18D0-433F-B8AA-8BE9225D407D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073" t="47270"/>
          <a:stretch/>
        </p:blipFill>
        <p:spPr>
          <a:xfrm flipH="1">
            <a:off x="-132608" y="4246663"/>
            <a:ext cx="2016982" cy="2425865"/>
          </a:xfrm>
          <a:prstGeom prst="rect">
            <a:avLst/>
          </a:prstGeom>
        </p:spPr>
      </p:pic>
      <p:pic>
        <p:nvPicPr>
          <p:cNvPr id="25" name="Content Placeholder 24">
            <a:extLst>
              <a:ext uri="{FF2B5EF4-FFF2-40B4-BE49-F238E27FC236}">
                <a16:creationId xmlns:a16="http://schemas.microsoft.com/office/drawing/2014/main" xmlns="" id="{6BA106A1-9EAB-4E1C-9ED9-6199230C01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3990" t="-1403" r="84381" b="87279"/>
          <a:stretch/>
        </p:blipFill>
        <p:spPr>
          <a:xfrm>
            <a:off x="5014275" y="6164603"/>
            <a:ext cx="2163451" cy="767597"/>
          </a:xfrm>
        </p:spPr>
      </p:pic>
      <p:pic>
        <p:nvPicPr>
          <p:cNvPr id="32" name="Cái bảng">
            <a:extLst>
              <a:ext uri="{FF2B5EF4-FFF2-40B4-BE49-F238E27FC236}">
                <a16:creationId xmlns:a16="http://schemas.microsoft.com/office/drawing/2014/main" xmlns="" id="{BD61C96E-7D8B-4E3F-8470-675D515E83D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313934" y="3920671"/>
            <a:ext cx="6008887" cy="3254014"/>
          </a:xfrm>
          <a:prstGeom prst="rect">
            <a:avLst/>
          </a:prstGeom>
        </p:spPr>
      </p:pic>
      <p:sp>
        <p:nvSpPr>
          <p:cNvPr id="34" name="Đáp án 1-LV1">
            <a:extLst>
              <a:ext uri="{FF2B5EF4-FFF2-40B4-BE49-F238E27FC236}">
                <a16:creationId xmlns:a16="http://schemas.microsoft.com/office/drawing/2014/main" xmlns="" id="{5239D320-9B7E-431F-9A33-190B6FEBED3B}"/>
              </a:ext>
            </a:extLst>
          </p:cNvPr>
          <p:cNvSpPr/>
          <p:nvPr/>
        </p:nvSpPr>
        <p:spPr>
          <a:xfrm>
            <a:off x="7904823" y="5170198"/>
            <a:ext cx="1534333" cy="448414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dirty="0" smtClean="0"/>
              <a:t>A. 3,375dm</a:t>
            </a:r>
            <a:r>
              <a:rPr lang="nl-NL" baseline="30000" dirty="0" smtClean="0"/>
              <a:t>2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F6B2023A-41E6-496F-A5A1-DAC3B4804349}"/>
              </a:ext>
            </a:extLst>
          </p:cNvPr>
          <p:cNvSpPr txBox="1"/>
          <p:nvPr/>
        </p:nvSpPr>
        <p:spPr>
          <a:xfrm>
            <a:off x="7752409" y="4130591"/>
            <a:ext cx="38143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1: </a:t>
            </a:r>
            <a:r>
              <a:rPr lang="en-US" sz="20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2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gỗ</a:t>
            </a:r>
            <a:r>
              <a:rPr lang="en-US" sz="2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0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ình</a:t>
            </a:r>
            <a:r>
              <a:rPr lang="en-US" sz="2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lập</a:t>
            </a:r>
            <a:r>
              <a:rPr lang="en-US" sz="2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2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2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2,5 dm. </a:t>
            </a:r>
            <a:r>
              <a:rPr lang="en-US" sz="20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2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2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r>
              <a:rPr lang="en-US" sz="2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2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gỗ</a:t>
            </a:r>
            <a:r>
              <a:rPr lang="en-US" sz="2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0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Đáp án 3-LV1">
            <a:extLst>
              <a:ext uri="{FF2B5EF4-FFF2-40B4-BE49-F238E27FC236}">
                <a16:creationId xmlns:a16="http://schemas.microsoft.com/office/drawing/2014/main" xmlns="" id="{81EC8A33-F2A1-4771-B0FC-8306D78EA487}"/>
              </a:ext>
            </a:extLst>
          </p:cNvPr>
          <p:cNvSpPr/>
          <p:nvPr/>
        </p:nvSpPr>
        <p:spPr>
          <a:xfrm>
            <a:off x="7904823" y="5902525"/>
            <a:ext cx="1534333" cy="448414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dirty="0" smtClean="0"/>
              <a:t>C. 15dm</a:t>
            </a:r>
            <a:r>
              <a:rPr lang="nl-NL" baseline="30000" dirty="0" smtClean="0"/>
              <a:t>2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Đáp án 2-LV1">
            <a:extLst>
              <a:ext uri="{FF2B5EF4-FFF2-40B4-BE49-F238E27FC236}">
                <a16:creationId xmlns:a16="http://schemas.microsoft.com/office/drawing/2014/main" xmlns="" id="{F680300E-5002-42B6-BD58-38DD187D1D9B}"/>
              </a:ext>
            </a:extLst>
          </p:cNvPr>
          <p:cNvSpPr/>
          <p:nvPr/>
        </p:nvSpPr>
        <p:spPr>
          <a:xfrm>
            <a:off x="9562075" y="5170198"/>
            <a:ext cx="1534333" cy="448414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 smtClean="0"/>
          </a:p>
          <a:p>
            <a:r>
              <a:rPr lang="nl-NL" dirty="0" smtClean="0"/>
              <a:t>B. 6,25dm</a:t>
            </a:r>
            <a:r>
              <a:rPr lang="nl-NL" baseline="30000" dirty="0" smtClean="0"/>
              <a:t>2</a:t>
            </a:r>
            <a:r>
              <a:rPr lang="nl-NL" dirty="0"/>
              <a:t>	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Đáp án 4-LV1">
            <a:extLst>
              <a:ext uri="{FF2B5EF4-FFF2-40B4-BE49-F238E27FC236}">
                <a16:creationId xmlns:a16="http://schemas.microsoft.com/office/drawing/2014/main" xmlns="" id="{9A6F4D4E-5A24-4779-A207-95E73743C5A6}"/>
              </a:ext>
            </a:extLst>
          </p:cNvPr>
          <p:cNvSpPr/>
          <p:nvPr/>
        </p:nvSpPr>
        <p:spPr>
          <a:xfrm>
            <a:off x="9562075" y="5902525"/>
            <a:ext cx="1534333" cy="448414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dirty="0" smtClean="0"/>
              <a:t>D. 37,5dm</a:t>
            </a:r>
            <a:r>
              <a:rPr lang="nl-NL" baseline="30000" dirty="0" smtClean="0"/>
              <a:t>2</a:t>
            </a:r>
            <a:endParaRPr lang="en-US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9067C5FB-C138-468F-AA21-7F3753D0E61E}"/>
              </a:ext>
            </a:extLst>
          </p:cNvPr>
          <p:cNvSpPr txBox="1"/>
          <p:nvPr/>
        </p:nvSpPr>
        <p:spPr>
          <a:xfrm>
            <a:off x="6064377" y="6267741"/>
            <a:ext cx="8026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500</a:t>
            </a:r>
          </a:p>
        </p:txBody>
      </p:sp>
    </p:spTree>
    <p:extLst>
      <p:ext uri="{BB962C8B-B14F-4D97-AF65-F5344CB8AC3E}">
        <p14:creationId xmlns:p14="http://schemas.microsoft.com/office/powerpoint/2010/main" xmlns="" val="184761778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3.7037E-6 L -0.47083 3.7037E-6 " pathEditMode="relative" rAng="0" ptsTypes="AA">
                                      <p:cBhvr>
                                        <p:cTn id="21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42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43 0.0044 L 0.36875 -0.13935 " pathEditMode="relative" rAng="0" ptsTypes="AA">
                                      <p:cBhvr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60" y="-719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5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7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9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250"/>
                            </p:stCondLst>
                            <p:childTnLst>
                              <p:par>
                                <p:cTn id="7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81481E-6 L 0.7125 -0.38217 " pathEditMode="relative" rAng="0" ptsTypes="AA">
                                      <p:cBhvr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625" y="-1912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75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5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7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9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250"/>
                            </p:stCondLst>
                            <p:childTnLst>
                              <p:par>
                                <p:cTn id="9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2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500"/>
                            </p:stCondLst>
                            <p:childTnLst>
                              <p:par>
                                <p:cTn id="9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32" presetClass="emph" presetSubtype="0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9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4" presetID="32" presetClass="emph" presetSubtype="0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0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0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81481E-6 L 0.06915 -0.13194 " pathEditMode="relative" rAng="0" ptsTypes="AA">
                                      <p:cBhvr>
                                        <p:cTn id="1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51" y="-659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500"/>
                            </p:stCondLst>
                            <p:childTnLst>
                              <p:par>
                                <p:cTn id="122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3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3750"/>
                            </p:stCondLst>
                            <p:childTnLst>
                              <p:par>
                                <p:cTn id="126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4000"/>
                            </p:stCondLst>
                            <p:childTnLst>
                              <p:par>
                                <p:cTn id="1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iếng điể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34" grpId="0" animBg="1"/>
      <p:bldP spid="33" grpId="0"/>
      <p:bldP spid="35" grpId="0" animBg="1"/>
      <p:bldP spid="36" grpId="0" animBg="1"/>
      <p:bldP spid="37" grpId="0" animBg="1"/>
      <p:bldP spid="5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00F6648-1968-40F7-86D2-D5EF6F85FA1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C0A8C3E-ACC8-41B6-AFB6-4020B6A751C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5234868" y="4456052"/>
            <a:ext cx="1732168" cy="139202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B468B02-62AC-4301-B22F-2FC0289561E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015" t="11360" r="19959" b="9562"/>
          <a:stretch/>
        </p:blipFill>
        <p:spPr>
          <a:xfrm>
            <a:off x="5105466" y="4321115"/>
            <a:ext cx="1479588" cy="13920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159A3421-F326-40E8-B830-2C839197874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1963948" y="1034894"/>
            <a:ext cx="1732168" cy="139202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0EEAD98F-6393-4406-A197-66A3C1234A8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015" t="11360" r="19959" b="9562"/>
          <a:stretch/>
        </p:blipFill>
        <p:spPr>
          <a:xfrm>
            <a:off x="1878240" y="572465"/>
            <a:ext cx="1479588" cy="139202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B6234B03-771E-4EEE-93DE-DB13E10A874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9780807" y="572465"/>
            <a:ext cx="1732168" cy="139202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2F41598F-DDEC-439A-921D-B401FE94247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015" t="11360" r="19959" b="9562"/>
          <a:stretch/>
        </p:blipFill>
        <p:spPr>
          <a:xfrm>
            <a:off x="9723061" y="153158"/>
            <a:ext cx="1479588" cy="139202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8DC6F7E1-4CC8-45CB-A04D-603ECDA8D14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798" t="23886" r="80958" b="56887"/>
          <a:stretch/>
        </p:blipFill>
        <p:spPr>
          <a:xfrm>
            <a:off x="0" y="2548327"/>
            <a:ext cx="989351" cy="90991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F23210F5-6B16-4F89-85B1-958181A53FF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4900" t="24520" r="2856" b="56253"/>
          <a:stretch/>
        </p:blipFill>
        <p:spPr>
          <a:xfrm>
            <a:off x="11202649" y="2548327"/>
            <a:ext cx="989351" cy="90991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62EEA9B9-18D0-433F-B8AA-8BE9225D407D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073" t="47270"/>
          <a:stretch/>
        </p:blipFill>
        <p:spPr>
          <a:xfrm flipH="1">
            <a:off x="-132608" y="4246663"/>
            <a:ext cx="2016982" cy="2425865"/>
          </a:xfrm>
          <a:prstGeom prst="rect">
            <a:avLst/>
          </a:prstGeom>
        </p:spPr>
      </p:pic>
      <p:pic>
        <p:nvPicPr>
          <p:cNvPr id="25" name="Content Placeholder 24">
            <a:extLst>
              <a:ext uri="{FF2B5EF4-FFF2-40B4-BE49-F238E27FC236}">
                <a16:creationId xmlns:a16="http://schemas.microsoft.com/office/drawing/2014/main" xmlns="" id="{6BA106A1-9EAB-4E1C-9ED9-6199230C01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3990" t="-1403" r="84381" b="87279"/>
          <a:stretch/>
        </p:blipFill>
        <p:spPr>
          <a:xfrm>
            <a:off x="5014275" y="6164603"/>
            <a:ext cx="2163451" cy="767597"/>
          </a:xfrm>
        </p:spPr>
      </p:pic>
      <p:pic>
        <p:nvPicPr>
          <p:cNvPr id="32" name="Cái bảng">
            <a:extLst>
              <a:ext uri="{FF2B5EF4-FFF2-40B4-BE49-F238E27FC236}">
                <a16:creationId xmlns:a16="http://schemas.microsoft.com/office/drawing/2014/main" xmlns="" id="{BD61C96E-7D8B-4E3F-8470-675D515E83D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313934" y="3920671"/>
            <a:ext cx="6008887" cy="3254014"/>
          </a:xfrm>
          <a:prstGeom prst="rect">
            <a:avLst/>
          </a:prstGeom>
        </p:spPr>
      </p:pic>
      <p:sp>
        <p:nvSpPr>
          <p:cNvPr id="34" name="Đáp án 1-LV1">
            <a:extLst>
              <a:ext uri="{FF2B5EF4-FFF2-40B4-BE49-F238E27FC236}">
                <a16:creationId xmlns:a16="http://schemas.microsoft.com/office/drawing/2014/main" xmlns="" id="{5239D320-9B7E-431F-9A33-190B6FEBED3B}"/>
              </a:ext>
            </a:extLst>
          </p:cNvPr>
          <p:cNvSpPr/>
          <p:nvPr/>
        </p:nvSpPr>
        <p:spPr>
          <a:xfrm>
            <a:off x="7904822" y="5165147"/>
            <a:ext cx="1534333" cy="448414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A. 48 </a:t>
            </a:r>
            <a:r>
              <a:rPr lang="it-IT" dirty="0"/>
              <a:t>cm</a:t>
            </a:r>
            <a:r>
              <a:rPr lang="it-IT" baseline="30000" dirty="0"/>
              <a:t>2</a:t>
            </a:r>
            <a:r>
              <a:rPr lang="it-IT" dirty="0"/>
              <a:t> 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F6B2023A-41E6-496F-A5A1-DAC3B4804349}"/>
              </a:ext>
            </a:extLst>
          </p:cNvPr>
          <p:cNvSpPr txBox="1"/>
          <p:nvPr/>
        </p:nvSpPr>
        <p:spPr>
          <a:xfrm>
            <a:off x="7904822" y="4068381"/>
            <a:ext cx="39395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2: </a:t>
            </a:r>
            <a:r>
              <a:rPr lang="en-US" sz="20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2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2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sz="20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2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2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đáy</a:t>
            </a:r>
            <a:r>
              <a:rPr lang="en-US" sz="2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6cm, </a:t>
            </a:r>
            <a:r>
              <a:rPr lang="en-US" sz="20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2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2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8cm </a:t>
            </a:r>
            <a:r>
              <a:rPr lang="en-US" sz="20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0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Đáp án 3-LV1">
            <a:extLst>
              <a:ext uri="{FF2B5EF4-FFF2-40B4-BE49-F238E27FC236}">
                <a16:creationId xmlns:a16="http://schemas.microsoft.com/office/drawing/2014/main" xmlns="" id="{81EC8A33-F2A1-4771-B0FC-8306D78EA487}"/>
              </a:ext>
            </a:extLst>
          </p:cNvPr>
          <p:cNvSpPr/>
          <p:nvPr/>
        </p:nvSpPr>
        <p:spPr>
          <a:xfrm>
            <a:off x="7904823" y="5902525"/>
            <a:ext cx="1534333" cy="448414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C. 96 </a:t>
            </a:r>
            <a:r>
              <a:rPr lang="it-IT" dirty="0"/>
              <a:t>cm</a:t>
            </a:r>
            <a:r>
              <a:rPr lang="it-IT" baseline="30000" dirty="0"/>
              <a:t>2</a:t>
            </a:r>
            <a:r>
              <a:rPr lang="it-IT" dirty="0"/>
              <a:t> 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Đáp án 2-LV1">
            <a:extLst>
              <a:ext uri="{FF2B5EF4-FFF2-40B4-BE49-F238E27FC236}">
                <a16:creationId xmlns:a16="http://schemas.microsoft.com/office/drawing/2014/main" xmlns="" id="{F680300E-5002-42B6-BD58-38DD187D1D9B}"/>
              </a:ext>
            </a:extLst>
          </p:cNvPr>
          <p:cNvSpPr/>
          <p:nvPr/>
        </p:nvSpPr>
        <p:spPr>
          <a:xfrm>
            <a:off x="9609776" y="5902525"/>
            <a:ext cx="1534333" cy="448414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D. 12 </a:t>
            </a:r>
            <a:r>
              <a:rPr lang="it-IT" dirty="0"/>
              <a:t>cm</a:t>
            </a:r>
            <a:r>
              <a:rPr lang="it-IT" baseline="30000" dirty="0"/>
              <a:t>2</a:t>
            </a:r>
            <a:r>
              <a:rPr lang="it-IT" dirty="0"/>
              <a:t> 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Đáp án 4-LV1">
            <a:extLst>
              <a:ext uri="{FF2B5EF4-FFF2-40B4-BE49-F238E27FC236}">
                <a16:creationId xmlns:a16="http://schemas.microsoft.com/office/drawing/2014/main" xmlns="" id="{9A6F4D4E-5A24-4779-A207-95E73743C5A6}"/>
              </a:ext>
            </a:extLst>
          </p:cNvPr>
          <p:cNvSpPr/>
          <p:nvPr/>
        </p:nvSpPr>
        <p:spPr>
          <a:xfrm>
            <a:off x="9609776" y="5165147"/>
            <a:ext cx="1534333" cy="448414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B. 24 </a:t>
            </a:r>
            <a:r>
              <a:rPr lang="it-IT" dirty="0"/>
              <a:t>cm</a:t>
            </a:r>
            <a:r>
              <a:rPr lang="it-IT" baseline="30000" dirty="0"/>
              <a:t>2</a:t>
            </a:r>
            <a:r>
              <a:rPr lang="it-IT" dirty="0"/>
              <a:t>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9067C5FB-C138-468F-AA21-7F3753D0E61E}"/>
              </a:ext>
            </a:extLst>
          </p:cNvPr>
          <p:cNvSpPr txBox="1"/>
          <p:nvPr/>
        </p:nvSpPr>
        <p:spPr>
          <a:xfrm>
            <a:off x="6064377" y="6267741"/>
            <a:ext cx="9562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</a:t>
            </a:r>
          </a:p>
        </p:txBody>
      </p:sp>
    </p:spTree>
    <p:extLst>
      <p:ext uri="{BB962C8B-B14F-4D97-AF65-F5344CB8AC3E}">
        <p14:creationId xmlns:p14="http://schemas.microsoft.com/office/powerpoint/2010/main" xmlns="" val="24838386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3.7037E-6 L -0.47083 3.7037E-6 " pathEditMode="relative" rAng="0" ptsTypes="AA">
                                      <p:cBhvr>
                                        <p:cTn id="21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42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43 0.0044 L 0.075 -0.50972 " pathEditMode="relative" rAng="0" ptsTypes="AA">
                                      <p:cBhvr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72" y="-2571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5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7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9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250"/>
                            </p:stCondLst>
                            <p:childTnLst>
                              <p:par>
                                <p:cTn id="7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81481E-6 L 0.70248 -0.58495 " pathEditMode="relative" rAng="0" ptsTypes="AA">
                                      <p:cBhvr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117" y="-2925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75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5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7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9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250"/>
                            </p:stCondLst>
                            <p:childTnLst>
                              <p:par>
                                <p:cTn id="9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2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500"/>
                            </p:stCondLst>
                            <p:childTnLst>
                              <p:par>
                                <p:cTn id="9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32" presetClass="emph" presetSubtype="0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9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4" presetID="32" presetClass="emph" presetSubtype="0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0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0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81481E-6 L 0.31849 0.02315 " pathEditMode="relative" rAng="0" ptsTypes="AA">
                                      <p:cBhvr>
                                        <p:cTn id="1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24" y="115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500"/>
                            </p:stCondLst>
                            <p:childTnLst>
                              <p:par>
                                <p:cTn id="122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3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3750"/>
                            </p:stCondLst>
                            <p:childTnLst>
                              <p:par>
                                <p:cTn id="126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4000"/>
                            </p:stCondLst>
                            <p:childTnLst>
                              <p:par>
                                <p:cTn id="1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iếng điể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34" grpId="0" animBg="1"/>
      <p:bldP spid="33" grpId="0"/>
      <p:bldP spid="35" grpId="0" animBg="1"/>
      <p:bldP spid="36" grpId="0" animBg="1"/>
      <p:bldP spid="37" grpId="0" animBg="1"/>
      <p:bldP spid="5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1D09DE4-8337-440A-B39F-F770F4C7BF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C0A8C3E-ACC8-41B6-AFB6-4020B6A751C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2366966" y="1852454"/>
            <a:ext cx="1732168" cy="139202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B468B02-62AC-4301-B22F-2FC0289561E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015" t="11360" r="19959" b="9562"/>
          <a:stretch/>
        </p:blipFill>
        <p:spPr>
          <a:xfrm>
            <a:off x="2237564" y="1717517"/>
            <a:ext cx="1479588" cy="13920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159A3421-F326-40E8-B830-2C839197874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6445679" y="1106965"/>
            <a:ext cx="1732168" cy="139202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0EEAD98F-6393-4406-A197-66A3C1234A8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015" t="11360" r="19959" b="9562"/>
          <a:stretch/>
        </p:blipFill>
        <p:spPr>
          <a:xfrm>
            <a:off x="6359971" y="644536"/>
            <a:ext cx="1479588" cy="139202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B6234B03-771E-4EEE-93DE-DB13E10A874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5598740" y="5033803"/>
            <a:ext cx="1732168" cy="139202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2F41598F-DDEC-439A-921D-B401FE94247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015" t="11360" r="19959" b="9562"/>
          <a:stretch/>
        </p:blipFill>
        <p:spPr>
          <a:xfrm>
            <a:off x="5540994" y="4614496"/>
            <a:ext cx="1479588" cy="139202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8DC6F7E1-4CC8-45CB-A04D-603ECDA8D14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798" t="23886" r="80958" b="56887"/>
          <a:stretch/>
        </p:blipFill>
        <p:spPr>
          <a:xfrm>
            <a:off x="0" y="2548327"/>
            <a:ext cx="989351" cy="90991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F23210F5-6B16-4F89-85B1-958181A53FF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4900" t="24520" r="2856" b="56253"/>
          <a:stretch/>
        </p:blipFill>
        <p:spPr>
          <a:xfrm>
            <a:off x="11202649" y="2548327"/>
            <a:ext cx="989351" cy="90991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62EEA9B9-18D0-433F-B8AA-8BE9225D407D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073" t="47270"/>
          <a:stretch/>
        </p:blipFill>
        <p:spPr>
          <a:xfrm flipH="1">
            <a:off x="-132608" y="4246663"/>
            <a:ext cx="2016982" cy="2425865"/>
          </a:xfrm>
          <a:prstGeom prst="rect">
            <a:avLst/>
          </a:prstGeom>
        </p:spPr>
      </p:pic>
      <p:pic>
        <p:nvPicPr>
          <p:cNvPr id="25" name="Content Placeholder 24">
            <a:extLst>
              <a:ext uri="{FF2B5EF4-FFF2-40B4-BE49-F238E27FC236}">
                <a16:creationId xmlns:a16="http://schemas.microsoft.com/office/drawing/2014/main" xmlns="" id="{6BA106A1-9EAB-4E1C-9ED9-6199230C01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3990" t="-1403" r="84381" b="87279"/>
          <a:stretch/>
        </p:blipFill>
        <p:spPr>
          <a:xfrm>
            <a:off x="5014275" y="6164603"/>
            <a:ext cx="2163451" cy="767597"/>
          </a:xfrm>
        </p:spPr>
      </p:pic>
      <p:pic>
        <p:nvPicPr>
          <p:cNvPr id="32" name="Cái bảng">
            <a:extLst>
              <a:ext uri="{FF2B5EF4-FFF2-40B4-BE49-F238E27FC236}">
                <a16:creationId xmlns:a16="http://schemas.microsoft.com/office/drawing/2014/main" xmlns="" id="{BD61C96E-7D8B-4E3F-8470-675D515E83D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313934" y="3920671"/>
            <a:ext cx="6008887" cy="3254014"/>
          </a:xfrm>
          <a:prstGeom prst="rect">
            <a:avLst/>
          </a:prstGeom>
        </p:spPr>
      </p:pic>
      <p:sp>
        <p:nvSpPr>
          <p:cNvPr id="34" name="Đáp án 1-LV1">
            <a:extLst>
              <a:ext uri="{FF2B5EF4-FFF2-40B4-BE49-F238E27FC236}">
                <a16:creationId xmlns:a16="http://schemas.microsoft.com/office/drawing/2014/main" xmlns="" id="{5239D320-9B7E-431F-9A33-190B6FEBED3B}"/>
              </a:ext>
            </a:extLst>
          </p:cNvPr>
          <p:cNvSpPr/>
          <p:nvPr/>
        </p:nvSpPr>
        <p:spPr>
          <a:xfrm>
            <a:off x="7904823" y="5170198"/>
            <a:ext cx="1534333" cy="448414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A. 805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F6B2023A-41E6-496F-A5A1-DAC3B4804349}"/>
              </a:ext>
            </a:extLst>
          </p:cNvPr>
          <p:cNvSpPr txBox="1"/>
          <p:nvPr/>
        </p:nvSpPr>
        <p:spPr>
          <a:xfrm>
            <a:off x="7904823" y="4557956"/>
            <a:ext cx="34251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 </a:t>
            </a:r>
            <a:r>
              <a:rPr lang="da-DK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m</a:t>
            </a:r>
            <a:r>
              <a:rPr lang="da-DK" sz="2000" baseline="30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da-DK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cm</a:t>
            </a:r>
            <a:r>
              <a:rPr lang="da-DK" sz="2000" baseline="30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da-DK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. . . cm</a:t>
            </a:r>
            <a:r>
              <a:rPr lang="da-DK" sz="2000" baseline="30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Đáp án 3-LV1">
            <a:extLst>
              <a:ext uri="{FF2B5EF4-FFF2-40B4-BE49-F238E27FC236}">
                <a16:creationId xmlns:a16="http://schemas.microsoft.com/office/drawing/2014/main" xmlns="" id="{81EC8A33-F2A1-4771-B0FC-8306D78EA487}"/>
              </a:ext>
            </a:extLst>
          </p:cNvPr>
          <p:cNvSpPr/>
          <p:nvPr/>
        </p:nvSpPr>
        <p:spPr>
          <a:xfrm>
            <a:off x="9592390" y="5940396"/>
            <a:ext cx="1534333" cy="448414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D. 8005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Đáp án 2-LV1">
            <a:extLst>
              <a:ext uri="{FF2B5EF4-FFF2-40B4-BE49-F238E27FC236}">
                <a16:creationId xmlns:a16="http://schemas.microsoft.com/office/drawing/2014/main" xmlns="" id="{F680300E-5002-42B6-BD58-38DD187D1D9B}"/>
              </a:ext>
            </a:extLst>
          </p:cNvPr>
          <p:cNvSpPr/>
          <p:nvPr/>
        </p:nvSpPr>
        <p:spPr>
          <a:xfrm>
            <a:off x="9562075" y="5170198"/>
            <a:ext cx="1534333" cy="448414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B. 8500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Đáp án 4-LV1">
            <a:extLst>
              <a:ext uri="{FF2B5EF4-FFF2-40B4-BE49-F238E27FC236}">
                <a16:creationId xmlns:a16="http://schemas.microsoft.com/office/drawing/2014/main" xmlns="" id="{9A6F4D4E-5A24-4779-A207-95E73743C5A6}"/>
              </a:ext>
            </a:extLst>
          </p:cNvPr>
          <p:cNvSpPr/>
          <p:nvPr/>
        </p:nvSpPr>
        <p:spPr>
          <a:xfrm>
            <a:off x="7904822" y="5940396"/>
            <a:ext cx="1534333" cy="448414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C. 80005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9067C5FB-C138-468F-AA21-7F3753D0E61E}"/>
              </a:ext>
            </a:extLst>
          </p:cNvPr>
          <p:cNvSpPr txBox="1"/>
          <p:nvPr/>
        </p:nvSpPr>
        <p:spPr>
          <a:xfrm>
            <a:off x="6064377" y="6267741"/>
            <a:ext cx="9562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1500</a:t>
            </a:r>
          </a:p>
        </p:txBody>
      </p:sp>
    </p:spTree>
    <p:extLst>
      <p:ext uri="{BB962C8B-B14F-4D97-AF65-F5344CB8AC3E}">
        <p14:creationId xmlns:p14="http://schemas.microsoft.com/office/powerpoint/2010/main" xmlns="" val="98693979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3.7037E-6 L -0.47083 3.7037E-6 " pathEditMode="relative" rAng="0" ptsTypes="AA">
                                      <p:cBhvr>
                                        <p:cTn id="21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42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43 0.0044 L 0.43073 -0.49305 " pathEditMode="relative" rAng="0" ptsTypes="AA">
                                      <p:cBhvr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59" y="-2488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5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7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9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250"/>
                            </p:stCondLst>
                            <p:childTnLst>
                              <p:par>
                                <p:cTn id="7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81481E-6 L 0.35795 0.06459 " pathEditMode="relative" rAng="0" ptsTypes="AA">
                                      <p:cBhvr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91" y="321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75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5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7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9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250"/>
                            </p:stCondLst>
                            <p:childTnLst>
                              <p:par>
                                <p:cTn id="9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2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500"/>
                            </p:stCondLst>
                            <p:childTnLst>
                              <p:par>
                                <p:cTn id="9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32" presetClass="emph" presetSubtype="0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9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4" presetID="32" presetClass="emph" presetSubtype="0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0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0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81481E-6 L 0.09714 -0.3537 " pathEditMode="relative" rAng="0" ptsTypes="AA">
                                      <p:cBhvr>
                                        <p:cTn id="1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57" y="-1768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500"/>
                            </p:stCondLst>
                            <p:childTnLst>
                              <p:par>
                                <p:cTn id="122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3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3750"/>
                            </p:stCondLst>
                            <p:childTnLst>
                              <p:par>
                                <p:cTn id="126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4000"/>
                            </p:stCondLst>
                            <p:childTnLst>
                              <p:par>
                                <p:cTn id="1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iếng điể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34" grpId="0" animBg="1"/>
      <p:bldP spid="33" grpId="0"/>
      <p:bldP spid="35" grpId="0" animBg="1"/>
      <p:bldP spid="36" grpId="0" animBg="1"/>
      <p:bldP spid="37" grpId="0" animBg="1"/>
      <p:bldP spid="5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3"/>
          <p:cNvSpPr/>
          <p:nvPr/>
        </p:nvSpPr>
        <p:spPr>
          <a:xfrm>
            <a:off x="245660" y="1165958"/>
            <a:ext cx="1777116" cy="561410"/>
          </a:xfrm>
          <a:prstGeom prst="round2Diag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200" b="1" dirty="0">
              <a:solidFill>
                <a:srgbClr val="0070C0"/>
              </a:solidFill>
              <a:latin typeface="+mj-lt"/>
            </a:endParaRPr>
          </a:p>
        </p:txBody>
      </p:sp>
      <p:grpSp>
        <p:nvGrpSpPr>
          <p:cNvPr id="13" name="Group 18"/>
          <p:cNvGrpSpPr>
            <a:grpSpLocks/>
          </p:cNvGrpSpPr>
          <p:nvPr/>
        </p:nvGrpSpPr>
        <p:grpSpPr bwMode="auto">
          <a:xfrm>
            <a:off x="8472776" y="2877299"/>
            <a:ext cx="3275878" cy="1579983"/>
            <a:chOff x="930" y="1933"/>
            <a:chExt cx="1996" cy="998"/>
          </a:xfrm>
        </p:grpSpPr>
        <p:sp>
          <p:nvSpPr>
            <p:cNvPr id="14" name="Line 4"/>
            <p:cNvSpPr>
              <a:spLocks noChangeShapeType="1"/>
            </p:cNvSpPr>
            <p:nvPr/>
          </p:nvSpPr>
          <p:spPr bwMode="auto">
            <a:xfrm>
              <a:off x="2517" y="2115"/>
              <a:ext cx="408" cy="81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5" name="Group 17"/>
            <p:cNvGrpSpPr>
              <a:grpSpLocks/>
            </p:cNvGrpSpPr>
            <p:nvPr/>
          </p:nvGrpSpPr>
          <p:grpSpPr bwMode="auto">
            <a:xfrm>
              <a:off x="930" y="1933"/>
              <a:ext cx="1996" cy="998"/>
              <a:chOff x="930" y="1933"/>
              <a:chExt cx="1996" cy="998"/>
            </a:xfrm>
          </p:grpSpPr>
          <p:sp>
            <p:nvSpPr>
              <p:cNvPr id="16" name="Line 11"/>
              <p:cNvSpPr>
                <a:spLocks noChangeShapeType="1"/>
              </p:cNvSpPr>
              <p:nvPr/>
            </p:nvSpPr>
            <p:spPr bwMode="auto">
              <a:xfrm flipH="1">
                <a:off x="1791" y="2115"/>
                <a:ext cx="681" cy="816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7" name="Group 12"/>
              <p:cNvGrpSpPr>
                <a:grpSpLocks/>
              </p:cNvGrpSpPr>
              <p:nvPr/>
            </p:nvGrpSpPr>
            <p:grpSpPr bwMode="auto">
              <a:xfrm>
                <a:off x="930" y="1933"/>
                <a:ext cx="1996" cy="998"/>
                <a:chOff x="2699" y="391"/>
                <a:chExt cx="1996" cy="998"/>
              </a:xfrm>
            </p:grpSpPr>
            <p:sp>
              <p:nvSpPr>
                <p:cNvPr id="18" name="Line 13"/>
                <p:cNvSpPr>
                  <a:spLocks noChangeShapeType="1"/>
                </p:cNvSpPr>
                <p:nvPr/>
              </p:nvSpPr>
              <p:spPr bwMode="auto">
                <a:xfrm>
                  <a:off x="3061" y="391"/>
                  <a:ext cx="1225" cy="181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9" name="Group 14"/>
                <p:cNvGrpSpPr>
                  <a:grpSpLocks/>
                </p:cNvGrpSpPr>
                <p:nvPr/>
              </p:nvGrpSpPr>
              <p:grpSpPr bwMode="auto">
                <a:xfrm>
                  <a:off x="2699" y="391"/>
                  <a:ext cx="1996" cy="998"/>
                  <a:chOff x="703" y="890"/>
                  <a:chExt cx="1996" cy="998"/>
                </a:xfrm>
              </p:grpSpPr>
              <p:sp>
                <p:nvSpPr>
                  <p:cNvPr id="20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703" y="1888"/>
                    <a:ext cx="1996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" name="Line 1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03" y="890"/>
                    <a:ext cx="363" cy="998"/>
                  </a:xfrm>
                  <a:prstGeom prst="line">
                    <a:avLst/>
                  </a:prstGeom>
                  <a:noFill/>
                  <a:ln w="2857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</p:grpSp>
      <p:sp>
        <p:nvSpPr>
          <p:cNvPr id="22" name="Text Box 24"/>
          <p:cNvSpPr txBox="1">
            <a:spLocks noChangeArrowheads="1"/>
          </p:cNvSpPr>
          <p:nvPr/>
        </p:nvSpPr>
        <p:spPr bwMode="auto">
          <a:xfrm>
            <a:off x="497015" y="307129"/>
            <a:ext cx="11249997" cy="2308324"/>
          </a:xfrm>
          <a:prstGeom prst="rect">
            <a:avLst/>
          </a:prstGeom>
          <a:solidFill>
            <a:srgbClr val="66FF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>
              <a:lnSpc>
                <a:spcPct val="150000"/>
              </a:lnSpc>
            </a:pP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ABED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BEC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13,6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r>
              <a:rPr lang="en-US" altLang="en-US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iác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ABCD,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BEC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ABED </a:t>
            </a:r>
            <a:r>
              <a:rPr lang="en-US" altLang="en-US" sz="24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.</a:t>
            </a:r>
            <a:endParaRPr lang="en-US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altLang="en-US" sz="2400" dirty="0"/>
          </a:p>
        </p:txBody>
      </p:sp>
      <p:graphicFrame>
        <p:nvGraphicFramePr>
          <p:cNvPr id="23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71977599"/>
              </p:ext>
            </p:extLst>
          </p:nvPr>
        </p:nvGraphicFramePr>
        <p:xfrm>
          <a:off x="5365325" y="1427051"/>
          <a:ext cx="520700" cy="722796"/>
        </p:xfrm>
        <a:graphic>
          <a:graphicData uri="http://schemas.openxmlformats.org/presentationml/2006/ole">
            <p:oleObj spid="_x0000_s3116" name="Equation" r:id="rId3" imgW="152334" imgH="393529" progId="">
              <p:embed/>
            </p:oleObj>
          </a:graphicData>
        </a:graphic>
      </p:graphicFrame>
      <p:sp>
        <p:nvSpPr>
          <p:cNvPr id="24" name="Text Box 19"/>
          <p:cNvSpPr txBox="1">
            <a:spLocks noChangeArrowheads="1"/>
          </p:cNvSpPr>
          <p:nvPr/>
        </p:nvSpPr>
        <p:spPr bwMode="auto">
          <a:xfrm>
            <a:off x="8682579" y="2653862"/>
            <a:ext cx="384319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dirty="0"/>
              <a:t>A</a:t>
            </a:r>
          </a:p>
        </p:txBody>
      </p:sp>
      <p:sp>
        <p:nvSpPr>
          <p:cNvPr id="25" name="Text Box 19"/>
          <p:cNvSpPr txBox="1">
            <a:spLocks noChangeArrowheads="1"/>
          </p:cNvSpPr>
          <p:nvPr/>
        </p:nvSpPr>
        <p:spPr bwMode="auto">
          <a:xfrm>
            <a:off x="11003541" y="2797929"/>
            <a:ext cx="32947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dirty="0"/>
              <a:t>B</a:t>
            </a:r>
          </a:p>
        </p:txBody>
      </p:sp>
      <p:sp>
        <p:nvSpPr>
          <p:cNvPr id="26" name="Text Box 19"/>
          <p:cNvSpPr txBox="1">
            <a:spLocks noChangeArrowheads="1"/>
          </p:cNvSpPr>
          <p:nvPr/>
        </p:nvSpPr>
        <p:spPr bwMode="auto">
          <a:xfrm>
            <a:off x="8200396" y="4375987"/>
            <a:ext cx="8159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dirty="0"/>
              <a:t>D</a:t>
            </a:r>
          </a:p>
        </p:txBody>
      </p:sp>
      <p:sp>
        <p:nvSpPr>
          <p:cNvPr id="27" name="Text Box 19"/>
          <p:cNvSpPr txBox="1">
            <a:spLocks noChangeArrowheads="1"/>
          </p:cNvSpPr>
          <p:nvPr/>
        </p:nvSpPr>
        <p:spPr bwMode="auto">
          <a:xfrm>
            <a:off x="11747012" y="4457282"/>
            <a:ext cx="8159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dirty="0" smtClean="0"/>
              <a:t>C</a:t>
            </a:r>
            <a:endParaRPr lang="en-US" altLang="en-US" dirty="0"/>
          </a:p>
        </p:txBody>
      </p:sp>
      <p:sp>
        <p:nvSpPr>
          <p:cNvPr id="28" name="Text Box 19"/>
          <p:cNvSpPr txBox="1">
            <a:spLocks noChangeArrowheads="1"/>
          </p:cNvSpPr>
          <p:nvPr/>
        </p:nvSpPr>
        <p:spPr bwMode="auto">
          <a:xfrm>
            <a:off x="9759843" y="4463844"/>
            <a:ext cx="8159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dirty="0" smtClean="0"/>
              <a:t>E</a:t>
            </a:r>
            <a:endParaRPr lang="en-US" altLang="en-US" dirty="0"/>
          </a:p>
        </p:txBody>
      </p:sp>
      <p:sp>
        <p:nvSpPr>
          <p:cNvPr id="29" name="Text Box 41"/>
          <p:cNvSpPr txBox="1">
            <a:spLocks noChangeArrowheads="1"/>
          </p:cNvSpPr>
          <p:nvPr/>
        </p:nvSpPr>
        <p:spPr bwMode="auto">
          <a:xfrm>
            <a:off x="1134218" y="2701886"/>
            <a:ext cx="13112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 err="1">
                <a:solidFill>
                  <a:srgbClr val="FF0000"/>
                </a:solidFill>
              </a:rPr>
              <a:t>Tóm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</a:rPr>
              <a:t>tắt</a:t>
            </a:r>
            <a:r>
              <a:rPr lang="en-US" altLang="en-US" sz="2400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30" name="Text Box 38"/>
          <p:cNvSpPr txBox="1">
            <a:spLocks noChangeArrowheads="1"/>
          </p:cNvSpPr>
          <p:nvPr/>
        </p:nvSpPr>
        <p:spPr bwMode="auto">
          <a:xfrm>
            <a:off x="574915" y="3209564"/>
            <a:ext cx="433323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smtClean="0">
                <a:solidFill>
                  <a:srgbClr val="6600CC"/>
                </a:solidFill>
              </a:rPr>
              <a:t>S</a:t>
            </a:r>
            <a:r>
              <a:rPr lang="en-US" altLang="en-US" sz="2000" smtClean="0">
                <a:solidFill>
                  <a:srgbClr val="6600CC"/>
                </a:solidFill>
              </a:rPr>
              <a:t>ABED</a:t>
            </a:r>
            <a:r>
              <a:rPr lang="en-US" altLang="en-US" sz="2800" smtClean="0">
                <a:solidFill>
                  <a:srgbClr val="6600CC"/>
                </a:solidFill>
              </a:rPr>
              <a:t> </a:t>
            </a:r>
            <a:r>
              <a:rPr lang="en-US" altLang="en-US" sz="2800">
                <a:solidFill>
                  <a:srgbClr val="6600CC"/>
                </a:solidFill>
              </a:rPr>
              <a:t>&gt; </a:t>
            </a:r>
            <a:r>
              <a:rPr lang="en-US" altLang="en-US" sz="3200" smtClean="0">
                <a:solidFill>
                  <a:srgbClr val="6600CC"/>
                </a:solidFill>
              </a:rPr>
              <a:t>S</a:t>
            </a:r>
            <a:r>
              <a:rPr lang="en-US" altLang="en-US" sz="2000" smtClean="0">
                <a:solidFill>
                  <a:srgbClr val="6600CC"/>
                </a:solidFill>
              </a:rPr>
              <a:t>BEC </a:t>
            </a:r>
            <a:r>
              <a:rPr lang="en-US" altLang="en-US" sz="2800" dirty="0" err="1">
                <a:solidFill>
                  <a:srgbClr val="6600CC"/>
                </a:solidFill>
              </a:rPr>
              <a:t>là</a:t>
            </a:r>
            <a:r>
              <a:rPr lang="en-US" altLang="en-US" sz="2800" dirty="0">
                <a:solidFill>
                  <a:srgbClr val="6600CC"/>
                </a:solidFill>
              </a:rPr>
              <a:t> </a:t>
            </a:r>
            <a:r>
              <a:rPr lang="en-US" altLang="en-US" sz="2800" dirty="0"/>
              <a:t>13,6 cm</a:t>
            </a:r>
            <a:r>
              <a:rPr lang="en-US" altLang="en-US" sz="2800" baseline="30000" dirty="0"/>
              <a:t>2</a:t>
            </a:r>
            <a:r>
              <a:rPr lang="en-US" altLang="en-US" sz="2800" dirty="0"/>
              <a:t> </a:t>
            </a:r>
            <a:endParaRPr lang="en-US" altLang="en-US" sz="2800" dirty="0">
              <a:solidFill>
                <a:srgbClr val="6600CC"/>
              </a:solidFill>
            </a:endParaRPr>
          </a:p>
        </p:txBody>
      </p:sp>
      <p:sp>
        <p:nvSpPr>
          <p:cNvPr id="32" name="Text Box 39"/>
          <p:cNvSpPr txBox="1">
            <a:spLocks noChangeArrowheads="1"/>
          </p:cNvSpPr>
          <p:nvPr/>
        </p:nvSpPr>
        <p:spPr bwMode="auto">
          <a:xfrm>
            <a:off x="546779" y="3788938"/>
            <a:ext cx="288732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smtClean="0">
                <a:solidFill>
                  <a:srgbClr val="6600CC"/>
                </a:solidFill>
              </a:rPr>
              <a:t>S</a:t>
            </a:r>
            <a:r>
              <a:rPr lang="en-US" altLang="en-US" sz="2000" smtClean="0">
                <a:solidFill>
                  <a:srgbClr val="6600CC"/>
                </a:solidFill>
              </a:rPr>
              <a:t>BEC </a:t>
            </a:r>
            <a:r>
              <a:rPr lang="en-US" altLang="en-US" sz="2000" smtClean="0">
                <a:solidFill>
                  <a:srgbClr val="6600CC"/>
                </a:solidFill>
              </a:rPr>
              <a:t>=          </a:t>
            </a:r>
            <a:r>
              <a:rPr lang="en-US" altLang="en-US" sz="3200" smtClean="0">
                <a:solidFill>
                  <a:srgbClr val="6600CC"/>
                </a:solidFill>
              </a:rPr>
              <a:t>S</a:t>
            </a:r>
            <a:r>
              <a:rPr lang="en-US" altLang="en-US" sz="2000" smtClean="0">
                <a:solidFill>
                  <a:srgbClr val="6600CC"/>
                </a:solidFill>
              </a:rPr>
              <a:t>ABED</a:t>
            </a:r>
            <a:endParaRPr lang="en-US" altLang="en-US" sz="2000" dirty="0">
              <a:solidFill>
                <a:srgbClr val="6600CC"/>
              </a:solidFill>
            </a:endParaRPr>
          </a:p>
        </p:txBody>
      </p:sp>
      <p:sp>
        <p:nvSpPr>
          <p:cNvPr id="33" name="Text Box 39"/>
          <p:cNvSpPr txBox="1">
            <a:spLocks noChangeArrowheads="1"/>
          </p:cNvSpPr>
          <p:nvPr/>
        </p:nvSpPr>
        <p:spPr bwMode="auto">
          <a:xfrm>
            <a:off x="546779" y="4450746"/>
            <a:ext cx="307808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smtClean="0">
                <a:solidFill>
                  <a:srgbClr val="6600CC"/>
                </a:solidFill>
                <a:latin typeface="Arial" charset="0"/>
                <a:cs typeface="Arial" charset="0"/>
              </a:rPr>
              <a:t>S</a:t>
            </a:r>
            <a:r>
              <a:rPr lang="en-US" sz="2000" smtClean="0">
                <a:solidFill>
                  <a:srgbClr val="6600CC"/>
                </a:solidFill>
                <a:latin typeface="Arial" charset="0"/>
                <a:cs typeface="Arial" charset="0"/>
              </a:rPr>
              <a:t>ABCD </a:t>
            </a:r>
            <a:r>
              <a:rPr lang="en-US" sz="2400" dirty="0">
                <a:solidFill>
                  <a:srgbClr val="6600CC"/>
                </a:solidFill>
                <a:latin typeface="Arial" charset="0"/>
                <a:cs typeface="Arial" charset="0"/>
              </a:rPr>
              <a:t>= …… 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cm</a:t>
            </a:r>
            <a:r>
              <a:rPr lang="en-US" sz="2800" baseline="30000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2</a:t>
            </a:r>
            <a:r>
              <a:rPr lang="en-US" sz="2400" dirty="0">
                <a:solidFill>
                  <a:srgbClr val="6600CC"/>
                </a:solidFill>
                <a:latin typeface="Arial" charset="0"/>
                <a:cs typeface="Arial" charset="0"/>
              </a:rPr>
              <a:t>? </a:t>
            </a:r>
          </a:p>
        </p:txBody>
      </p:sp>
      <p:graphicFrame>
        <p:nvGraphicFramePr>
          <p:cNvPr id="34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924890449"/>
              </p:ext>
            </p:extLst>
          </p:nvPr>
        </p:nvGraphicFramePr>
        <p:xfrm>
          <a:off x="1903499" y="3713113"/>
          <a:ext cx="377825" cy="782637"/>
        </p:xfrm>
        <a:graphic>
          <a:graphicData uri="http://schemas.openxmlformats.org/presentationml/2006/ole">
            <p:oleObj spid="_x0000_s3117" name="Equation" r:id="rId4" imgW="152334" imgH="393529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733714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2" grpId="0"/>
      <p:bldP spid="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3"/>
          <p:cNvSpPr/>
          <p:nvPr/>
        </p:nvSpPr>
        <p:spPr>
          <a:xfrm>
            <a:off x="245660" y="1165958"/>
            <a:ext cx="1777116" cy="561410"/>
          </a:xfrm>
          <a:prstGeom prst="round2Diag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200" b="1" dirty="0">
              <a:solidFill>
                <a:srgbClr val="0070C0"/>
              </a:solidFill>
              <a:latin typeface="+mj-lt"/>
            </a:endParaRP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8472776" y="2877299"/>
            <a:ext cx="3275878" cy="1579983"/>
            <a:chOff x="930" y="1933"/>
            <a:chExt cx="1996" cy="998"/>
          </a:xfrm>
        </p:grpSpPr>
        <p:sp>
          <p:nvSpPr>
            <p:cNvPr id="14" name="Line 4"/>
            <p:cNvSpPr>
              <a:spLocks noChangeShapeType="1"/>
            </p:cNvSpPr>
            <p:nvPr/>
          </p:nvSpPr>
          <p:spPr bwMode="auto">
            <a:xfrm>
              <a:off x="2517" y="2115"/>
              <a:ext cx="408" cy="81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" name="Group 17"/>
            <p:cNvGrpSpPr>
              <a:grpSpLocks/>
            </p:cNvGrpSpPr>
            <p:nvPr/>
          </p:nvGrpSpPr>
          <p:grpSpPr bwMode="auto">
            <a:xfrm>
              <a:off x="930" y="1933"/>
              <a:ext cx="1996" cy="998"/>
              <a:chOff x="930" y="1933"/>
              <a:chExt cx="1996" cy="998"/>
            </a:xfrm>
          </p:grpSpPr>
          <p:sp>
            <p:nvSpPr>
              <p:cNvPr id="16" name="Line 11"/>
              <p:cNvSpPr>
                <a:spLocks noChangeShapeType="1"/>
              </p:cNvSpPr>
              <p:nvPr/>
            </p:nvSpPr>
            <p:spPr bwMode="auto">
              <a:xfrm flipH="1">
                <a:off x="1791" y="2115"/>
                <a:ext cx="681" cy="816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5" name="Group 12"/>
              <p:cNvGrpSpPr>
                <a:grpSpLocks/>
              </p:cNvGrpSpPr>
              <p:nvPr/>
            </p:nvGrpSpPr>
            <p:grpSpPr bwMode="auto">
              <a:xfrm>
                <a:off x="930" y="1933"/>
                <a:ext cx="1996" cy="998"/>
                <a:chOff x="2699" y="391"/>
                <a:chExt cx="1996" cy="998"/>
              </a:xfrm>
            </p:grpSpPr>
            <p:sp>
              <p:nvSpPr>
                <p:cNvPr id="18" name="Line 13"/>
                <p:cNvSpPr>
                  <a:spLocks noChangeShapeType="1"/>
                </p:cNvSpPr>
                <p:nvPr/>
              </p:nvSpPr>
              <p:spPr bwMode="auto">
                <a:xfrm>
                  <a:off x="3061" y="391"/>
                  <a:ext cx="1225" cy="181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6" name="Group 14"/>
                <p:cNvGrpSpPr>
                  <a:grpSpLocks/>
                </p:cNvGrpSpPr>
                <p:nvPr/>
              </p:nvGrpSpPr>
              <p:grpSpPr bwMode="auto">
                <a:xfrm>
                  <a:off x="2699" y="391"/>
                  <a:ext cx="1996" cy="998"/>
                  <a:chOff x="703" y="890"/>
                  <a:chExt cx="1996" cy="998"/>
                </a:xfrm>
              </p:grpSpPr>
              <p:sp>
                <p:nvSpPr>
                  <p:cNvPr id="20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703" y="1888"/>
                    <a:ext cx="1996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" name="Line 1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03" y="890"/>
                    <a:ext cx="363" cy="998"/>
                  </a:xfrm>
                  <a:prstGeom prst="line">
                    <a:avLst/>
                  </a:prstGeom>
                  <a:noFill/>
                  <a:ln w="2857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</p:grpSp>
      <p:sp>
        <p:nvSpPr>
          <p:cNvPr id="24" name="Text Box 19"/>
          <p:cNvSpPr txBox="1">
            <a:spLocks noChangeArrowheads="1"/>
          </p:cNvSpPr>
          <p:nvPr/>
        </p:nvSpPr>
        <p:spPr bwMode="auto">
          <a:xfrm>
            <a:off x="8682579" y="2653862"/>
            <a:ext cx="384319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dirty="0"/>
              <a:t>A</a:t>
            </a:r>
          </a:p>
        </p:txBody>
      </p:sp>
      <p:sp>
        <p:nvSpPr>
          <p:cNvPr id="25" name="Text Box 19"/>
          <p:cNvSpPr txBox="1">
            <a:spLocks noChangeArrowheads="1"/>
          </p:cNvSpPr>
          <p:nvPr/>
        </p:nvSpPr>
        <p:spPr bwMode="auto">
          <a:xfrm>
            <a:off x="11003541" y="2797929"/>
            <a:ext cx="32947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dirty="0"/>
              <a:t>B</a:t>
            </a:r>
          </a:p>
        </p:txBody>
      </p:sp>
      <p:sp>
        <p:nvSpPr>
          <p:cNvPr id="26" name="Text Box 19"/>
          <p:cNvSpPr txBox="1">
            <a:spLocks noChangeArrowheads="1"/>
          </p:cNvSpPr>
          <p:nvPr/>
        </p:nvSpPr>
        <p:spPr bwMode="auto">
          <a:xfrm>
            <a:off x="8200396" y="4375987"/>
            <a:ext cx="8159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dirty="0"/>
              <a:t>D</a:t>
            </a:r>
          </a:p>
        </p:txBody>
      </p:sp>
      <p:sp>
        <p:nvSpPr>
          <p:cNvPr id="27" name="Text Box 19"/>
          <p:cNvSpPr txBox="1">
            <a:spLocks noChangeArrowheads="1"/>
          </p:cNvSpPr>
          <p:nvPr/>
        </p:nvSpPr>
        <p:spPr bwMode="auto">
          <a:xfrm>
            <a:off x="11747012" y="4457282"/>
            <a:ext cx="8159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dirty="0" smtClean="0"/>
              <a:t>C</a:t>
            </a:r>
            <a:endParaRPr lang="en-US" altLang="en-US" dirty="0"/>
          </a:p>
        </p:txBody>
      </p:sp>
      <p:sp>
        <p:nvSpPr>
          <p:cNvPr id="28" name="Text Box 19"/>
          <p:cNvSpPr txBox="1">
            <a:spLocks noChangeArrowheads="1"/>
          </p:cNvSpPr>
          <p:nvPr/>
        </p:nvSpPr>
        <p:spPr bwMode="auto">
          <a:xfrm>
            <a:off x="9759843" y="4463844"/>
            <a:ext cx="8159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dirty="0" smtClean="0"/>
              <a:t>E</a:t>
            </a:r>
            <a:endParaRPr lang="en-US" altLang="en-US" dirty="0"/>
          </a:p>
        </p:txBody>
      </p:sp>
      <p:sp>
        <p:nvSpPr>
          <p:cNvPr id="29" name="Text Box 41"/>
          <p:cNvSpPr txBox="1">
            <a:spLocks noChangeArrowheads="1"/>
          </p:cNvSpPr>
          <p:nvPr/>
        </p:nvSpPr>
        <p:spPr bwMode="auto">
          <a:xfrm>
            <a:off x="1134218" y="380666"/>
            <a:ext cx="13112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 err="1">
                <a:solidFill>
                  <a:srgbClr val="FF0000"/>
                </a:solidFill>
              </a:rPr>
              <a:t>Tóm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</a:rPr>
              <a:t>tắt</a:t>
            </a:r>
            <a:r>
              <a:rPr lang="en-US" altLang="en-US" sz="2400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30" name="Text Box 38"/>
          <p:cNvSpPr txBox="1">
            <a:spLocks noChangeArrowheads="1"/>
          </p:cNvSpPr>
          <p:nvPr/>
        </p:nvSpPr>
        <p:spPr bwMode="auto">
          <a:xfrm>
            <a:off x="574915" y="888344"/>
            <a:ext cx="433323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smtClean="0">
                <a:solidFill>
                  <a:srgbClr val="6600CC"/>
                </a:solidFill>
              </a:rPr>
              <a:t>S</a:t>
            </a:r>
            <a:r>
              <a:rPr lang="en-US" altLang="en-US" sz="2000" smtClean="0">
                <a:solidFill>
                  <a:srgbClr val="6600CC"/>
                </a:solidFill>
              </a:rPr>
              <a:t>ABED</a:t>
            </a:r>
            <a:r>
              <a:rPr lang="en-US" altLang="en-US" sz="2800" smtClean="0">
                <a:solidFill>
                  <a:srgbClr val="6600CC"/>
                </a:solidFill>
              </a:rPr>
              <a:t> </a:t>
            </a:r>
            <a:r>
              <a:rPr lang="en-US" altLang="en-US" sz="2800">
                <a:solidFill>
                  <a:srgbClr val="6600CC"/>
                </a:solidFill>
              </a:rPr>
              <a:t>&gt; </a:t>
            </a:r>
            <a:r>
              <a:rPr lang="en-US" altLang="en-US" sz="3200" smtClean="0">
                <a:solidFill>
                  <a:srgbClr val="6600CC"/>
                </a:solidFill>
              </a:rPr>
              <a:t>S</a:t>
            </a:r>
            <a:r>
              <a:rPr lang="en-US" altLang="en-US" sz="2000" smtClean="0">
                <a:solidFill>
                  <a:srgbClr val="6600CC"/>
                </a:solidFill>
              </a:rPr>
              <a:t>BEC </a:t>
            </a:r>
            <a:r>
              <a:rPr lang="en-US" altLang="en-US" sz="2800" dirty="0" err="1">
                <a:solidFill>
                  <a:srgbClr val="6600CC"/>
                </a:solidFill>
              </a:rPr>
              <a:t>là</a:t>
            </a:r>
            <a:r>
              <a:rPr lang="en-US" altLang="en-US" sz="2800" dirty="0">
                <a:solidFill>
                  <a:srgbClr val="6600CC"/>
                </a:solidFill>
              </a:rPr>
              <a:t> </a:t>
            </a:r>
            <a:r>
              <a:rPr lang="en-US" altLang="en-US" sz="2800" dirty="0"/>
              <a:t>13,6 cm</a:t>
            </a:r>
            <a:r>
              <a:rPr lang="en-US" altLang="en-US" sz="2800" baseline="30000" dirty="0"/>
              <a:t>2</a:t>
            </a:r>
            <a:r>
              <a:rPr lang="en-US" altLang="en-US" sz="2800" dirty="0"/>
              <a:t> </a:t>
            </a:r>
            <a:endParaRPr lang="en-US" altLang="en-US" sz="2800" dirty="0">
              <a:solidFill>
                <a:srgbClr val="6600CC"/>
              </a:solidFill>
            </a:endParaRPr>
          </a:p>
        </p:txBody>
      </p:sp>
      <p:sp>
        <p:nvSpPr>
          <p:cNvPr id="32" name="Text Box 39"/>
          <p:cNvSpPr txBox="1">
            <a:spLocks noChangeArrowheads="1"/>
          </p:cNvSpPr>
          <p:nvPr/>
        </p:nvSpPr>
        <p:spPr bwMode="auto">
          <a:xfrm>
            <a:off x="546779" y="1467718"/>
            <a:ext cx="288732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smtClean="0">
                <a:solidFill>
                  <a:srgbClr val="6600CC"/>
                </a:solidFill>
              </a:rPr>
              <a:t>S</a:t>
            </a:r>
            <a:r>
              <a:rPr lang="en-US" altLang="en-US" sz="2000" smtClean="0">
                <a:solidFill>
                  <a:srgbClr val="6600CC"/>
                </a:solidFill>
              </a:rPr>
              <a:t>BEC </a:t>
            </a:r>
            <a:r>
              <a:rPr lang="en-US" altLang="en-US" sz="2000" smtClean="0">
                <a:solidFill>
                  <a:srgbClr val="6600CC"/>
                </a:solidFill>
              </a:rPr>
              <a:t>=          </a:t>
            </a:r>
            <a:r>
              <a:rPr lang="en-US" altLang="en-US" sz="3200" smtClean="0">
                <a:solidFill>
                  <a:srgbClr val="6600CC"/>
                </a:solidFill>
              </a:rPr>
              <a:t>S</a:t>
            </a:r>
            <a:r>
              <a:rPr lang="en-US" altLang="en-US" sz="2000" smtClean="0">
                <a:solidFill>
                  <a:srgbClr val="6600CC"/>
                </a:solidFill>
              </a:rPr>
              <a:t>ABED</a:t>
            </a:r>
            <a:endParaRPr lang="en-US" altLang="en-US" sz="2000" dirty="0">
              <a:solidFill>
                <a:srgbClr val="6600CC"/>
              </a:solidFill>
            </a:endParaRPr>
          </a:p>
        </p:txBody>
      </p:sp>
      <p:sp>
        <p:nvSpPr>
          <p:cNvPr id="33" name="Text Box 39"/>
          <p:cNvSpPr txBox="1">
            <a:spLocks noChangeArrowheads="1"/>
          </p:cNvSpPr>
          <p:nvPr/>
        </p:nvSpPr>
        <p:spPr bwMode="auto">
          <a:xfrm>
            <a:off x="546779" y="2129526"/>
            <a:ext cx="307808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smtClean="0">
                <a:solidFill>
                  <a:srgbClr val="6600CC"/>
                </a:solidFill>
                <a:latin typeface="Arial" charset="0"/>
                <a:cs typeface="Arial" charset="0"/>
              </a:rPr>
              <a:t>S</a:t>
            </a:r>
            <a:r>
              <a:rPr lang="en-US" sz="2000" smtClean="0">
                <a:solidFill>
                  <a:srgbClr val="6600CC"/>
                </a:solidFill>
                <a:latin typeface="Arial" charset="0"/>
                <a:cs typeface="Arial" charset="0"/>
              </a:rPr>
              <a:t>ABCD </a:t>
            </a:r>
            <a:r>
              <a:rPr lang="en-US" sz="2400" dirty="0">
                <a:solidFill>
                  <a:srgbClr val="6600CC"/>
                </a:solidFill>
                <a:latin typeface="Arial" charset="0"/>
                <a:cs typeface="Arial" charset="0"/>
              </a:rPr>
              <a:t>= …… 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cm</a:t>
            </a:r>
            <a:r>
              <a:rPr lang="en-US" sz="2800" baseline="30000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2</a:t>
            </a:r>
            <a:r>
              <a:rPr lang="en-US" sz="2400" dirty="0">
                <a:solidFill>
                  <a:srgbClr val="6600CC"/>
                </a:solidFill>
                <a:latin typeface="Arial" charset="0"/>
                <a:cs typeface="Arial" charset="0"/>
              </a:rPr>
              <a:t>? </a:t>
            </a:r>
          </a:p>
        </p:txBody>
      </p:sp>
      <p:graphicFrame>
        <p:nvGraphicFramePr>
          <p:cNvPr id="34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924890449"/>
              </p:ext>
            </p:extLst>
          </p:nvPr>
        </p:nvGraphicFramePr>
        <p:xfrm>
          <a:off x="1762822" y="1377876"/>
          <a:ext cx="377825" cy="782637"/>
        </p:xfrm>
        <a:graphic>
          <a:graphicData uri="http://schemas.openxmlformats.org/presentationml/2006/ole">
            <p:oleObj spid="_x0000_s26627" name="Equation" r:id="rId3" imgW="152334" imgH="393529" progId="">
              <p:embed/>
            </p:oleObj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787791" y="3207434"/>
            <a:ext cx="58240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 bước làm dạng toán Hiệu – tỉ</a:t>
            </a:r>
          </a:p>
          <a:p>
            <a:pPr>
              <a:lnSpc>
                <a:spcPct val="150000"/>
              </a:lnSpc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Bước 1: Vẽ sơ đồ</a:t>
            </a:r>
          </a:p>
          <a:p>
            <a:pPr>
              <a:lnSpc>
                <a:spcPct val="150000"/>
              </a:lnSpc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Bước 2: Tìm hiệu số phần bằng nhau</a:t>
            </a:r>
          </a:p>
          <a:p>
            <a:pPr>
              <a:lnSpc>
                <a:spcPct val="150000"/>
              </a:lnSpc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Bước 3: Tìm số lớn, số bé.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3714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9928" y="720581"/>
            <a:ext cx="9144000" cy="692582"/>
          </a:xfrm>
        </p:spPr>
        <p:txBody>
          <a:bodyPr>
            <a:norm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-70340"/>
            <a:ext cx="9892145" cy="6192837"/>
          </a:xfrm>
          <a:solidFill>
            <a:schemeClr val="bg1"/>
          </a:solidFill>
        </p:spPr>
        <p:txBody>
          <a:bodyPr>
            <a:normAutofit fontScale="92500" lnSpcReduction="20000"/>
          </a:bodyPr>
          <a:lstStyle/>
          <a:p>
            <a:endPara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smtClean="0"/>
              <a:t> </a:t>
            </a:r>
            <a:endParaRPr lang="en-US" smtClean="0"/>
          </a:p>
          <a:p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hiệu số phần bằng nhau là</a:t>
            </a:r>
          </a:p>
          <a:p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– 2 = 1 (phần)</a:t>
            </a:r>
            <a:endParaRPr lang="en-US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iện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BEC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13,6 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 2 = 27,2 (cm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ABED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27,2 + 13,6 = 40,8 (cm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ABCD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40,8 + 27,2 = 68 (cm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68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71"/>
          <p:cNvGrpSpPr>
            <a:grpSpLocks/>
          </p:cNvGrpSpPr>
          <p:nvPr/>
        </p:nvGrpSpPr>
        <p:grpSpPr bwMode="auto">
          <a:xfrm>
            <a:off x="2457594" y="1879791"/>
            <a:ext cx="1914525" cy="230188"/>
            <a:chOff x="2744" y="2332"/>
            <a:chExt cx="1206" cy="145"/>
          </a:xfrm>
        </p:grpSpPr>
        <p:sp>
          <p:nvSpPr>
            <p:cNvPr id="5" name="Line 63"/>
            <p:cNvSpPr>
              <a:spLocks noChangeShapeType="1"/>
            </p:cNvSpPr>
            <p:nvPr/>
          </p:nvSpPr>
          <p:spPr bwMode="auto">
            <a:xfrm>
              <a:off x="3379" y="2332"/>
              <a:ext cx="0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" name="Group 64"/>
            <p:cNvGrpSpPr>
              <a:grpSpLocks/>
            </p:cNvGrpSpPr>
            <p:nvPr/>
          </p:nvGrpSpPr>
          <p:grpSpPr bwMode="auto">
            <a:xfrm>
              <a:off x="2744" y="2341"/>
              <a:ext cx="1206" cy="136"/>
              <a:chOff x="2744" y="2115"/>
              <a:chExt cx="1206" cy="136"/>
            </a:xfrm>
          </p:grpSpPr>
          <p:sp>
            <p:nvSpPr>
              <p:cNvPr id="7" name="Line 65"/>
              <p:cNvSpPr>
                <a:spLocks noChangeShapeType="1"/>
              </p:cNvSpPr>
              <p:nvPr/>
            </p:nvSpPr>
            <p:spPr bwMode="auto">
              <a:xfrm>
                <a:off x="3950" y="2115"/>
                <a:ext cx="0" cy="1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0" name="Group 68"/>
              <p:cNvGrpSpPr>
                <a:grpSpLocks/>
              </p:cNvGrpSpPr>
              <p:nvPr/>
            </p:nvGrpSpPr>
            <p:grpSpPr bwMode="auto">
              <a:xfrm>
                <a:off x="2744" y="2115"/>
                <a:ext cx="1196" cy="136"/>
                <a:chOff x="612" y="2360"/>
                <a:chExt cx="1196" cy="136"/>
              </a:xfrm>
            </p:grpSpPr>
            <p:sp>
              <p:nvSpPr>
                <p:cNvPr id="11" name="Line 69"/>
                <p:cNvSpPr>
                  <a:spLocks noChangeShapeType="1"/>
                </p:cNvSpPr>
                <p:nvPr/>
              </p:nvSpPr>
              <p:spPr bwMode="auto">
                <a:xfrm>
                  <a:off x="612" y="2432"/>
                  <a:ext cx="1196" cy="9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" name="Line 70"/>
                <p:cNvSpPr>
                  <a:spLocks noChangeShapeType="1"/>
                </p:cNvSpPr>
                <p:nvPr/>
              </p:nvSpPr>
              <p:spPr bwMode="auto">
                <a:xfrm>
                  <a:off x="612" y="2360"/>
                  <a:ext cx="0" cy="13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3" name="Group 47"/>
          <p:cNvGrpSpPr>
            <a:grpSpLocks/>
          </p:cNvGrpSpPr>
          <p:nvPr/>
        </p:nvGrpSpPr>
        <p:grpSpPr bwMode="auto">
          <a:xfrm>
            <a:off x="2457594" y="2329012"/>
            <a:ext cx="2770187" cy="238126"/>
            <a:chOff x="2699" y="2115"/>
            <a:chExt cx="1745" cy="150"/>
          </a:xfrm>
        </p:grpSpPr>
        <p:sp>
          <p:nvSpPr>
            <p:cNvPr id="14" name="Line 37"/>
            <p:cNvSpPr>
              <a:spLocks noChangeShapeType="1"/>
            </p:cNvSpPr>
            <p:nvPr/>
          </p:nvSpPr>
          <p:spPr bwMode="auto">
            <a:xfrm>
              <a:off x="4444" y="2129"/>
              <a:ext cx="0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5" name="Group 38"/>
            <p:cNvGrpSpPr>
              <a:grpSpLocks/>
            </p:cNvGrpSpPr>
            <p:nvPr/>
          </p:nvGrpSpPr>
          <p:grpSpPr bwMode="auto">
            <a:xfrm>
              <a:off x="2699" y="2115"/>
              <a:ext cx="1733" cy="145"/>
              <a:chOff x="1610" y="3838"/>
              <a:chExt cx="1733" cy="145"/>
            </a:xfrm>
          </p:grpSpPr>
          <p:sp>
            <p:nvSpPr>
              <p:cNvPr id="16" name="Line 39"/>
              <p:cNvSpPr>
                <a:spLocks noChangeShapeType="1"/>
              </p:cNvSpPr>
              <p:nvPr/>
            </p:nvSpPr>
            <p:spPr bwMode="auto">
              <a:xfrm>
                <a:off x="2236" y="3838"/>
                <a:ext cx="0" cy="1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7" name="Group 40"/>
              <p:cNvGrpSpPr>
                <a:grpSpLocks/>
              </p:cNvGrpSpPr>
              <p:nvPr/>
            </p:nvGrpSpPr>
            <p:grpSpPr bwMode="auto">
              <a:xfrm>
                <a:off x="1610" y="3838"/>
                <a:ext cx="1733" cy="145"/>
                <a:chOff x="1610" y="3557"/>
                <a:chExt cx="1733" cy="145"/>
              </a:xfrm>
            </p:grpSpPr>
            <p:sp>
              <p:nvSpPr>
                <p:cNvPr id="18" name="Line 41"/>
                <p:cNvSpPr>
                  <a:spLocks noChangeShapeType="1"/>
                </p:cNvSpPr>
                <p:nvPr/>
              </p:nvSpPr>
              <p:spPr bwMode="auto">
                <a:xfrm>
                  <a:off x="2816" y="3557"/>
                  <a:ext cx="0" cy="13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21" name="Group 44"/>
                <p:cNvGrpSpPr>
                  <a:grpSpLocks/>
                </p:cNvGrpSpPr>
                <p:nvPr/>
              </p:nvGrpSpPr>
              <p:grpSpPr bwMode="auto">
                <a:xfrm>
                  <a:off x="1610" y="3566"/>
                  <a:ext cx="1733" cy="136"/>
                  <a:chOff x="607" y="1961"/>
                  <a:chExt cx="1733" cy="136"/>
                </a:xfrm>
              </p:grpSpPr>
              <p:sp>
                <p:nvSpPr>
                  <p:cNvPr id="22" name="Line 45"/>
                  <p:cNvSpPr>
                    <a:spLocks noChangeShapeType="1"/>
                  </p:cNvSpPr>
                  <p:nvPr/>
                </p:nvSpPr>
                <p:spPr bwMode="auto">
                  <a:xfrm>
                    <a:off x="612" y="2024"/>
                    <a:ext cx="1728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" name="Line 46"/>
                  <p:cNvSpPr>
                    <a:spLocks noChangeShapeType="1"/>
                  </p:cNvSpPr>
                  <p:nvPr/>
                </p:nvSpPr>
                <p:spPr bwMode="auto">
                  <a:xfrm>
                    <a:off x="607" y="1961"/>
                    <a:ext cx="0" cy="13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</p:grpSp>
      <p:sp>
        <p:nvSpPr>
          <p:cNvPr id="24" name="AutoShape 76"/>
          <p:cNvSpPr>
            <a:spLocks/>
          </p:cNvSpPr>
          <p:nvPr/>
        </p:nvSpPr>
        <p:spPr bwMode="auto">
          <a:xfrm rot="16200000">
            <a:off x="4627999" y="1849516"/>
            <a:ext cx="301625" cy="769938"/>
          </a:xfrm>
          <a:prstGeom prst="rightBrace">
            <a:avLst>
              <a:gd name="adj1" fmla="val 21272"/>
              <a:gd name="adj2" fmla="val 50000"/>
            </a:avLst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25" name="Text Box 72"/>
          <p:cNvSpPr txBox="1">
            <a:spLocks noChangeArrowheads="1"/>
          </p:cNvSpPr>
          <p:nvPr/>
        </p:nvSpPr>
        <p:spPr bwMode="auto">
          <a:xfrm>
            <a:off x="1302755" y="1732735"/>
            <a:ext cx="102523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4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en-US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BEC</a:t>
            </a:r>
            <a:endParaRPr lang="en-US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 Box 72"/>
          <p:cNvSpPr txBox="1">
            <a:spLocks noChangeArrowheads="1"/>
          </p:cNvSpPr>
          <p:nvPr/>
        </p:nvSpPr>
        <p:spPr bwMode="auto">
          <a:xfrm>
            <a:off x="1256666" y="2210998"/>
            <a:ext cx="104227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en-US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.ABED</a:t>
            </a:r>
            <a:endParaRPr lang="en-US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 Box 77"/>
          <p:cNvSpPr txBox="1">
            <a:spLocks noChangeArrowheads="1"/>
          </p:cNvSpPr>
          <p:nvPr/>
        </p:nvSpPr>
        <p:spPr bwMode="auto">
          <a:xfrm>
            <a:off x="4473720" y="1694024"/>
            <a:ext cx="118109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000" b="1" dirty="0" smtClean="0">
                <a:solidFill>
                  <a:schemeClr val="hlink"/>
                </a:solidFill>
              </a:rPr>
              <a:t>13,6 cm</a:t>
            </a:r>
            <a:r>
              <a:rPr lang="en-US" altLang="en-US" sz="2000" b="1" baseline="30000" dirty="0" smtClean="0">
                <a:solidFill>
                  <a:schemeClr val="hlink"/>
                </a:solidFill>
              </a:rPr>
              <a:t>2</a:t>
            </a:r>
            <a:endParaRPr lang="en-US" altLang="en-US" sz="2000" b="1" dirty="0">
              <a:solidFill>
                <a:schemeClr val="hlink"/>
              </a:solidFill>
            </a:endParaRPr>
          </a:p>
        </p:txBody>
      </p:sp>
      <p:grpSp>
        <p:nvGrpSpPr>
          <p:cNvPr id="28" name="Group 18"/>
          <p:cNvGrpSpPr>
            <a:grpSpLocks/>
          </p:cNvGrpSpPr>
          <p:nvPr/>
        </p:nvGrpSpPr>
        <p:grpSpPr bwMode="auto">
          <a:xfrm>
            <a:off x="8641588" y="415453"/>
            <a:ext cx="3275878" cy="1579983"/>
            <a:chOff x="930" y="1933"/>
            <a:chExt cx="1996" cy="998"/>
          </a:xfrm>
        </p:grpSpPr>
        <p:sp>
          <p:nvSpPr>
            <p:cNvPr id="29" name="Line 4"/>
            <p:cNvSpPr>
              <a:spLocks noChangeShapeType="1"/>
            </p:cNvSpPr>
            <p:nvPr/>
          </p:nvSpPr>
          <p:spPr bwMode="auto">
            <a:xfrm>
              <a:off x="2517" y="2115"/>
              <a:ext cx="408" cy="81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0" name="Group 17"/>
            <p:cNvGrpSpPr>
              <a:grpSpLocks/>
            </p:cNvGrpSpPr>
            <p:nvPr/>
          </p:nvGrpSpPr>
          <p:grpSpPr bwMode="auto">
            <a:xfrm>
              <a:off x="930" y="1933"/>
              <a:ext cx="1996" cy="998"/>
              <a:chOff x="930" y="1933"/>
              <a:chExt cx="1996" cy="998"/>
            </a:xfrm>
          </p:grpSpPr>
          <p:sp>
            <p:nvSpPr>
              <p:cNvPr id="31" name="Line 11"/>
              <p:cNvSpPr>
                <a:spLocks noChangeShapeType="1"/>
              </p:cNvSpPr>
              <p:nvPr/>
            </p:nvSpPr>
            <p:spPr bwMode="auto">
              <a:xfrm flipH="1">
                <a:off x="1791" y="2115"/>
                <a:ext cx="681" cy="816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2" name="Group 12"/>
              <p:cNvGrpSpPr>
                <a:grpSpLocks/>
              </p:cNvGrpSpPr>
              <p:nvPr/>
            </p:nvGrpSpPr>
            <p:grpSpPr bwMode="auto">
              <a:xfrm>
                <a:off x="930" y="1933"/>
                <a:ext cx="1996" cy="998"/>
                <a:chOff x="2699" y="391"/>
                <a:chExt cx="1996" cy="998"/>
              </a:xfrm>
            </p:grpSpPr>
            <p:sp>
              <p:nvSpPr>
                <p:cNvPr id="33" name="Line 13"/>
                <p:cNvSpPr>
                  <a:spLocks noChangeShapeType="1"/>
                </p:cNvSpPr>
                <p:nvPr/>
              </p:nvSpPr>
              <p:spPr bwMode="auto">
                <a:xfrm>
                  <a:off x="3061" y="391"/>
                  <a:ext cx="1225" cy="181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34" name="Group 14"/>
                <p:cNvGrpSpPr>
                  <a:grpSpLocks/>
                </p:cNvGrpSpPr>
                <p:nvPr/>
              </p:nvGrpSpPr>
              <p:grpSpPr bwMode="auto">
                <a:xfrm>
                  <a:off x="2699" y="391"/>
                  <a:ext cx="1996" cy="998"/>
                  <a:chOff x="703" y="890"/>
                  <a:chExt cx="1996" cy="998"/>
                </a:xfrm>
              </p:grpSpPr>
              <p:sp>
                <p:nvSpPr>
                  <p:cNvPr id="35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703" y="1888"/>
                    <a:ext cx="1996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6" name="Line 1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03" y="890"/>
                    <a:ext cx="363" cy="998"/>
                  </a:xfrm>
                  <a:prstGeom prst="line">
                    <a:avLst/>
                  </a:prstGeom>
                  <a:noFill/>
                  <a:ln w="2857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</p:grpSp>
      <p:sp>
        <p:nvSpPr>
          <p:cNvPr id="37" name="Text Box 41"/>
          <p:cNvSpPr txBox="1">
            <a:spLocks noChangeArrowheads="1"/>
          </p:cNvSpPr>
          <p:nvPr/>
        </p:nvSpPr>
        <p:spPr bwMode="auto">
          <a:xfrm>
            <a:off x="9166864" y="2265788"/>
            <a:ext cx="112242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dirty="0" err="1">
                <a:solidFill>
                  <a:srgbClr val="FF0000"/>
                </a:solidFill>
              </a:rPr>
              <a:t>Tóm</a:t>
            </a:r>
            <a:r>
              <a:rPr lang="en-US" altLang="en-US" sz="2000" dirty="0">
                <a:solidFill>
                  <a:srgbClr val="FF0000"/>
                </a:solidFill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</a:rPr>
              <a:t>tắt</a:t>
            </a:r>
            <a:r>
              <a:rPr lang="en-US" altLang="en-US" sz="2000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38" name="Text Box 38"/>
          <p:cNvSpPr txBox="1">
            <a:spLocks noChangeArrowheads="1"/>
          </p:cNvSpPr>
          <p:nvPr/>
        </p:nvSpPr>
        <p:spPr bwMode="auto">
          <a:xfrm>
            <a:off x="8607561" y="2773466"/>
            <a:ext cx="379783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smtClean="0">
                <a:solidFill>
                  <a:srgbClr val="6600CC"/>
                </a:solidFill>
              </a:rPr>
              <a:t>S</a:t>
            </a:r>
            <a:r>
              <a:rPr lang="en-US" altLang="en-US" smtClean="0">
                <a:solidFill>
                  <a:srgbClr val="6600CC"/>
                </a:solidFill>
              </a:rPr>
              <a:t>ABED</a:t>
            </a:r>
            <a:r>
              <a:rPr lang="en-US" altLang="en-US" sz="2400" smtClean="0">
                <a:solidFill>
                  <a:srgbClr val="6600CC"/>
                </a:solidFill>
              </a:rPr>
              <a:t> </a:t>
            </a:r>
            <a:r>
              <a:rPr lang="en-US" altLang="en-US" sz="2400">
                <a:solidFill>
                  <a:srgbClr val="6600CC"/>
                </a:solidFill>
              </a:rPr>
              <a:t>&gt; </a:t>
            </a:r>
            <a:r>
              <a:rPr lang="en-US" altLang="en-US" sz="2800" smtClean="0">
                <a:solidFill>
                  <a:srgbClr val="6600CC"/>
                </a:solidFill>
              </a:rPr>
              <a:t>S</a:t>
            </a:r>
            <a:r>
              <a:rPr lang="en-US" altLang="en-US" smtClean="0">
                <a:solidFill>
                  <a:srgbClr val="6600CC"/>
                </a:solidFill>
              </a:rPr>
              <a:t>BEC </a:t>
            </a:r>
            <a:r>
              <a:rPr lang="en-US" altLang="en-US" sz="2400" dirty="0" err="1">
                <a:solidFill>
                  <a:srgbClr val="6600CC"/>
                </a:solidFill>
              </a:rPr>
              <a:t>là</a:t>
            </a:r>
            <a:r>
              <a:rPr lang="en-US" altLang="en-US" sz="2400" dirty="0">
                <a:solidFill>
                  <a:srgbClr val="6600CC"/>
                </a:solidFill>
              </a:rPr>
              <a:t> </a:t>
            </a:r>
            <a:r>
              <a:rPr lang="en-US" altLang="en-US" sz="2400" dirty="0"/>
              <a:t>13,6 cm</a:t>
            </a:r>
            <a:r>
              <a:rPr lang="en-US" altLang="en-US" sz="2400" baseline="30000" dirty="0"/>
              <a:t>2</a:t>
            </a:r>
            <a:r>
              <a:rPr lang="en-US" altLang="en-US" sz="2400" dirty="0"/>
              <a:t> </a:t>
            </a:r>
            <a:endParaRPr lang="en-US" altLang="en-US" sz="2400" dirty="0">
              <a:solidFill>
                <a:srgbClr val="6600CC"/>
              </a:solidFill>
            </a:endParaRPr>
          </a:p>
        </p:txBody>
      </p:sp>
      <p:sp>
        <p:nvSpPr>
          <p:cNvPr id="39" name="Text Box 39"/>
          <p:cNvSpPr txBox="1">
            <a:spLocks noChangeArrowheads="1"/>
          </p:cNvSpPr>
          <p:nvPr/>
        </p:nvSpPr>
        <p:spPr bwMode="auto">
          <a:xfrm>
            <a:off x="8579425" y="3352840"/>
            <a:ext cx="267733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smtClean="0">
                <a:solidFill>
                  <a:srgbClr val="6600CC"/>
                </a:solidFill>
              </a:rPr>
              <a:t>S</a:t>
            </a:r>
            <a:r>
              <a:rPr lang="en-US" altLang="en-US" smtClean="0">
                <a:solidFill>
                  <a:srgbClr val="6600CC"/>
                </a:solidFill>
              </a:rPr>
              <a:t>BEC </a:t>
            </a:r>
            <a:r>
              <a:rPr lang="en-US" altLang="en-US" smtClean="0">
                <a:solidFill>
                  <a:srgbClr val="6600CC"/>
                </a:solidFill>
              </a:rPr>
              <a:t>=          </a:t>
            </a:r>
            <a:r>
              <a:rPr lang="en-US" altLang="en-US" sz="2800" smtClean="0">
                <a:solidFill>
                  <a:srgbClr val="6600CC"/>
                </a:solidFill>
              </a:rPr>
              <a:t>S</a:t>
            </a:r>
            <a:r>
              <a:rPr lang="en-US" altLang="en-US" smtClean="0">
                <a:solidFill>
                  <a:srgbClr val="6600CC"/>
                </a:solidFill>
              </a:rPr>
              <a:t>ABED</a:t>
            </a:r>
            <a:endParaRPr lang="en-US" altLang="en-US" dirty="0">
              <a:solidFill>
                <a:srgbClr val="6600CC"/>
              </a:solidFill>
            </a:endParaRPr>
          </a:p>
        </p:txBody>
      </p:sp>
      <p:sp>
        <p:nvSpPr>
          <p:cNvPr id="40" name="Text Box 39"/>
          <p:cNvSpPr txBox="1">
            <a:spLocks noChangeArrowheads="1"/>
          </p:cNvSpPr>
          <p:nvPr/>
        </p:nvSpPr>
        <p:spPr bwMode="auto">
          <a:xfrm>
            <a:off x="8579425" y="4014648"/>
            <a:ext cx="266932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smtClean="0">
                <a:solidFill>
                  <a:srgbClr val="6600CC"/>
                </a:solidFill>
                <a:latin typeface="Arial" charset="0"/>
                <a:cs typeface="Arial" charset="0"/>
              </a:rPr>
              <a:t>S</a:t>
            </a:r>
            <a:r>
              <a:rPr lang="en-US" smtClean="0">
                <a:solidFill>
                  <a:srgbClr val="6600CC"/>
                </a:solidFill>
                <a:latin typeface="Arial" charset="0"/>
                <a:cs typeface="Arial" charset="0"/>
              </a:rPr>
              <a:t>ABCD </a:t>
            </a:r>
            <a:r>
              <a:rPr lang="en-US" sz="2000" dirty="0">
                <a:solidFill>
                  <a:srgbClr val="6600CC"/>
                </a:solidFill>
                <a:latin typeface="Arial" charset="0"/>
                <a:cs typeface="Arial" charset="0"/>
              </a:rPr>
              <a:t>= …… 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cm</a:t>
            </a:r>
            <a:r>
              <a:rPr lang="en-US" sz="2400" baseline="30000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2</a:t>
            </a:r>
            <a:r>
              <a:rPr lang="en-US" sz="2000" dirty="0">
                <a:solidFill>
                  <a:srgbClr val="6600CC"/>
                </a:solidFill>
                <a:latin typeface="Arial" charset="0"/>
                <a:cs typeface="Arial" charset="0"/>
              </a:rPr>
              <a:t>? </a:t>
            </a:r>
          </a:p>
        </p:txBody>
      </p:sp>
      <p:sp>
        <p:nvSpPr>
          <p:cNvPr id="41" name="Text Box 19"/>
          <p:cNvSpPr txBox="1">
            <a:spLocks noChangeArrowheads="1"/>
          </p:cNvSpPr>
          <p:nvPr/>
        </p:nvSpPr>
        <p:spPr bwMode="auto">
          <a:xfrm>
            <a:off x="8682579" y="107554"/>
            <a:ext cx="384319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dirty="0"/>
              <a:t>A</a:t>
            </a:r>
          </a:p>
        </p:txBody>
      </p:sp>
      <p:sp>
        <p:nvSpPr>
          <p:cNvPr id="42" name="Text Box 19"/>
          <p:cNvSpPr txBox="1">
            <a:spLocks noChangeArrowheads="1"/>
          </p:cNvSpPr>
          <p:nvPr/>
        </p:nvSpPr>
        <p:spPr bwMode="auto">
          <a:xfrm>
            <a:off x="11003541" y="251621"/>
            <a:ext cx="32947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dirty="0"/>
              <a:t>B</a:t>
            </a:r>
          </a:p>
        </p:txBody>
      </p:sp>
      <p:sp>
        <p:nvSpPr>
          <p:cNvPr id="43" name="Text Box 19"/>
          <p:cNvSpPr txBox="1">
            <a:spLocks noChangeArrowheads="1"/>
          </p:cNvSpPr>
          <p:nvPr/>
        </p:nvSpPr>
        <p:spPr bwMode="auto">
          <a:xfrm>
            <a:off x="8200396" y="1829679"/>
            <a:ext cx="8159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dirty="0"/>
              <a:t>D</a:t>
            </a:r>
          </a:p>
        </p:txBody>
      </p:sp>
      <p:sp>
        <p:nvSpPr>
          <p:cNvPr id="44" name="Text Box 19"/>
          <p:cNvSpPr txBox="1">
            <a:spLocks noChangeArrowheads="1"/>
          </p:cNvSpPr>
          <p:nvPr/>
        </p:nvSpPr>
        <p:spPr bwMode="auto">
          <a:xfrm>
            <a:off x="11747012" y="1910974"/>
            <a:ext cx="8159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dirty="0" smtClean="0"/>
              <a:t>C</a:t>
            </a:r>
            <a:endParaRPr lang="en-US" altLang="en-US" dirty="0"/>
          </a:p>
        </p:txBody>
      </p:sp>
      <p:sp>
        <p:nvSpPr>
          <p:cNvPr id="45" name="Text Box 19"/>
          <p:cNvSpPr txBox="1">
            <a:spLocks noChangeArrowheads="1"/>
          </p:cNvSpPr>
          <p:nvPr/>
        </p:nvSpPr>
        <p:spPr bwMode="auto">
          <a:xfrm>
            <a:off x="9759843" y="1917536"/>
            <a:ext cx="8159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dirty="0" smtClean="0"/>
              <a:t>E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15773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3" grpId="0"/>
      <p:bldP spid="44" grpId="0"/>
      <p:bldP spid="4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47baae2cd2edd9bfd66436f68e736e2f7d8d2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757</TotalTime>
  <Words>771</Words>
  <Application>Microsoft Office PowerPoint</Application>
  <PresentationFormat>Custom</PresentationFormat>
  <Paragraphs>137</Paragraphs>
  <Slides>16</Slides>
  <Notes>1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Office Theme</vt:lpstr>
      <vt:lpstr>Equation</vt:lpstr>
      <vt:lpstr>Slide 1</vt:lpstr>
      <vt:lpstr>Trò chơi: “Đánh bay Covid”</vt:lpstr>
      <vt:lpstr>Slide 3</vt:lpstr>
      <vt:lpstr>Slide 4</vt:lpstr>
      <vt:lpstr>Slide 5</vt:lpstr>
      <vt:lpstr>Slide 6</vt:lpstr>
      <vt:lpstr>Slide 7</vt:lpstr>
      <vt:lpstr>Slide 8</vt:lpstr>
      <vt:lpstr>Bài giải</vt:lpstr>
      <vt:lpstr>Slide 10</vt:lpstr>
      <vt:lpstr>Slide 11</vt:lpstr>
      <vt:lpstr>Slide 12</vt:lpstr>
      <vt:lpstr>Bài giải:  Ô tô đi 1km thì tiêu thụ hết số lít xăng là: 12 : 100 = 0,12 (l) Ô tô đi 75km thì tiêu thụ hết số lít xăng là: 0,12 × 75 = 9 (l) Đáp số: 9 l xăng</vt:lpstr>
      <vt:lpstr>Slide 14</vt:lpstr>
      <vt:lpstr>Slide 15</vt:lpstr>
      <vt:lpstr>Slide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83</cp:revision>
  <dcterms:created xsi:type="dcterms:W3CDTF">2020-04-16T10:16:31Z</dcterms:created>
  <dcterms:modified xsi:type="dcterms:W3CDTF">2021-05-07T01:03:48Z</dcterms:modified>
</cp:coreProperties>
</file>