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9" r:id="rId1"/>
  </p:sldMasterIdLst>
  <p:notesMasterIdLst>
    <p:notesMasterId r:id="rId34"/>
  </p:notesMasterIdLst>
  <p:handoutMasterIdLst>
    <p:handoutMasterId r:id="rId35"/>
  </p:handoutMasterIdLst>
  <p:sldIdLst>
    <p:sldId id="376" r:id="rId2"/>
    <p:sldId id="394" r:id="rId3"/>
    <p:sldId id="395" r:id="rId4"/>
    <p:sldId id="396" r:id="rId5"/>
    <p:sldId id="402" r:id="rId6"/>
    <p:sldId id="403" r:id="rId7"/>
    <p:sldId id="366" r:id="rId8"/>
    <p:sldId id="404" r:id="rId9"/>
    <p:sldId id="397" r:id="rId10"/>
    <p:sldId id="356" r:id="rId11"/>
    <p:sldId id="405" r:id="rId12"/>
    <p:sldId id="415" r:id="rId13"/>
    <p:sldId id="360" r:id="rId14"/>
    <p:sldId id="362" r:id="rId15"/>
    <p:sldId id="426" r:id="rId16"/>
    <p:sldId id="414" r:id="rId17"/>
    <p:sldId id="400" r:id="rId18"/>
    <p:sldId id="417" r:id="rId19"/>
    <p:sldId id="416" r:id="rId20"/>
    <p:sldId id="389" r:id="rId21"/>
    <p:sldId id="407" r:id="rId22"/>
    <p:sldId id="424" r:id="rId23"/>
    <p:sldId id="372" r:id="rId24"/>
    <p:sldId id="374" r:id="rId25"/>
    <p:sldId id="408" r:id="rId26"/>
    <p:sldId id="420" r:id="rId27"/>
    <p:sldId id="421" r:id="rId28"/>
    <p:sldId id="363" r:id="rId29"/>
    <p:sldId id="410" r:id="rId30"/>
    <p:sldId id="425" r:id="rId31"/>
    <p:sldId id="423" r:id="rId32"/>
    <p:sldId id="391" r:id="rId33"/>
  </p:sldIdLst>
  <p:sldSz cx="9144000" cy="6858000" type="screen4x3"/>
  <p:notesSz cx="7023100" cy="9309100"/>
  <p:custDataLst>
    <p:tags r:id="rId3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FF"/>
    <a:srgbClr val="FFFF00"/>
    <a:srgbClr val="A3FBB2"/>
    <a:srgbClr val="CC3300"/>
    <a:srgbClr val="CC00FF"/>
    <a:srgbClr val="800080"/>
    <a:srgbClr val="CC66FF"/>
    <a:srgbClr val="003300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fld id="{46368581-32A2-4026-974C-5B2CA5F97F5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605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863" y="0"/>
            <a:ext cx="3043237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4550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625" y="4421188"/>
            <a:ext cx="5149850" cy="418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963"/>
            <a:ext cx="3043238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defTabSz="933450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863" y="8843963"/>
            <a:ext cx="3043237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324" tIns="46662" rIns="93324" bIns="46662" numCol="1" anchor="b" anchorCtr="0" compatLnSpc="1">
            <a:prstTxWarp prst="textNoShape">
              <a:avLst/>
            </a:prstTxWarp>
          </a:bodyPr>
          <a:lstStyle>
            <a:lvl1pPr algn="r" defTabSz="933450">
              <a:defRPr sz="1200">
                <a:latin typeface="Times New Roman" pitchFamily="18" charset="0"/>
              </a:defRPr>
            </a:lvl1pPr>
          </a:lstStyle>
          <a:p>
            <a:fld id="{13D6933E-E1C8-4826-BA5D-EE047008E1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1534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58255" indent="-291636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6546" indent="-233309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3164" indent="-233309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9782" indent="-233309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6401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3019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9637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6256" indent="-23330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2BA8978D-89C6-44E7-AEF6-2CE6AE7B0E8B}" type="slidenum">
              <a:rPr lang="en-US" altLang="vi-VN" smtClean="0"/>
              <a:pPr/>
              <a:t>17</a:t>
            </a:fld>
            <a:endParaRPr lang="en-US" altLang="vi-VN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vi-VN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DCEBA5-6444-4E4A-A686-1EE20F58302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82738"/>
      </p:ext>
    </p:extLst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0E4716-31A9-42CC-975A-96FE396A889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47309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EA64FF-C8EA-4084-B841-50CE5561A64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983451"/>
      </p:ext>
    </p:extLst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D85490-919A-4D5E-9567-FA0C5EC38A8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39080"/>
      </p:ext>
    </p:extLst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6CE18B-02AA-470F-BB42-2DC0C4BBB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542811"/>
      </p:ext>
    </p:extLst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5ABFFF-4D85-44D9-8CA4-018CFB2A72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676976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95BADA-9E30-47B4-94BE-49BBDC0B3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9977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FF5310-DE85-4E9C-8CB9-3C0599BAE9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3129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C2ED4-08F7-47CA-96B5-8D8FD60304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805662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B3B3D6-7DDB-4AA9-922B-FB8D65FF1D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34231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F3C92-5AA1-4977-83EB-6C7CADEBA5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14078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17B134A-4EA1-4F48-B497-E24216BE7B1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0.gi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1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wmf"/><Relationship Id="rId5" Type="http://schemas.openxmlformats.org/officeDocument/2006/relationships/image" Target="../media/image34.gif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211" descr="Cute-Flower-Floral-Background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"/>
            <a:ext cx="9144000" cy="6858000"/>
          </a:xfrm>
          <a:prstGeom prst="rect">
            <a:avLst/>
          </a:prstGeom>
        </p:spPr>
      </p:pic>
      <p:sp>
        <p:nvSpPr>
          <p:cNvPr id="208" name="WordArt 6"/>
          <p:cNvSpPr>
            <a:spLocks noChangeArrowheads="1" noChangeShapeType="1" noTextEdit="1"/>
          </p:cNvSpPr>
          <p:nvPr/>
        </p:nvSpPr>
        <p:spPr bwMode="auto">
          <a:xfrm>
            <a:off x="35496" y="1357298"/>
            <a:ext cx="9144000" cy="22860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7261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sz="7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Chào mừng quý thầy </a:t>
            </a:r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cô </a:t>
            </a:r>
            <a:r>
              <a:rPr lang="vi-VN" sz="7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giáo </a:t>
            </a:r>
            <a:endParaRPr lang="vi-VN" sz="7200" b="1" kern="10" dirty="0" smtClean="0">
              <a:ln w="9525">
                <a:round/>
                <a:headEnd/>
                <a:tailEnd/>
              </a:ln>
              <a:solidFill>
                <a:srgbClr val="0000FF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cs typeface="Times New Roman"/>
            </a:endParaRPr>
          </a:p>
          <a:p>
            <a:pPr algn="ctr"/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về </a:t>
            </a:r>
            <a:r>
              <a:rPr lang="vi-VN" sz="7200" b="1" kern="10" dirty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dự </a:t>
            </a:r>
            <a:r>
              <a:rPr lang="vi-VN" sz="7200" b="1" kern="10" dirty="0" smtClean="0">
                <a:ln w="9525"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/>
              </a:rPr>
              <a:t>giờ lớp 4A2</a:t>
            </a:r>
            <a:endParaRPr lang="vi-VN" sz="7200" b="1" kern="10" dirty="0">
              <a:ln w="9525">
                <a:round/>
                <a:headEnd/>
                <a:tailEnd/>
              </a:ln>
              <a:solidFill>
                <a:srgbClr val="0000FF"/>
              </a:soli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+mj-lt"/>
              <a:cs typeface="Times New Roman"/>
            </a:endParaRPr>
          </a:p>
        </p:txBody>
      </p:sp>
      <p:sp>
        <p:nvSpPr>
          <p:cNvPr id="209" name="WordArt 7"/>
          <p:cNvSpPr>
            <a:spLocks noChangeArrowheads="1" noChangeShapeType="1" noTextEdit="1"/>
          </p:cNvSpPr>
          <p:nvPr/>
        </p:nvSpPr>
        <p:spPr bwMode="auto">
          <a:xfrm>
            <a:off x="2286000" y="3124200"/>
            <a:ext cx="51054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3600" kern="10">
              <a:ln w="22225">
                <a:solidFill>
                  <a:srgbClr val="008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10" name="Rectangle 209"/>
          <p:cNvSpPr/>
          <p:nvPr/>
        </p:nvSpPr>
        <p:spPr bwMode="auto">
          <a:xfrm>
            <a:off x="3929058" y="4786322"/>
            <a:ext cx="5286412" cy="714380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defRPr/>
            </a:pPr>
            <a:r>
              <a:rPr lang="vi-VN" sz="2400" b="1" i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GIÁO </a:t>
            </a:r>
            <a:r>
              <a:rPr lang="vi-VN" sz="2400" b="1" i="1" dirty="0">
                <a:solidFill>
                  <a:srgbClr val="7030A0"/>
                </a:solidFill>
                <a:latin typeface="+mj-lt"/>
                <a:cs typeface="Times New Roman" pitchFamily="18" charset="0"/>
              </a:rPr>
              <a:t>VIÊN: NGUYỄN </a:t>
            </a:r>
            <a:r>
              <a:rPr lang="vi-VN" sz="2400" b="1" i="1" smtClean="0">
                <a:solidFill>
                  <a:srgbClr val="7030A0"/>
                </a:solidFill>
                <a:latin typeface="+mj-lt"/>
                <a:cs typeface="Times New Roman" pitchFamily="18" charset="0"/>
              </a:rPr>
              <a:t>THU HƯỜNG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1366814" y="3571876"/>
            <a:ext cx="6400801" cy="500066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vi-VN" sz="3200" b="1" dirty="0" smtClean="0">
                <a:solidFill>
                  <a:srgbClr val="CC3300"/>
                </a:solidFill>
                <a:latin typeface="+mj-lt"/>
                <a:cs typeface="Times New Roman" pitchFamily="18" charset="0"/>
              </a:rPr>
              <a:t>PHÂN MÔN </a:t>
            </a:r>
            <a:r>
              <a:rPr lang="vi-VN" sz="3200" b="1" dirty="0">
                <a:solidFill>
                  <a:srgbClr val="CC3300"/>
                </a:solidFill>
                <a:latin typeface="+mj-lt"/>
                <a:cs typeface="Times New Roman" pitchFamily="18" charset="0"/>
              </a:rPr>
              <a:t>: TẬP </a:t>
            </a:r>
            <a:r>
              <a:rPr lang="vi-VN" sz="3200" b="1" dirty="0" smtClean="0">
                <a:solidFill>
                  <a:srgbClr val="CC3300"/>
                </a:solidFill>
                <a:latin typeface="+mj-lt"/>
                <a:cs typeface="Times New Roman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4010111664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9" presetID="3" presetClass="emph" presetSubtype="6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2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0" dur="1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 animBg="1"/>
      <p:bldP spid="208" grpId="1" animBg="1"/>
      <p:bldP spid="209" grpId="0" animBg="1"/>
      <p:bldP spid="210" grpId="0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3" name="WordArt 5"/>
          <p:cNvSpPr>
            <a:spLocks noChangeArrowheads="1" noChangeShapeType="1" noTextEdit="1"/>
          </p:cNvSpPr>
          <p:nvPr/>
        </p:nvSpPr>
        <p:spPr bwMode="auto">
          <a:xfrm>
            <a:off x="1371600" y="2209800"/>
            <a:ext cx="61722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Đọc nối tiếp đoạn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80512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4175" y="1844824"/>
            <a:ext cx="838200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Chao ôi! 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Cảnh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nghèo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ói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ã gặm nát con ng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ời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au khổ kia thành xấu xí biết nh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ờng nào.</a:t>
            </a: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98463" y="1844824"/>
            <a:ext cx="838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Chao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+mj-lt"/>
              </a:rPr>
              <a:t>ôi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!  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Cảnh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nghèo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</a:t>
            </a:r>
            <a:r>
              <a:rPr lang="en-US" sz="3600" b="1" dirty="0" err="1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ói</a:t>
            </a:r>
            <a:r>
              <a:rPr lang="en-US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 </a:t>
            </a:r>
            <a:r>
              <a:rPr lang="vi-VN" sz="3600" b="1" dirty="0" smtClean="0">
                <a:solidFill>
                  <a:schemeClr val="accent2">
                    <a:lumMod val="50000"/>
                  </a:schemeClr>
                </a:solidFill>
                <a:latin typeface="+mj-lt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ã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gặm nát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con ng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ời 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đ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au khổ kia thành </a:t>
            </a:r>
            <a:r>
              <a:rPr lang="en-US" sz="3600" b="1" dirty="0">
                <a:solidFill>
                  <a:srgbClr val="002060"/>
                </a:solidFill>
                <a:latin typeface="+mj-lt"/>
              </a:rPr>
              <a:t>xấu xí 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biết nh</a:t>
            </a:r>
            <a:r>
              <a:rPr lang="vi-VN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ư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ờng nào.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5423520" y="2611760"/>
            <a:ext cx="685800" cy="22860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rot="5400000">
            <a:off x="2111152" y="1963688"/>
            <a:ext cx="685800" cy="22860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>
            <a:off x="2183160" y="2001416"/>
            <a:ext cx="685800" cy="22860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983360" y="3141811"/>
            <a:ext cx="685800" cy="22860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4097660" y="3153544"/>
            <a:ext cx="685800" cy="22860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8252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r="14537"/>
          <a:stretch/>
        </p:blipFill>
        <p:spPr>
          <a:xfrm>
            <a:off x="641444" y="620688"/>
            <a:ext cx="774698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63714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1987" name="WordArt 3"/>
          <p:cNvSpPr>
            <a:spLocks noChangeArrowheads="1" noChangeShapeType="1" noTextEdit="1"/>
          </p:cNvSpPr>
          <p:nvPr/>
        </p:nvSpPr>
        <p:spPr bwMode="auto">
          <a:xfrm>
            <a:off x="2286000" y="1143000"/>
            <a:ext cx="61722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Đọc </a:t>
            </a:r>
            <a:r>
              <a:rPr lang="vi-VN" sz="36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 đoạn trong nhóm </a:t>
            </a:r>
            <a:endParaRPr lang="vi-VN" sz="36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000099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24944"/>
            <a:ext cx="3200400" cy="225970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4077072"/>
            <a:ext cx="2705100" cy="28003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WordArt 3"/>
          <p:cNvSpPr>
            <a:spLocks noChangeArrowheads="1" noChangeShapeType="1" noTextEdit="1"/>
          </p:cNvSpPr>
          <p:nvPr/>
        </p:nvSpPr>
        <p:spPr bwMode="auto">
          <a:xfrm>
            <a:off x="2438400" y="2362200"/>
            <a:ext cx="4876800" cy="15128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Tìm hiểu bài</a:t>
            </a:r>
            <a:endParaRPr lang="vi-VN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5" descr="G:\sp2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5252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678591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76200" y="1844824"/>
            <a:ext cx="8763000" cy="26153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66800" y="2238375"/>
            <a:ext cx="74676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600" b="1" dirty="0" smtClean="0">
                <a:latin typeface="+mj-lt"/>
              </a:rPr>
              <a:t>1. </a:t>
            </a:r>
            <a:r>
              <a:rPr lang="en-US" sz="3600" b="1" dirty="0" err="1" smtClean="0">
                <a:latin typeface="+mj-lt"/>
              </a:rPr>
              <a:t>Hình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ảnh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ông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lão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ăn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xin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hiện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ra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trước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mắt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cậu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bé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như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thế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nào</a:t>
            </a:r>
            <a:r>
              <a:rPr lang="en-US" sz="3600" b="1" dirty="0" smtClean="0">
                <a:latin typeface="+mj-lt"/>
              </a:rPr>
              <a:t>?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14757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8130" grpId="0"/>
      <p:bldP spid="4813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altLang="vi-VN"/>
          </a:p>
        </p:txBody>
      </p:sp>
      <p:pic>
        <p:nvPicPr>
          <p:cNvPr id="5123" name="Picture 3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58" y="5567386"/>
            <a:ext cx="95724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562600"/>
            <a:ext cx="90962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9144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SPARKLE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295400"/>
            <a:ext cx="1066800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dandelions_wav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361" y="5678512"/>
            <a:ext cx="1573213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 descr="dandelions_wav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5678488"/>
            <a:ext cx="1844655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blumen-pflanzen05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900" y="5638800"/>
            <a:ext cx="10001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:\sp2\15.JPG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84105"/>
            <a:ext cx="5188988" cy="5693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2079848" y="942982"/>
            <a:ext cx="7064152" cy="23762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987824" y="1774557"/>
            <a:ext cx="50382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+mj-lt"/>
              </a:rPr>
              <a:t>   </a:t>
            </a:r>
            <a:r>
              <a:rPr lang="en-US" sz="3600" b="1" dirty="0" err="1" smtClean="0">
                <a:latin typeface="+mj-lt"/>
              </a:rPr>
              <a:t>Cậu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bé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đã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làm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gì</a:t>
            </a:r>
            <a:r>
              <a:rPr lang="en-US" sz="3600" b="1" dirty="0">
                <a:latin typeface="+mj-lt"/>
              </a:rPr>
              <a:t>?</a:t>
            </a:r>
            <a:endParaRPr lang="en-US" sz="3600" b="1" dirty="0" smtClean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204864"/>
            <a:ext cx="3167533" cy="425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01261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80528" y="838200"/>
            <a:ext cx="9296400" cy="295084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251520" y="1484784"/>
            <a:ext cx="879234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+mj-lt"/>
              </a:rPr>
              <a:t>   2.Qua </a:t>
            </a:r>
            <a:r>
              <a:rPr lang="en-US" sz="3600" b="1" dirty="0" err="1" smtClean="0">
                <a:latin typeface="+mj-lt"/>
              </a:rPr>
              <a:t>hành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động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và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lời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nói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ân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cần</a:t>
            </a:r>
            <a:r>
              <a:rPr lang="en-US" sz="3600" b="1" dirty="0" smtClean="0">
                <a:latin typeface="+mj-lt"/>
              </a:rPr>
              <a:t> của </a:t>
            </a:r>
            <a:r>
              <a:rPr lang="en-US" sz="3600" b="1" dirty="0" err="1" smtClean="0">
                <a:latin typeface="+mj-lt"/>
              </a:rPr>
              <a:t>cậu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bé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đã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chứng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tỏ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tình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cảm</a:t>
            </a:r>
            <a:r>
              <a:rPr lang="en-US" sz="3600" b="1" dirty="0" smtClean="0">
                <a:latin typeface="+mj-lt"/>
              </a:rPr>
              <a:t> của </a:t>
            </a:r>
            <a:r>
              <a:rPr lang="en-US" sz="3600" b="1" dirty="0" err="1" smtClean="0">
                <a:latin typeface="+mj-lt"/>
              </a:rPr>
              <a:t>cậu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đối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với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ông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lão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như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thế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nào</a:t>
            </a:r>
            <a:r>
              <a:rPr lang="en-US" sz="3600" b="1" dirty="0" smtClean="0">
                <a:latin typeface="+mj-lt"/>
              </a:rPr>
              <a:t>?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7787013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2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6388" name="Picture 4" descr="Open close 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212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" y="-152400"/>
            <a:ext cx="9151938" cy="7010400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Open close 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736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T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7600" y="2286000"/>
            <a:ext cx="1673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loud 1"/>
          <p:cNvSpPr/>
          <p:nvPr/>
        </p:nvSpPr>
        <p:spPr>
          <a:xfrm>
            <a:off x="-36512" y="1168896"/>
            <a:ext cx="8784976" cy="3124200"/>
          </a:xfrm>
          <a:prstGeom prst="cloud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ÔN BÀI CŨ</a:t>
            </a:r>
          </a:p>
          <a:p>
            <a:pPr algn="ctr"/>
            <a:r>
              <a:rPr lang="en-US" sz="54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“</a:t>
            </a:r>
            <a:r>
              <a:rPr lang="en-US" sz="5400" b="1" dirty="0" err="1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Thư</a:t>
            </a:r>
            <a:r>
              <a:rPr lang="en-US" sz="54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thăm</a:t>
            </a:r>
            <a:r>
              <a:rPr lang="en-US" sz="54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5400" b="1" dirty="0" err="1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5400" b="1" dirty="0" smtClean="0">
                <a:ln w="18000">
                  <a:solidFill>
                    <a:srgbClr val="FF6600"/>
                  </a:solidFill>
                  <a:prstDash val="solid"/>
                  <a:miter lim="800000"/>
                </a:ln>
                <a:solidFill>
                  <a:srgbClr val="FF6600"/>
                </a:solidFill>
                <a:latin typeface="+mj-lt"/>
                <a:cs typeface="Times New Roman" pitchFamily="18" charset="0"/>
              </a:rPr>
              <a:t>”</a:t>
            </a:r>
            <a:endParaRPr lang="vi-VN" sz="5400" dirty="0">
              <a:ln w="18000">
                <a:solidFill>
                  <a:srgbClr val="FF6600"/>
                </a:solidFill>
                <a:prstDash val="solid"/>
                <a:miter lim="800000"/>
              </a:ln>
              <a:solidFill>
                <a:srgbClr val="FF66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0355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0" y="1052736"/>
            <a:ext cx="9067800" cy="273345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722312" y="1628800"/>
            <a:ext cx="845820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600" b="1" dirty="0" smtClean="0">
                <a:latin typeface="+mj-lt"/>
              </a:rPr>
              <a:t>3. </a:t>
            </a:r>
            <a:r>
              <a:rPr lang="en-US" sz="3600" b="1" dirty="0" err="1" smtClean="0">
                <a:latin typeface="+mj-lt"/>
              </a:rPr>
              <a:t>Ông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lão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có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thái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độ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và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hành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động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như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thế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nào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khi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biết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được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tình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cảm</a:t>
            </a:r>
            <a:r>
              <a:rPr lang="en-US" sz="3600" b="1" dirty="0" smtClean="0">
                <a:latin typeface="+mj-lt"/>
              </a:rPr>
              <a:t> của </a:t>
            </a:r>
            <a:r>
              <a:rPr lang="en-US" sz="3600" b="1" dirty="0" err="1" smtClean="0">
                <a:latin typeface="+mj-lt"/>
              </a:rPr>
              <a:t>cậu</a:t>
            </a:r>
            <a:r>
              <a:rPr lang="en-US" sz="3600" b="1" dirty="0" smtClean="0">
                <a:latin typeface="+mj-lt"/>
              </a:rPr>
              <a:t> </a:t>
            </a:r>
            <a:r>
              <a:rPr lang="en-US" sz="3600" b="1" dirty="0" err="1" smtClean="0">
                <a:latin typeface="+mj-lt"/>
              </a:rPr>
              <a:t>bé</a:t>
            </a:r>
            <a:r>
              <a:rPr lang="en-US" sz="3600" b="1" dirty="0" smtClean="0">
                <a:latin typeface="+mj-lt"/>
              </a:rPr>
              <a:t>?</a:t>
            </a:r>
            <a:endParaRPr lang="en-US" sz="3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0225556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120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68" y="13854"/>
            <a:ext cx="9144000" cy="685800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0" y="44624"/>
            <a:ext cx="9144000" cy="2376264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611560" y="373013"/>
            <a:ext cx="851527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000" b="1" dirty="0" err="1" smtClean="0">
                <a:latin typeface="+mj-lt"/>
              </a:rPr>
              <a:t>Ông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lão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nói</a:t>
            </a:r>
            <a:r>
              <a:rPr lang="en-US" sz="3000" b="1" dirty="0" smtClean="0">
                <a:latin typeface="+mj-lt"/>
              </a:rPr>
              <a:t>:“</a:t>
            </a:r>
            <a:r>
              <a:rPr lang="en-US" sz="3000" b="1" dirty="0" err="1" smtClean="0">
                <a:latin typeface="+mj-lt"/>
              </a:rPr>
              <a:t>Như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vậy</a:t>
            </a:r>
            <a:r>
              <a:rPr lang="en-US" sz="3000" b="1" dirty="0" smtClean="0">
                <a:latin typeface="+mj-lt"/>
              </a:rPr>
              <a:t> là </a:t>
            </a:r>
            <a:r>
              <a:rPr lang="en-US" sz="3000" b="1" dirty="0" err="1" smtClean="0">
                <a:latin typeface="+mj-lt"/>
              </a:rPr>
              <a:t>cháu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đã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cho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lão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rồi</a:t>
            </a:r>
            <a:r>
              <a:rPr lang="en-US" sz="3000" b="1" dirty="0" smtClean="0">
                <a:latin typeface="+mj-lt"/>
              </a:rPr>
              <a:t>”.</a:t>
            </a:r>
          </a:p>
          <a:p>
            <a:r>
              <a:rPr lang="en-US" sz="3000" b="1" dirty="0" err="1" smtClean="0">
                <a:latin typeface="+mj-lt"/>
              </a:rPr>
              <a:t>Em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hiểu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cậu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bé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đã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cho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ông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lão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cái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gì</a:t>
            </a:r>
            <a:r>
              <a:rPr lang="en-US" sz="3000" b="1" dirty="0" smtClean="0">
                <a:latin typeface="+mj-lt"/>
              </a:rPr>
              <a:t>?</a:t>
            </a:r>
          </a:p>
          <a:p>
            <a:r>
              <a:rPr lang="en-US" sz="3000" b="1" dirty="0" err="1" smtClean="0">
                <a:latin typeface="+mj-lt"/>
              </a:rPr>
              <a:t>Cậu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bé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đã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nhận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được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gì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từ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ông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lão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ăn</a:t>
            </a:r>
            <a:r>
              <a:rPr lang="en-US" sz="3000" b="1" dirty="0" smtClean="0">
                <a:latin typeface="+mj-lt"/>
              </a:rPr>
              <a:t> </a:t>
            </a:r>
            <a:r>
              <a:rPr lang="en-US" sz="3000" b="1" dirty="0" err="1" smtClean="0">
                <a:latin typeface="+mj-lt"/>
              </a:rPr>
              <a:t>xin</a:t>
            </a:r>
            <a:r>
              <a:rPr lang="en-US" sz="3000" b="1" dirty="0" smtClean="0">
                <a:latin typeface="+mj-lt"/>
              </a:rPr>
              <a:t>?</a:t>
            </a:r>
            <a:endParaRPr lang="en-US" sz="3000" b="1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3618925"/>
            <a:ext cx="2330123" cy="3130312"/>
          </a:xfrm>
          <a:prstGeom prst="rect">
            <a:avLst/>
          </a:prstGeom>
        </p:spPr>
      </p:pic>
      <p:sp>
        <p:nvSpPr>
          <p:cNvPr id="3" name="Left Arrow 2"/>
          <p:cNvSpPr/>
          <p:nvPr/>
        </p:nvSpPr>
        <p:spPr>
          <a:xfrm rot="10800000">
            <a:off x="3548157" y="4127787"/>
            <a:ext cx="1170736" cy="627096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Left Arrow 6"/>
          <p:cNvSpPr/>
          <p:nvPr/>
        </p:nvSpPr>
        <p:spPr>
          <a:xfrm>
            <a:off x="3518002" y="5517232"/>
            <a:ext cx="1170736" cy="627096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Horizontal Scroll 3"/>
          <p:cNvSpPr/>
          <p:nvPr/>
        </p:nvSpPr>
        <p:spPr>
          <a:xfrm>
            <a:off x="5292080" y="3442853"/>
            <a:ext cx="3834752" cy="1741227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Cho </a:t>
            </a:r>
            <a:r>
              <a:rPr lang="en-US" sz="2400" b="1" dirty="0" err="1" smtClean="0">
                <a:solidFill>
                  <a:srgbClr val="FF0000"/>
                </a:solidFill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lão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0" name="Horizontal Scroll 9"/>
          <p:cNvSpPr/>
          <p:nvPr/>
        </p:nvSpPr>
        <p:spPr>
          <a:xfrm>
            <a:off x="5292080" y="5373216"/>
            <a:ext cx="3834752" cy="1791816"/>
          </a:xfrm>
          <a:prstGeom prst="horizontalScroll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Nhận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được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ông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lão</a:t>
            </a:r>
            <a:endParaRPr lang="vi-VN" sz="24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19" y="2060848"/>
            <a:ext cx="1584176" cy="16399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787094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67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1204" grpId="0"/>
      <p:bldP spid="3" grpId="0" animBg="1"/>
      <p:bldP spid="7" grpId="0" animBg="1"/>
      <p:bldP spid="4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-180528" y="838200"/>
            <a:ext cx="9296400" cy="295084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-252536" y="1844824"/>
            <a:ext cx="950505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+mj-lt"/>
              </a:rPr>
              <a:t>Nội</a:t>
            </a:r>
            <a:r>
              <a:rPr lang="en-US" sz="4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+mj-lt"/>
              </a:rPr>
              <a:t> dung </a:t>
            </a:r>
            <a:r>
              <a:rPr lang="en-US" sz="440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+mj-lt"/>
              </a:rPr>
              <a:t>của</a:t>
            </a:r>
            <a:r>
              <a:rPr lang="en-US" sz="4400" dirty="0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+mj-lt"/>
              </a:rPr>
              <a:t> </a:t>
            </a:r>
            <a:r>
              <a:rPr lang="en-US" sz="4400" dirty="0" err="1" smtClean="0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  <a:latin typeface="+mj-lt"/>
              </a:rPr>
              <a:t>bài</a:t>
            </a:r>
            <a:endParaRPr lang="en-US" sz="4400" dirty="0">
              <a:ln>
                <a:solidFill>
                  <a:srgbClr val="0000CC"/>
                </a:solidFill>
              </a:ln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763216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12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299" name="WordArt 3"/>
          <p:cNvSpPr>
            <a:spLocks noChangeArrowheads="1" noChangeShapeType="1" noTextEdit="1"/>
          </p:cNvSpPr>
          <p:nvPr/>
        </p:nvSpPr>
        <p:spPr bwMode="auto">
          <a:xfrm>
            <a:off x="2438400" y="2209800"/>
            <a:ext cx="4572000" cy="16652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Đọc diễn cảm</a:t>
            </a:r>
            <a:endParaRPr lang="vi-VN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CC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Flowchart: Direct Access Storage 3"/>
          <p:cNvSpPr/>
          <p:nvPr/>
        </p:nvSpPr>
        <p:spPr>
          <a:xfrm>
            <a:off x="533400" y="228600"/>
            <a:ext cx="5791200" cy="1066800"/>
          </a:xfrm>
          <a:prstGeom prst="flowChartMagneticDru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Hộp_Văn_Bản 5"/>
          <p:cNvSpPr txBox="1">
            <a:spLocks noChangeArrowheads="1"/>
          </p:cNvSpPr>
          <p:nvPr/>
        </p:nvSpPr>
        <p:spPr bwMode="auto">
          <a:xfrm>
            <a:off x="1371600" y="457200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 dirty="0" err="1" smtClean="0"/>
              <a:t>Giọng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đọc</a:t>
            </a:r>
            <a:r>
              <a:rPr lang="en-US" sz="3600" b="1" dirty="0" smtClean="0"/>
              <a:t> : </a:t>
            </a:r>
            <a:endParaRPr lang="en-US" sz="3600" b="1" dirty="0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0" y="353002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2</a:t>
            </a:r>
            <a:r>
              <a:rPr lang="en-US" sz="3200" b="1" dirty="0" smtClean="0">
                <a:solidFill>
                  <a:srgbClr val="0000CC"/>
                </a:solidFill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</a:rPr>
              <a:t>Cậu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bé</a:t>
            </a:r>
            <a:r>
              <a:rPr lang="en-US" sz="3200" b="1" dirty="0" smtClean="0">
                <a:solidFill>
                  <a:srgbClr val="0000CC"/>
                </a:solidFill>
              </a:rPr>
              <a:t>: </a:t>
            </a:r>
            <a:r>
              <a:rPr lang="en-US" sz="3200" b="1" dirty="0" err="1" smtClean="0">
                <a:solidFill>
                  <a:srgbClr val="0000CC"/>
                </a:solidFill>
              </a:rPr>
              <a:t>giọng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xót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thương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ông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lão</a:t>
            </a:r>
            <a:r>
              <a:rPr lang="en-US" sz="3200" b="1" dirty="0" smtClean="0">
                <a:solidFill>
                  <a:srgbClr val="0000CC"/>
                </a:solidFill>
              </a:rPr>
              <a:t> .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8849" y="4413893"/>
            <a:ext cx="88924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3</a:t>
            </a:r>
            <a:r>
              <a:rPr lang="en-US" sz="3200" b="1" dirty="0" smtClean="0">
                <a:solidFill>
                  <a:srgbClr val="0000CC"/>
                </a:solidFill>
              </a:rPr>
              <a:t>. </a:t>
            </a:r>
            <a:r>
              <a:rPr lang="en-US" sz="3200" b="1" dirty="0" err="1" smtClean="0">
                <a:solidFill>
                  <a:srgbClr val="0000CC"/>
                </a:solidFill>
              </a:rPr>
              <a:t>Ông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lão</a:t>
            </a:r>
            <a:r>
              <a:rPr lang="en-US" sz="3200" b="1" dirty="0" smtClean="0">
                <a:solidFill>
                  <a:srgbClr val="0000CC"/>
                </a:solidFill>
              </a:rPr>
              <a:t>: thể </a:t>
            </a:r>
            <a:r>
              <a:rPr lang="en-US" sz="3200" b="1" dirty="0" err="1" smtClean="0">
                <a:solidFill>
                  <a:srgbClr val="0000CC"/>
                </a:solidFill>
              </a:rPr>
              <a:t>hiện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sự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xúc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động</a:t>
            </a:r>
            <a:r>
              <a:rPr lang="en-US" sz="3200" b="1" dirty="0" smtClean="0">
                <a:solidFill>
                  <a:srgbClr val="0000CC"/>
                </a:solidFill>
              </a:rPr>
              <a:t>.</a:t>
            </a: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58376" name="Rectangle 8"/>
          <p:cNvSpPr>
            <a:spLocks noChangeArrowheads="1"/>
          </p:cNvSpPr>
          <p:nvPr/>
        </p:nvSpPr>
        <p:spPr bwMode="auto">
          <a:xfrm>
            <a:off x="0" y="2135758"/>
            <a:ext cx="9144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</a:rPr>
              <a:t>1. </a:t>
            </a:r>
            <a:r>
              <a:rPr lang="en-US" sz="3200" b="1" dirty="0" err="1" smtClean="0">
                <a:solidFill>
                  <a:srgbClr val="0000CC"/>
                </a:solidFill>
              </a:rPr>
              <a:t>Toàn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</a:rPr>
              <a:t>: </a:t>
            </a:r>
            <a:r>
              <a:rPr lang="en-US" sz="3200" b="1" dirty="0" err="1" smtClean="0">
                <a:solidFill>
                  <a:srgbClr val="0000CC"/>
                </a:solidFill>
              </a:rPr>
              <a:t>giọng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nhẹ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nhàng</a:t>
            </a:r>
            <a:r>
              <a:rPr lang="en-US" sz="3200" b="1" dirty="0" smtClean="0">
                <a:solidFill>
                  <a:srgbClr val="0000CC"/>
                </a:solidFill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</a:rPr>
              <a:t>thương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cảm</a:t>
            </a:r>
            <a:r>
              <a:rPr lang="en-US" sz="3200" b="1" dirty="0" smtClean="0">
                <a:solidFill>
                  <a:srgbClr val="0000CC"/>
                </a:solidFill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</a:rPr>
              <a:t>ngậm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ngùi</a:t>
            </a:r>
            <a:r>
              <a:rPr lang="en-US" sz="3200" b="1" dirty="0" smtClean="0">
                <a:solidFill>
                  <a:srgbClr val="0000CC"/>
                </a:solidFill>
              </a:rPr>
              <a:t>, </a:t>
            </a:r>
            <a:r>
              <a:rPr lang="en-US" sz="3200" b="1" dirty="0" err="1" smtClean="0">
                <a:solidFill>
                  <a:srgbClr val="0000CC"/>
                </a:solidFill>
              </a:rPr>
              <a:t>xót</a:t>
            </a:r>
            <a:r>
              <a:rPr lang="en-US" sz="3200" b="1" dirty="0" smtClean="0">
                <a:solidFill>
                  <a:srgbClr val="0000CC"/>
                </a:solidFill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</a:rPr>
              <a:t>xa</a:t>
            </a:r>
            <a:r>
              <a:rPr lang="en-US" sz="3200" b="1" dirty="0" smtClean="0">
                <a:solidFill>
                  <a:srgbClr val="0000CC"/>
                </a:solidFill>
              </a:rPr>
              <a:t>.</a:t>
            </a:r>
            <a:endParaRPr lang="en-US" sz="3200" b="1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8374" grpId="0"/>
      <p:bldP spid="58375" grpId="0"/>
      <p:bldP spid="5837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056784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342900" y="200621"/>
            <a:ext cx="8627807" cy="1500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 smtClean="0">
                <a:solidFill>
                  <a:srgbClr val="0000FF"/>
                </a:solidFill>
                <a:latin typeface="+mj-lt"/>
              </a:rPr>
              <a:t>T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ôi chẳng biết làm cách nào. Tôi nắm chặt lấy bàn tay run rẩy kia: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- Ông đừng giận cháu, cháu không có gì để cho ông cả.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Người ăn xin nhìn tôi chằm chằm bằng đôi mắt ướt đẫm. Đôi môi tái nhợt nở nụ cười và tay ông cũng xiết lấy tay tôi: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- Cháu ơi, cảm ơn cháu! Như vậy là cháu đã cho lão rồi. – Ông lão nói bằng giọng khản đặc.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Khi ấy, tôi chợt hiểu rằng: cả tôi nữa, tôi cũng vừa nhận được chút gì của lão.</a:t>
            </a:r>
            <a:endParaRPr lang="en-US" sz="37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149284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056784"/>
          </a:xfrm>
          <a:prstGeom prst="rect">
            <a:avLst/>
          </a:prstGeo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408689" y="116632"/>
            <a:ext cx="8627807" cy="1500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700" dirty="0" smtClean="0">
                <a:solidFill>
                  <a:srgbClr val="0000FF"/>
                </a:solidFill>
                <a:latin typeface="+mj-lt"/>
              </a:rPr>
              <a:t>T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ôi chẳng biết làm cách nào. Tôi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nắm chặt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lấy bàn tay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run rẩy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kia: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- Ông đừng giận cháu, cháu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không có gì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để cho ông cả.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Người ăn xin nhìn tôi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chằm chằm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 bằng đôi mắt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ướt đẫm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. Đôi môi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tái nhợt nở nụ cười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 và tay ông cũng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xiết lấy tay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tôi: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- Cháu ơi,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cảm ơn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cháu! Như vậy là cháu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đã cho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 lão rồi. – Ông lão nói bằng giọng khản đặc.</a:t>
            </a:r>
          </a:p>
          <a:p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Khi ấy, tôi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chợt hiểu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rằng: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cả tôi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nữa, tôi cũng </a:t>
            </a:r>
            <a:r>
              <a:rPr lang="vi-VN" sz="3700" dirty="0" smtClean="0">
                <a:solidFill>
                  <a:srgbClr val="FF0000"/>
                </a:solidFill>
                <a:latin typeface="+mj-lt"/>
              </a:rPr>
              <a:t>vừa nhận được </a:t>
            </a:r>
            <a:r>
              <a:rPr lang="vi-VN" sz="3700" dirty="0" smtClean="0">
                <a:solidFill>
                  <a:srgbClr val="0000FF"/>
                </a:solidFill>
                <a:latin typeface="+mj-lt"/>
              </a:rPr>
              <a:t>chút gì của lão.</a:t>
            </a:r>
            <a:endParaRPr lang="en-US" sz="3700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0596689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7056784"/>
          </a:xfrm>
          <a:prstGeom prst="rect">
            <a:avLst/>
          </a:prstGeom>
        </p:spPr>
      </p:pic>
      <p:sp>
        <p:nvSpPr>
          <p:cNvPr id="5" name="Content Placeholder 4"/>
          <p:cNvSpPr txBox="1">
            <a:spLocks/>
          </p:cNvSpPr>
          <p:nvPr/>
        </p:nvSpPr>
        <p:spPr>
          <a:xfrm>
            <a:off x="258096" y="1700808"/>
            <a:ext cx="8627807" cy="150018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 smtClean="0">
                <a:solidFill>
                  <a:srgbClr val="0000FF"/>
                </a:solidFill>
                <a:latin typeface="+mj-lt"/>
              </a:rPr>
              <a:t>T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ôi chẳng biết làm cách nào. Tôi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nắm chặt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lấy bàn tay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run rẩy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kia:</a:t>
            </a:r>
          </a:p>
          <a:p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- Ông đừng giận cháu, cháu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không có gì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để cho ông cả.</a:t>
            </a:r>
          </a:p>
          <a:p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Người ăn xin nhìn tôi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chằm chằm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 bằng đôi mắt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ướt đẫm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. Đôi môi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tái nhợt nở nụ cười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 và tay ông cũng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xiết lấy tay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tôi:</a:t>
            </a:r>
          </a:p>
          <a:p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- Cháu ơi,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cảm ơn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cháu! Như vậy là cháu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đã cho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 lão rồi. – Ông lão nói bằng giọng khản đặc.</a:t>
            </a:r>
          </a:p>
          <a:p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Khi ấy, tôi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chợt hiểu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rằng: </a:t>
            </a:r>
            <a:r>
              <a:rPr lang="vi-VN" sz="3000" dirty="0" smtClean="0">
                <a:solidFill>
                  <a:srgbClr val="FF0000"/>
                </a:solidFill>
                <a:latin typeface="+mj-lt"/>
              </a:rPr>
              <a:t>cả tôi </a:t>
            </a:r>
            <a:r>
              <a:rPr lang="vi-VN" sz="3000" dirty="0" smtClean="0">
                <a:solidFill>
                  <a:srgbClr val="0000FF"/>
                </a:solidFill>
                <a:latin typeface="+mj-lt"/>
              </a:rPr>
              <a:t>nữa, tôi cũng vừa nhận được chút gì của lão.</a:t>
            </a:r>
            <a:endParaRPr lang="en-US" sz="3000" dirty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216" y="21026"/>
            <a:ext cx="1527214" cy="15809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27384"/>
            <a:ext cx="2376264" cy="167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80242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mu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59" name="WordArt 3"/>
          <p:cNvSpPr>
            <a:spLocks noChangeArrowheads="1" noChangeShapeType="1" noTextEdit="1"/>
          </p:cNvSpPr>
          <p:nvPr/>
        </p:nvSpPr>
        <p:spPr bwMode="auto">
          <a:xfrm>
            <a:off x="2286000" y="2286000"/>
            <a:ext cx="4724400" cy="2209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Thi đọc </a:t>
            </a:r>
            <a:r>
              <a:rPr lang="vi-VN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"/>
                <a:cs typeface="Arial"/>
              </a:rPr>
              <a:t>nhóm</a:t>
            </a:r>
            <a:endParaRPr lang="vi-VN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4200" y="1562259"/>
            <a:ext cx="2278967" cy="1392865"/>
          </a:xfrm>
          <a:solidFill>
            <a:srgbClr val="FFFF00"/>
          </a:solidFill>
          <a:ln>
            <a:solidFill>
              <a:schemeClr val="tx1"/>
            </a:solidFill>
          </a:ln>
          <a:scene3d>
            <a:camera prst="isometricOffAxis1Right"/>
            <a:lightRig rig="threePt" dir="t"/>
          </a:scene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Củng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</a:t>
            </a:r>
            <a:r>
              <a:rPr lang="en-US" sz="5400" b="1" dirty="0" err="1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cố</a:t>
            </a:r>
            <a:r>
              <a:rPr lang="en-US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:</a:t>
            </a:r>
            <a:endParaRPr lang="en-US" sz="54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164509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6388" name="Picture 4" descr="Open close 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51212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 descr="Open close book (Hinh dong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736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To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467600" y="2286000"/>
            <a:ext cx="167322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AutoShape 9"/>
          <p:cNvSpPr>
            <a:spLocks noChangeArrowheads="1"/>
          </p:cNvSpPr>
          <p:nvPr/>
        </p:nvSpPr>
        <p:spPr bwMode="auto">
          <a:xfrm>
            <a:off x="-36512" y="1244600"/>
            <a:ext cx="9144000" cy="28194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r>
              <a:rPr lang="en-US" altLang="vi-VN" sz="3700" b="1" dirty="0" err="1">
                <a:latin typeface="+mj-lt"/>
                <a:cs typeface="Times New Roman" pitchFamily="18" charset="0"/>
              </a:rPr>
              <a:t>Đọc</a:t>
            </a:r>
            <a:r>
              <a:rPr lang="en-US" altLang="vi-VN" sz="3700" b="1" dirty="0">
                <a:latin typeface="+mj-lt"/>
                <a:cs typeface="Times New Roman" pitchFamily="18" charset="0"/>
              </a:rPr>
              <a:t> </a:t>
            </a:r>
            <a:r>
              <a:rPr lang="en-US" altLang="vi-VN" sz="3700" b="1" dirty="0" err="1">
                <a:latin typeface="+mj-lt"/>
                <a:cs typeface="Times New Roman" pitchFamily="18" charset="0"/>
              </a:rPr>
              <a:t>đoạn</a:t>
            </a:r>
            <a:r>
              <a:rPr lang="en-US" altLang="vi-VN" sz="3700" b="1" dirty="0">
                <a:latin typeface="+mj-lt"/>
                <a:cs typeface="Times New Roman" pitchFamily="18" charset="0"/>
              </a:rPr>
              <a:t> 1, </a:t>
            </a:r>
            <a:r>
              <a:rPr lang="en-US" altLang="vi-VN" sz="3700" b="1" dirty="0" err="1">
                <a:latin typeface="+mj-lt"/>
                <a:cs typeface="Times New Roman" pitchFamily="18" charset="0"/>
              </a:rPr>
              <a:t>đoạn</a:t>
            </a:r>
            <a:r>
              <a:rPr lang="en-US" altLang="vi-VN" sz="3700" b="1" dirty="0">
                <a:latin typeface="+mj-lt"/>
                <a:cs typeface="Times New Roman" pitchFamily="18" charset="0"/>
              </a:rPr>
              <a:t> 2 </a:t>
            </a:r>
            <a:r>
              <a:rPr lang="en-US" altLang="vi-VN" sz="3700" b="1" dirty="0" err="1">
                <a:latin typeface="+mj-lt"/>
                <a:cs typeface="Times New Roman" pitchFamily="18" charset="0"/>
              </a:rPr>
              <a:t>và</a:t>
            </a:r>
            <a:r>
              <a:rPr lang="en-US" altLang="vi-VN" sz="3700" b="1" dirty="0">
                <a:latin typeface="+mj-lt"/>
                <a:cs typeface="Times New Roman" pitchFamily="18" charset="0"/>
              </a:rPr>
              <a:t> </a:t>
            </a:r>
            <a:r>
              <a:rPr lang="en-US" altLang="vi-VN" sz="3700" b="1" dirty="0" err="1">
                <a:latin typeface="+mj-lt"/>
                <a:cs typeface="Times New Roman" pitchFamily="18" charset="0"/>
              </a:rPr>
              <a:t>nêu</a:t>
            </a:r>
            <a:r>
              <a:rPr lang="en-US" altLang="vi-VN" sz="3700" b="1" dirty="0">
                <a:latin typeface="+mj-lt"/>
                <a:cs typeface="Times New Roman" pitchFamily="18" charset="0"/>
              </a:rPr>
              <a:t> </a:t>
            </a:r>
            <a:r>
              <a:rPr lang="en-US" altLang="vi-VN" sz="3700" b="1" dirty="0" err="1">
                <a:latin typeface="+mj-lt"/>
                <a:cs typeface="Times New Roman" pitchFamily="18" charset="0"/>
              </a:rPr>
              <a:t>giọng</a:t>
            </a:r>
            <a:r>
              <a:rPr lang="en-US" altLang="vi-VN" sz="3700" b="1" dirty="0">
                <a:latin typeface="+mj-lt"/>
                <a:cs typeface="Times New Roman" pitchFamily="18" charset="0"/>
              </a:rPr>
              <a:t> </a:t>
            </a:r>
            <a:r>
              <a:rPr lang="en-US" altLang="vi-VN" sz="3700" b="1" dirty="0" err="1" smtClean="0">
                <a:latin typeface="+mj-lt"/>
                <a:cs typeface="Times New Roman" pitchFamily="18" charset="0"/>
              </a:rPr>
              <a:t>đọc</a:t>
            </a:r>
            <a:r>
              <a:rPr lang="en-US" altLang="vi-VN" sz="3700" b="1" dirty="0" smtClean="0">
                <a:latin typeface="+mj-lt"/>
                <a:cs typeface="Times New Roman" pitchFamily="18" charset="0"/>
              </a:rPr>
              <a:t>?</a:t>
            </a:r>
            <a:endParaRPr lang="en-US" altLang="vi-VN" sz="3700" b="1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3241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4624"/>
            <a:ext cx="9144000" cy="7488832"/>
          </a:xfrm>
          <a:prstGeom prst="rect">
            <a:avLst/>
          </a:prstGeom>
        </p:spPr>
      </p:pic>
      <p:pic>
        <p:nvPicPr>
          <p:cNvPr id="3" name="gqPhim của tô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18181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29400"/>
          </a:xfrm>
          <a:prstGeom prst="rect">
            <a:avLst/>
          </a:prstGeom>
        </p:spPr>
      </p:pic>
      <p:sp>
        <p:nvSpPr>
          <p:cNvPr id="7" name="Text Placeholder 6"/>
          <p:cNvSpPr txBox="1">
            <a:spLocks/>
          </p:cNvSpPr>
          <p:nvPr/>
        </p:nvSpPr>
        <p:spPr bwMode="auto">
          <a:xfrm>
            <a:off x="899592" y="2700998"/>
            <a:ext cx="7632848" cy="251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571500"/>
            <a:r>
              <a:rPr lang="en-US" sz="4000" dirty="0" smtClean="0">
                <a:solidFill>
                  <a:srgbClr val="0000FF"/>
                </a:solidFill>
              </a:rPr>
              <a:t>- </a:t>
            </a:r>
            <a:r>
              <a:rPr lang="vi-VN" sz="4000" dirty="0" smtClean="0">
                <a:solidFill>
                  <a:srgbClr val="0000FF"/>
                </a:solidFill>
              </a:rPr>
              <a:t>Về nhà luyện đọc bài và trả lời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vi-VN" sz="4000" dirty="0" smtClean="0">
                <a:solidFill>
                  <a:srgbClr val="0000FF"/>
                </a:solidFill>
              </a:rPr>
              <a:t>lại các câu hỏi.</a:t>
            </a:r>
          </a:p>
          <a:p>
            <a:pPr marL="571500"/>
            <a:r>
              <a:rPr lang="en-US" sz="4000" dirty="0" smtClean="0">
                <a:solidFill>
                  <a:srgbClr val="0000FF"/>
                </a:solidFill>
              </a:rPr>
              <a:t>- </a:t>
            </a:r>
            <a:r>
              <a:rPr lang="vi-VN" sz="4000" dirty="0" smtClean="0">
                <a:solidFill>
                  <a:srgbClr val="0000FF"/>
                </a:solidFill>
              </a:rPr>
              <a:t>Chuẩn bị bài :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Một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người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chính</a:t>
            </a:r>
            <a:r>
              <a:rPr lang="en-US" sz="4000" dirty="0" smtClean="0">
                <a:solidFill>
                  <a:srgbClr val="0000FF"/>
                </a:solidFill>
              </a:rPr>
              <a:t> </a:t>
            </a:r>
            <a:r>
              <a:rPr lang="en-US" sz="4000" dirty="0" err="1" smtClean="0">
                <a:solidFill>
                  <a:srgbClr val="0000FF"/>
                </a:solidFill>
              </a:rPr>
              <a:t>trực</a:t>
            </a:r>
            <a:r>
              <a:rPr lang="en-US" sz="4000" dirty="0" smtClean="0">
                <a:solidFill>
                  <a:srgbClr val="0000FF"/>
                </a:solidFill>
              </a:rPr>
              <a:t>.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9712" y="1189201"/>
            <a:ext cx="39655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60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Dặn</a:t>
            </a:r>
            <a:r>
              <a:rPr lang="en-US" sz="6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dò</a:t>
            </a:r>
            <a:r>
              <a:rPr lang="en-US" sz="6000" b="1" dirty="0">
                <a:ln w="12700">
                  <a:solidFill>
                    <a:srgbClr val="44546A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640000" algn="bl" rotWithShape="0">
                    <a:srgbClr val="44546A">
                      <a:lumMod val="75000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05137428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0" y="3500780"/>
            <a:ext cx="2787650" cy="3052421"/>
            <a:chOff x="1008" y="2590"/>
            <a:chExt cx="1259" cy="1381"/>
          </a:xfrm>
        </p:grpSpPr>
        <p:grpSp>
          <p:nvGrpSpPr>
            <p:cNvPr id="23577" name="Group 5"/>
            <p:cNvGrpSpPr>
              <a:grpSpLocks/>
            </p:cNvGrpSpPr>
            <p:nvPr/>
          </p:nvGrpSpPr>
          <p:grpSpPr bwMode="auto">
            <a:xfrm>
              <a:off x="1008" y="2592"/>
              <a:ext cx="1259" cy="1379"/>
              <a:chOff x="816" y="2544"/>
              <a:chExt cx="1632" cy="1632"/>
            </a:xfrm>
          </p:grpSpPr>
          <p:grpSp>
            <p:nvGrpSpPr>
              <p:cNvPr id="23579" name="Group 6"/>
              <p:cNvGrpSpPr>
                <a:grpSpLocks/>
              </p:cNvGrpSpPr>
              <p:nvPr/>
            </p:nvGrpSpPr>
            <p:grpSpPr bwMode="auto">
              <a:xfrm>
                <a:off x="816" y="2544"/>
                <a:ext cx="1632" cy="1632"/>
                <a:chOff x="720" y="2496"/>
                <a:chExt cx="1632" cy="1632"/>
              </a:xfrm>
            </p:grpSpPr>
            <p:sp>
              <p:nvSpPr>
                <p:cNvPr id="23581" name="AutoShape 7"/>
                <p:cNvSpPr>
                  <a:spLocks noChangeArrowheads="1"/>
                </p:cNvSpPr>
                <p:nvPr/>
              </p:nvSpPr>
              <p:spPr bwMode="auto">
                <a:xfrm>
                  <a:off x="1056" y="2496"/>
                  <a:ext cx="1008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36 w 21600"/>
                    <a:gd name="T13" fmla="*/ 2282 h 21600"/>
                    <a:gd name="T14" fmla="*/ 1656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>
                    <a:latin typeface="+mj-lt"/>
                  </a:endParaRPr>
                </a:p>
              </p:txBody>
            </p:sp>
            <p:pic>
              <p:nvPicPr>
                <p:cNvPr id="23582" name="Picture 8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720" y="2640"/>
                  <a:ext cx="1632" cy="14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580" name="AutoShape 9"/>
              <p:cNvSpPr>
                <a:spLocks noChangeArrowheads="1"/>
              </p:cNvSpPr>
              <p:nvPr/>
            </p:nvSpPr>
            <p:spPr bwMode="auto">
              <a:xfrm rot="-554298">
                <a:off x="1152" y="3024"/>
                <a:ext cx="576" cy="432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5025 w 21600"/>
                  <a:gd name="T13" fmla="*/ 2300 h 21600"/>
                  <a:gd name="T14" fmla="*/ 16575 w 21600"/>
                  <a:gd name="T15" fmla="*/ 137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0860" y="2187"/>
                    </a:moveTo>
                    <a:cubicBezTo>
                      <a:pt x="10451" y="1746"/>
                      <a:pt x="9529" y="1018"/>
                      <a:pt x="9015" y="730"/>
                    </a:cubicBezTo>
                    <a:cubicBezTo>
                      <a:pt x="7865" y="152"/>
                      <a:pt x="6685" y="0"/>
                      <a:pt x="5415" y="0"/>
                    </a:cubicBezTo>
                    <a:cubicBezTo>
                      <a:pt x="4175" y="152"/>
                      <a:pt x="2995" y="575"/>
                      <a:pt x="1967" y="1305"/>
                    </a:cubicBezTo>
                    <a:cubicBezTo>
                      <a:pt x="1150" y="2187"/>
                      <a:pt x="575" y="3222"/>
                      <a:pt x="242" y="4220"/>
                    </a:cubicBezTo>
                    <a:cubicBezTo>
                      <a:pt x="0" y="5410"/>
                      <a:pt x="242" y="6560"/>
                      <a:pt x="575" y="7597"/>
                    </a:cubicBezTo>
                    <a:lnTo>
                      <a:pt x="10860" y="21600"/>
                    </a:lnTo>
                    <a:lnTo>
                      <a:pt x="20995" y="7597"/>
                    </a:lnTo>
                    <a:cubicBezTo>
                      <a:pt x="21480" y="6560"/>
                      <a:pt x="21600" y="5410"/>
                      <a:pt x="21480" y="4220"/>
                    </a:cubicBezTo>
                    <a:cubicBezTo>
                      <a:pt x="21115" y="3222"/>
                      <a:pt x="20420" y="2187"/>
                      <a:pt x="19632" y="1305"/>
                    </a:cubicBezTo>
                    <a:cubicBezTo>
                      <a:pt x="18575" y="575"/>
                      <a:pt x="17425" y="152"/>
                      <a:pt x="16275" y="0"/>
                    </a:cubicBezTo>
                    <a:cubicBezTo>
                      <a:pt x="15005" y="0"/>
                      <a:pt x="13735" y="152"/>
                      <a:pt x="12705" y="730"/>
                    </a:cubicBezTo>
                    <a:cubicBezTo>
                      <a:pt x="12176" y="1018"/>
                      <a:pt x="11254" y="1746"/>
                      <a:pt x="10860" y="2187"/>
                    </a:cubicBezTo>
                    <a:close/>
                  </a:path>
                </a:pathLst>
              </a:custGeom>
              <a:solidFill>
                <a:srgbClr val="FF33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vi-VN">
                  <a:latin typeface="+mj-lt"/>
                </a:endParaRPr>
              </a:p>
            </p:txBody>
          </p:sp>
        </p:grpSp>
        <p:sp>
          <p:nvSpPr>
            <p:cNvPr id="23578" name="Text Box 10"/>
            <p:cNvSpPr txBox="1">
              <a:spLocks noChangeArrowheads="1"/>
            </p:cNvSpPr>
            <p:nvPr/>
          </p:nvSpPr>
          <p:spPr bwMode="auto">
            <a:xfrm>
              <a:off x="1184" y="2590"/>
              <a:ext cx="816" cy="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dirty="0" err="1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Chúc</a:t>
              </a:r>
              <a:r>
                <a:rPr lang="en-US" altLang="vi-VN" dirty="0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 các </a:t>
              </a:r>
              <a:r>
                <a:rPr lang="en-US" altLang="vi-VN" dirty="0" err="1">
                  <a:solidFill>
                    <a:srgbClr val="FFFF00"/>
                  </a:solidFill>
                  <a:latin typeface="+mj-lt"/>
                  <a:cs typeface="Times New Roman" pitchFamily="18" charset="0"/>
                </a:rPr>
                <a:t>em</a:t>
              </a:r>
              <a:endParaRPr lang="en-US" altLang="vi-VN" dirty="0">
                <a:solidFill>
                  <a:srgbClr val="FFFF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3200400" y="3657600"/>
            <a:ext cx="2819400" cy="3124200"/>
            <a:chOff x="3570" y="1008"/>
            <a:chExt cx="1259" cy="1379"/>
          </a:xfrm>
        </p:grpSpPr>
        <p:grpSp>
          <p:nvGrpSpPr>
            <p:cNvPr id="23571" name="Group 13"/>
            <p:cNvGrpSpPr>
              <a:grpSpLocks/>
            </p:cNvGrpSpPr>
            <p:nvPr/>
          </p:nvGrpSpPr>
          <p:grpSpPr bwMode="auto">
            <a:xfrm>
              <a:off x="3570" y="1008"/>
              <a:ext cx="1259" cy="1379"/>
              <a:chOff x="2256" y="2496"/>
              <a:chExt cx="1259" cy="1523"/>
            </a:xfrm>
          </p:grpSpPr>
          <p:grpSp>
            <p:nvGrpSpPr>
              <p:cNvPr id="23573" name="Group 14"/>
              <p:cNvGrpSpPr>
                <a:grpSpLocks/>
              </p:cNvGrpSpPr>
              <p:nvPr/>
            </p:nvGrpSpPr>
            <p:grpSpPr bwMode="auto">
              <a:xfrm>
                <a:off x="2256" y="2496"/>
                <a:ext cx="1259" cy="1523"/>
                <a:chOff x="2256" y="2400"/>
                <a:chExt cx="1259" cy="1523"/>
              </a:xfrm>
            </p:grpSpPr>
            <p:sp>
              <p:nvSpPr>
                <p:cNvPr id="23575" name="AutoShape 15"/>
                <p:cNvSpPr>
                  <a:spLocks noChangeArrowheads="1"/>
                </p:cNvSpPr>
                <p:nvPr/>
              </p:nvSpPr>
              <p:spPr bwMode="auto">
                <a:xfrm>
                  <a:off x="2496" y="2400"/>
                  <a:ext cx="816" cy="672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9 w 21600"/>
                    <a:gd name="T13" fmla="*/ 2282 h 21600"/>
                    <a:gd name="T14" fmla="*/ 16544 w 21600"/>
                    <a:gd name="T15" fmla="*/ 1369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3300"/>
                </a:solidFill>
                <a:ln w="9525" algn="ctr">
                  <a:solidFill>
                    <a:srgbClr val="FF99FF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vi-VN">
                    <a:latin typeface="+mj-lt"/>
                  </a:endParaRPr>
                </a:p>
              </p:txBody>
            </p:sp>
            <p:pic>
              <p:nvPicPr>
                <p:cNvPr id="23576" name="Picture 16" descr="happymom8b"/>
                <p:cNvPicPr>
                  <a:picLocks noChangeAspect="1" noChangeArrowheads="1" noCrop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gray">
                <a:xfrm>
                  <a:off x="2256" y="2544"/>
                  <a:ext cx="1259" cy="13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3574" name="Text Box 17"/>
              <p:cNvSpPr txBox="1">
                <a:spLocks noChangeArrowheads="1"/>
              </p:cNvSpPr>
              <p:nvPr/>
            </p:nvSpPr>
            <p:spPr bwMode="auto">
              <a:xfrm>
                <a:off x="2592" y="2496"/>
                <a:ext cx="863" cy="7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2800">
                    <a:solidFill>
                      <a:srgbClr val="FFFF00"/>
                    </a:solidFill>
                    <a:latin typeface="+mj-lt"/>
                  </a:rPr>
                  <a:t>Chăm ngoan</a:t>
                </a:r>
              </a:p>
              <a:p>
                <a:pPr>
                  <a:spcBef>
                    <a:spcPct val="50000"/>
                  </a:spcBef>
                </a:pPr>
                <a:endParaRPr lang="en-US" altLang="vi-VN" sz="2800">
                  <a:solidFill>
                    <a:srgbClr val="FFFF00"/>
                  </a:solidFill>
                  <a:latin typeface="+mj-lt"/>
                </a:endParaRPr>
              </a:p>
            </p:txBody>
          </p:sp>
        </p:grpSp>
        <p:sp>
          <p:nvSpPr>
            <p:cNvPr id="23572" name="AutoShape 18"/>
            <p:cNvSpPr>
              <a:spLocks noChangeArrowheads="1"/>
            </p:cNvSpPr>
            <p:nvPr/>
          </p:nvSpPr>
          <p:spPr bwMode="auto">
            <a:xfrm rot="-482766">
              <a:off x="3840" y="1440"/>
              <a:ext cx="480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5040 w 21600"/>
                <a:gd name="T13" fmla="*/ 2250 h 21600"/>
                <a:gd name="T14" fmla="*/ 16560 w 21600"/>
                <a:gd name="T15" fmla="*/ 136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60" y="2187"/>
                  </a:moveTo>
                  <a:cubicBezTo>
                    <a:pt x="10451" y="1746"/>
                    <a:pt x="9529" y="1018"/>
                    <a:pt x="9015" y="730"/>
                  </a:cubicBezTo>
                  <a:cubicBezTo>
                    <a:pt x="7865" y="152"/>
                    <a:pt x="6685" y="0"/>
                    <a:pt x="5415" y="0"/>
                  </a:cubicBezTo>
                  <a:cubicBezTo>
                    <a:pt x="4175" y="152"/>
                    <a:pt x="2995" y="575"/>
                    <a:pt x="1967" y="1305"/>
                  </a:cubicBezTo>
                  <a:cubicBezTo>
                    <a:pt x="1150" y="2187"/>
                    <a:pt x="575" y="3222"/>
                    <a:pt x="242" y="4220"/>
                  </a:cubicBezTo>
                  <a:cubicBezTo>
                    <a:pt x="0" y="5410"/>
                    <a:pt x="242" y="6560"/>
                    <a:pt x="575" y="7597"/>
                  </a:cubicBezTo>
                  <a:lnTo>
                    <a:pt x="10860" y="21600"/>
                  </a:lnTo>
                  <a:lnTo>
                    <a:pt x="20995" y="7597"/>
                  </a:lnTo>
                  <a:cubicBezTo>
                    <a:pt x="21480" y="6560"/>
                    <a:pt x="21600" y="5410"/>
                    <a:pt x="21480" y="4220"/>
                  </a:cubicBezTo>
                  <a:cubicBezTo>
                    <a:pt x="21115" y="3222"/>
                    <a:pt x="20420" y="2187"/>
                    <a:pt x="19632" y="1305"/>
                  </a:cubicBezTo>
                  <a:cubicBezTo>
                    <a:pt x="18575" y="575"/>
                    <a:pt x="17425" y="152"/>
                    <a:pt x="16275" y="0"/>
                  </a:cubicBezTo>
                  <a:cubicBezTo>
                    <a:pt x="15005" y="0"/>
                    <a:pt x="13735" y="152"/>
                    <a:pt x="12705" y="730"/>
                  </a:cubicBezTo>
                  <a:cubicBezTo>
                    <a:pt x="12176" y="1018"/>
                    <a:pt x="11254" y="1746"/>
                    <a:pt x="10860" y="2187"/>
                  </a:cubicBezTo>
                  <a:close/>
                </a:path>
              </a:pathLst>
            </a:cu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>
                <a:latin typeface="+mj-lt"/>
              </a:endParaRPr>
            </a:p>
          </p:txBody>
        </p:sp>
      </p:grp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6096000" y="3657600"/>
            <a:ext cx="3048000" cy="3124200"/>
            <a:chOff x="3312" y="2160"/>
            <a:chExt cx="1950" cy="2280"/>
          </a:xfrm>
        </p:grpSpPr>
        <p:grpSp>
          <p:nvGrpSpPr>
            <p:cNvPr id="23563" name="Group 20"/>
            <p:cNvGrpSpPr>
              <a:grpSpLocks/>
            </p:cNvGrpSpPr>
            <p:nvPr/>
          </p:nvGrpSpPr>
          <p:grpSpPr bwMode="auto">
            <a:xfrm>
              <a:off x="3312" y="2160"/>
              <a:ext cx="1950" cy="2280"/>
              <a:chOff x="4176" y="2304"/>
              <a:chExt cx="1950" cy="2280"/>
            </a:xfrm>
          </p:grpSpPr>
          <p:sp>
            <p:nvSpPr>
              <p:cNvPr id="23565" name="Text Box 21"/>
              <p:cNvSpPr txBox="1">
                <a:spLocks noChangeArrowheads="1"/>
              </p:cNvSpPr>
              <p:nvPr/>
            </p:nvSpPr>
            <p:spPr bwMode="auto">
              <a:xfrm>
                <a:off x="4753" y="2399"/>
                <a:ext cx="720" cy="4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eaLnBrk="0" hangingPunct="0"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vi-VN" sz="1800">
                    <a:solidFill>
                      <a:schemeClr val="bg1"/>
                    </a:solidFill>
                    <a:latin typeface="+mj-lt"/>
                  </a:rPr>
                  <a:t>HOÏC GIOÛI</a:t>
                </a:r>
              </a:p>
            </p:txBody>
          </p:sp>
          <p:grpSp>
            <p:nvGrpSpPr>
              <p:cNvPr id="23566" name="Group 22"/>
              <p:cNvGrpSpPr>
                <a:grpSpLocks/>
              </p:cNvGrpSpPr>
              <p:nvPr/>
            </p:nvGrpSpPr>
            <p:grpSpPr bwMode="auto">
              <a:xfrm>
                <a:off x="4176" y="2304"/>
                <a:ext cx="1950" cy="2280"/>
                <a:chOff x="3456" y="1728"/>
                <a:chExt cx="1950" cy="2280"/>
              </a:xfrm>
            </p:grpSpPr>
            <p:grpSp>
              <p:nvGrpSpPr>
                <p:cNvPr id="23567" name="Group 23"/>
                <p:cNvGrpSpPr>
                  <a:grpSpLocks/>
                </p:cNvGrpSpPr>
                <p:nvPr/>
              </p:nvGrpSpPr>
              <p:grpSpPr bwMode="auto">
                <a:xfrm>
                  <a:off x="3456" y="1728"/>
                  <a:ext cx="1950" cy="2280"/>
                  <a:chOff x="3648" y="1824"/>
                  <a:chExt cx="1950" cy="2280"/>
                </a:xfrm>
              </p:grpSpPr>
              <p:sp>
                <p:nvSpPr>
                  <p:cNvPr id="23569" name="AutoShape 24"/>
                  <p:cNvSpPr>
                    <a:spLocks noChangeArrowheads="1"/>
                  </p:cNvSpPr>
                  <p:nvPr/>
                </p:nvSpPr>
                <p:spPr bwMode="auto">
                  <a:xfrm>
                    <a:off x="4128" y="1824"/>
                    <a:ext cx="1056" cy="816"/>
                  </a:xfrm>
                  <a:custGeom>
                    <a:avLst/>
                    <a:gdLst>
                      <a:gd name="T0" fmla="*/ 0 w 21600"/>
                      <a:gd name="T1" fmla="*/ 0 h 21600"/>
                      <a:gd name="T2" fmla="*/ 0 w 21600"/>
                      <a:gd name="T3" fmla="*/ 0 h 21600"/>
                      <a:gd name="T4" fmla="*/ 0 w 21600"/>
                      <a:gd name="T5" fmla="*/ 0 h 21600"/>
                      <a:gd name="T6" fmla="*/ 0 w 21600"/>
                      <a:gd name="T7" fmla="*/ 0 h 21600"/>
                      <a:gd name="T8" fmla="*/ 17694720 60000 65536"/>
                      <a:gd name="T9" fmla="*/ 11796480 60000 65536"/>
                      <a:gd name="T10" fmla="*/ 5898240 60000 65536"/>
                      <a:gd name="T11" fmla="*/ 0 60000 65536"/>
                      <a:gd name="T12" fmla="*/ 5032 w 21600"/>
                      <a:gd name="T13" fmla="*/ 2276 h 21600"/>
                      <a:gd name="T14" fmla="*/ 16548 w 21600"/>
                      <a:gd name="T15" fmla="*/ 13685 h 21600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1600" h="21600">
                        <a:moveTo>
                          <a:pt x="10860" y="2187"/>
                        </a:moveTo>
                        <a:cubicBezTo>
                          <a:pt x="10451" y="1746"/>
                          <a:pt x="9529" y="1018"/>
                          <a:pt x="9015" y="730"/>
                        </a:cubicBezTo>
                        <a:cubicBezTo>
                          <a:pt x="7865" y="152"/>
                          <a:pt x="6685" y="0"/>
                          <a:pt x="5415" y="0"/>
                        </a:cubicBezTo>
                        <a:cubicBezTo>
                          <a:pt x="4175" y="152"/>
                          <a:pt x="2995" y="575"/>
                          <a:pt x="1967" y="1305"/>
                        </a:cubicBezTo>
                        <a:cubicBezTo>
                          <a:pt x="1150" y="2187"/>
                          <a:pt x="575" y="3222"/>
                          <a:pt x="242" y="4220"/>
                        </a:cubicBezTo>
                        <a:cubicBezTo>
                          <a:pt x="0" y="5410"/>
                          <a:pt x="242" y="6560"/>
                          <a:pt x="575" y="7597"/>
                        </a:cubicBezTo>
                        <a:lnTo>
                          <a:pt x="10860" y="21600"/>
                        </a:lnTo>
                        <a:lnTo>
                          <a:pt x="20995" y="7597"/>
                        </a:lnTo>
                        <a:cubicBezTo>
                          <a:pt x="21480" y="6560"/>
                          <a:pt x="21600" y="5410"/>
                          <a:pt x="21480" y="4220"/>
                        </a:cubicBezTo>
                        <a:cubicBezTo>
                          <a:pt x="21115" y="3222"/>
                          <a:pt x="20420" y="2187"/>
                          <a:pt x="19632" y="1305"/>
                        </a:cubicBezTo>
                        <a:cubicBezTo>
                          <a:pt x="18575" y="575"/>
                          <a:pt x="17425" y="152"/>
                          <a:pt x="16275" y="0"/>
                        </a:cubicBezTo>
                        <a:cubicBezTo>
                          <a:pt x="15005" y="0"/>
                          <a:pt x="13735" y="152"/>
                          <a:pt x="12705" y="730"/>
                        </a:cubicBezTo>
                        <a:cubicBezTo>
                          <a:pt x="12176" y="1018"/>
                          <a:pt x="11254" y="1746"/>
                          <a:pt x="10860" y="2187"/>
                        </a:cubicBezTo>
                        <a:close/>
                      </a:path>
                    </a:pathLst>
                  </a:custGeom>
                  <a:solidFill>
                    <a:srgbClr val="FF3300"/>
                  </a:solidFill>
                  <a:ln w="9525" algn="ctr">
                    <a:solidFill>
                      <a:srgbClr val="FF99FF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vi-VN">
                      <a:latin typeface="+mj-lt"/>
                    </a:endParaRPr>
                  </a:p>
                </p:txBody>
              </p:sp>
              <p:pic>
                <p:nvPicPr>
                  <p:cNvPr id="23570" name="Picture 25" descr="happymom8b"/>
                  <p:cNvPicPr>
                    <a:picLocks noChangeAspect="1" noChangeArrowheads="1" noCrop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gray">
                  <a:xfrm>
                    <a:off x="3648" y="1968"/>
                    <a:ext cx="1950" cy="21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23568" name="AutoShape 26"/>
                <p:cNvSpPr>
                  <a:spLocks noChangeArrowheads="1"/>
                </p:cNvSpPr>
                <p:nvPr/>
              </p:nvSpPr>
              <p:spPr bwMode="auto">
                <a:xfrm rot="-482766">
                  <a:off x="3840" y="2352"/>
                  <a:ext cx="799" cy="62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17694720 60000 65536"/>
                    <a:gd name="T9" fmla="*/ 11796480 60000 65536"/>
                    <a:gd name="T10" fmla="*/ 5898240 60000 65536"/>
                    <a:gd name="T11" fmla="*/ 0 60000 65536"/>
                    <a:gd name="T12" fmla="*/ 5028 w 21600"/>
                    <a:gd name="T13" fmla="*/ 2285 h 21600"/>
                    <a:gd name="T14" fmla="*/ 16545 w 21600"/>
                    <a:gd name="T15" fmla="*/ 1367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10860" y="2187"/>
                      </a:moveTo>
                      <a:cubicBezTo>
                        <a:pt x="10451" y="1746"/>
                        <a:pt x="9529" y="1018"/>
                        <a:pt x="9015" y="730"/>
                      </a:cubicBezTo>
                      <a:cubicBezTo>
                        <a:pt x="7865" y="152"/>
                        <a:pt x="6685" y="0"/>
                        <a:pt x="5415" y="0"/>
                      </a:cubicBezTo>
                      <a:cubicBezTo>
                        <a:pt x="4175" y="152"/>
                        <a:pt x="2995" y="575"/>
                        <a:pt x="1967" y="1305"/>
                      </a:cubicBezTo>
                      <a:cubicBezTo>
                        <a:pt x="1150" y="2187"/>
                        <a:pt x="575" y="3222"/>
                        <a:pt x="242" y="4220"/>
                      </a:cubicBezTo>
                      <a:cubicBezTo>
                        <a:pt x="0" y="5410"/>
                        <a:pt x="242" y="6560"/>
                        <a:pt x="575" y="7597"/>
                      </a:cubicBezTo>
                      <a:lnTo>
                        <a:pt x="10860" y="21600"/>
                      </a:lnTo>
                      <a:lnTo>
                        <a:pt x="20995" y="7597"/>
                      </a:lnTo>
                      <a:cubicBezTo>
                        <a:pt x="21480" y="6560"/>
                        <a:pt x="21600" y="5410"/>
                        <a:pt x="21480" y="4220"/>
                      </a:cubicBezTo>
                      <a:cubicBezTo>
                        <a:pt x="21115" y="3222"/>
                        <a:pt x="20420" y="2187"/>
                        <a:pt x="19632" y="1305"/>
                      </a:cubicBezTo>
                      <a:cubicBezTo>
                        <a:pt x="18575" y="575"/>
                        <a:pt x="17425" y="152"/>
                        <a:pt x="16275" y="0"/>
                      </a:cubicBezTo>
                      <a:cubicBezTo>
                        <a:pt x="15005" y="0"/>
                        <a:pt x="13735" y="152"/>
                        <a:pt x="12705" y="730"/>
                      </a:cubicBezTo>
                      <a:cubicBezTo>
                        <a:pt x="12176" y="1018"/>
                        <a:pt x="11254" y="1746"/>
                        <a:pt x="10860" y="2187"/>
                      </a:cubicBezTo>
                      <a:close/>
                    </a:path>
                  </a:pathLst>
                </a:custGeom>
                <a:solidFill>
                  <a:srgbClr val="FF00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vi-VN">
                    <a:latin typeface="+mj-lt"/>
                  </a:endParaRPr>
                </a:p>
              </p:txBody>
            </p:sp>
          </p:grpSp>
        </p:grpSp>
        <p:sp>
          <p:nvSpPr>
            <p:cNvPr id="23564" name="Text Box 27"/>
            <p:cNvSpPr txBox="1">
              <a:spLocks noChangeArrowheads="1"/>
            </p:cNvSpPr>
            <p:nvPr/>
          </p:nvSpPr>
          <p:spPr bwMode="auto">
            <a:xfrm>
              <a:off x="3748" y="2245"/>
              <a:ext cx="120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2800">
                  <a:solidFill>
                    <a:srgbClr val="FFFF00"/>
                  </a:solidFill>
                  <a:latin typeface="+mj-lt"/>
                </a:rPr>
                <a:t>Học giỏi</a:t>
              </a:r>
            </a:p>
          </p:txBody>
        </p:sp>
      </p:grpSp>
      <p:pic>
        <p:nvPicPr>
          <p:cNvPr id="23557" name="Picture 43" descr="Bouqu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2361">
            <a:off x="6400800" y="-76200"/>
            <a:ext cx="25146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26" descr="ad06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2209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32" descr="JULY4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04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32" descr="JULY4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7" name="WordArt 29"/>
          <p:cNvSpPr>
            <a:spLocks noChangeArrowheads="1" noChangeShapeType="1" noTextEdit="1"/>
          </p:cNvSpPr>
          <p:nvPr/>
        </p:nvSpPr>
        <p:spPr bwMode="auto">
          <a:xfrm>
            <a:off x="533400" y="1447800"/>
            <a:ext cx="8001000" cy="1666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+mj-lt"/>
                <a:cs typeface="Times New Roman"/>
              </a:rPr>
              <a:t>Chúc quý thầy cô sức khỏe</a:t>
            </a:r>
          </a:p>
        </p:txBody>
      </p:sp>
      <p:pic>
        <p:nvPicPr>
          <p:cNvPr id="23562" name="Picture 32" descr="JULY40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8794021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25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 smtClean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vi-VN" smtClean="0"/>
          </a:p>
        </p:txBody>
      </p:sp>
      <p:pic>
        <p:nvPicPr>
          <p:cNvPr id="1741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" y="24"/>
            <a:ext cx="9170988" cy="6858000"/>
          </a:xfrm>
          <a:prstGeom prst="rect">
            <a:avLst/>
          </a:prstGeom>
          <a:solidFill>
            <a:srgbClr val="9966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0" y="1295400"/>
            <a:ext cx="9144000" cy="2286000"/>
          </a:xfrm>
          <a:prstGeom prst="horizontalScroll">
            <a:avLst>
              <a:gd name="adj" fmla="val 12500"/>
            </a:avLst>
          </a:prstGeom>
          <a:solidFill>
            <a:schemeClr val="bg1"/>
          </a:solidFill>
          <a:ln w="9525">
            <a:solidFill>
              <a:srgbClr val="FF00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0" hangingPunct="0">
              <a:spcBef>
                <a:spcPct val="50000"/>
              </a:spcBef>
            </a:pPr>
            <a:endParaRPr lang="en-US" altLang="vi-VN" sz="3600" b="1" dirty="0" smtClean="0">
              <a:latin typeface="+mj-lt"/>
              <a:cs typeface="Times New Roman" pitchFamily="18" charset="0"/>
            </a:endParaRPr>
          </a:p>
          <a:p>
            <a:pPr eaLnBrk="1" hangingPunct="1"/>
            <a:r>
              <a:rPr lang="en-US" altLang="vi-VN" sz="3600" b="1" dirty="0" err="1" smtClean="0">
                <a:latin typeface="+mj-lt"/>
                <a:cs typeface="Times New Roman" pitchFamily="18" charset="0"/>
              </a:rPr>
              <a:t>Đọc</a:t>
            </a:r>
            <a:r>
              <a:rPr lang="en-US" altLang="vi-VN" sz="36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atin typeface="+mj-lt"/>
                <a:cs typeface="Times New Roman" pitchFamily="18" charset="0"/>
              </a:rPr>
              <a:t>đoạn</a:t>
            </a:r>
            <a:r>
              <a:rPr lang="en-US" altLang="vi-VN" sz="3600" b="1" dirty="0" smtClean="0">
                <a:latin typeface="+mj-lt"/>
                <a:cs typeface="Times New Roman" pitchFamily="18" charset="0"/>
              </a:rPr>
              <a:t> 3 </a:t>
            </a:r>
            <a:r>
              <a:rPr lang="en-US" altLang="vi-VN" sz="3600" b="1" dirty="0" err="1" smtClean="0">
                <a:latin typeface="+mj-lt"/>
                <a:cs typeface="Times New Roman" pitchFamily="18" charset="0"/>
              </a:rPr>
              <a:t>và</a:t>
            </a:r>
            <a:r>
              <a:rPr lang="en-US" altLang="vi-VN" sz="36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atin typeface="+mj-lt"/>
                <a:cs typeface="Times New Roman" pitchFamily="18" charset="0"/>
              </a:rPr>
              <a:t>nêu</a:t>
            </a:r>
            <a:r>
              <a:rPr lang="en-US" altLang="vi-VN" sz="3600" b="1" dirty="0" smtClean="0">
                <a:latin typeface="+mj-lt"/>
                <a:cs typeface="Times New Roman" pitchFamily="18" charset="0"/>
              </a:rPr>
              <a:t> </a:t>
            </a:r>
            <a:r>
              <a:rPr lang="en-US" altLang="vi-VN" sz="3600" b="1" dirty="0" err="1" smtClean="0">
                <a:latin typeface="+mj-lt"/>
                <a:cs typeface="Times New Roman" pitchFamily="18" charset="0"/>
              </a:rPr>
              <a:t>nội</a:t>
            </a:r>
            <a:r>
              <a:rPr lang="en-US" altLang="vi-VN" sz="3600" b="1" dirty="0" smtClean="0">
                <a:latin typeface="+mj-lt"/>
                <a:cs typeface="Times New Roman" pitchFamily="18" charset="0"/>
              </a:rPr>
              <a:t> dung của </a:t>
            </a:r>
            <a:r>
              <a:rPr lang="en-US" altLang="vi-VN" sz="3600" b="1" dirty="0" err="1" smtClean="0">
                <a:latin typeface="+mj-lt"/>
                <a:cs typeface="Times New Roman" pitchFamily="18" charset="0"/>
              </a:rPr>
              <a:t>bài</a:t>
            </a:r>
            <a:r>
              <a:rPr lang="en-US" altLang="vi-VN" sz="3600" b="1" dirty="0" smtClean="0">
                <a:latin typeface="+mj-lt"/>
                <a:cs typeface="Times New Roman" pitchFamily="18" charset="0"/>
              </a:rPr>
              <a:t>?</a:t>
            </a:r>
            <a:endParaRPr lang="en-US" altLang="vi-VN" sz="3600" b="1" dirty="0">
              <a:latin typeface="+mj-lt"/>
              <a:cs typeface="Times New Roman" pitchFamily="18" charset="0"/>
            </a:endParaRPr>
          </a:p>
        </p:txBody>
      </p:sp>
      <p:pic>
        <p:nvPicPr>
          <p:cNvPr id="6" name="Picture 6" descr="Open close book (Hinh dong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73675"/>
            <a:ext cx="2895600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039426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7" name="Picture 25" descr="G:\sp2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27384"/>
            <a:ext cx="9252520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86" y="976249"/>
            <a:ext cx="4605910" cy="5909135"/>
          </a:xfrm>
          <a:prstGeom prst="rect">
            <a:avLst/>
          </a:prstGeom>
        </p:spPr>
      </p:pic>
      <p:pic>
        <p:nvPicPr>
          <p:cNvPr id="4" name="Picture 7" descr="1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8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44824"/>
            <a:ext cx="3888432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00776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4932040" y="1106912"/>
            <a:ext cx="42484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Ntimes new roman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times new roman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times new roman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times new roman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times new roman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times new roman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altLang="en-US" sz="2000" b="1" dirty="0" smtClean="0">
                <a:solidFill>
                  <a:srgbClr val="006699"/>
                </a:solidFill>
                <a:latin typeface="Times New Roman" pitchFamily="18" charset="0"/>
              </a:rPr>
              <a:t>Theo TUỐC-GHÊ-NHÉP</a:t>
            </a:r>
            <a:endParaRPr lang="en-US" altLang="en-US" sz="2000" b="1" dirty="0">
              <a:solidFill>
                <a:srgbClr val="006699"/>
              </a:solidFill>
              <a:latin typeface="Times New Roman" pitchFamily="18" charset="0"/>
            </a:endParaRPr>
          </a:p>
        </p:txBody>
      </p:sp>
      <p:pic>
        <p:nvPicPr>
          <p:cNvPr id="3097" name="Picture 25" descr="G:\sp2\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35514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 flipV="1">
            <a:off x="76200" y="76200"/>
            <a:ext cx="1524000" cy="1295400"/>
            <a:chOff x="106" y="2378"/>
            <a:chExt cx="1788" cy="1796"/>
          </a:xfrm>
        </p:grpSpPr>
        <p:pic>
          <p:nvPicPr>
            <p:cNvPr id="4105" name="Picture 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6" name="Picture 7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01" name="Group 8"/>
          <p:cNvGrpSpPr>
            <a:grpSpLocks/>
          </p:cNvGrpSpPr>
          <p:nvPr/>
        </p:nvGrpSpPr>
        <p:grpSpPr bwMode="auto">
          <a:xfrm rot="5400000" flipV="1">
            <a:off x="7315200" y="-76200"/>
            <a:ext cx="1752600" cy="1905000"/>
            <a:chOff x="106" y="2378"/>
            <a:chExt cx="1788" cy="1796"/>
          </a:xfrm>
        </p:grpSpPr>
        <p:pic>
          <p:nvPicPr>
            <p:cNvPr id="4103" name="Picture 9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" y="3958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4" name="Picture 10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>
              <a:off x="-677" y="3164"/>
              <a:ext cx="178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WordArt 8"/>
          <p:cNvSpPr>
            <a:spLocks noChangeArrowheads="1" noChangeShapeType="1" noTextEdit="1"/>
          </p:cNvSpPr>
          <p:nvPr/>
        </p:nvSpPr>
        <p:spPr bwMode="auto">
          <a:xfrm>
            <a:off x="1763688" y="121814"/>
            <a:ext cx="5713474" cy="826176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vi-VN" sz="4800" b="1" kern="10" dirty="0" smtClean="0">
                <a:ln w="1270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/>
                <a:cs typeface="Arial"/>
              </a:rPr>
              <a:t>NGƯỜI ĂN XIN</a:t>
            </a:r>
            <a:endParaRPr lang="vi-VN" sz="4800" b="1" kern="10" dirty="0">
              <a:ln w="12700">
                <a:solidFill>
                  <a:srgbClr val="FF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  <a:reflection blurRad="6350" stA="55000" endA="300" endPos="45500" dir="5400000" sy="-100000" algn="bl" rotWithShape="0"/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28367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autoUpdateAnimBg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-1"/>
            <a:ext cx="4464496" cy="61159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6115943"/>
            <a:ext cx="4464496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2200" b="1" dirty="0">
                <a:solidFill>
                  <a:srgbClr val="0000CC"/>
                </a:solidFill>
              </a:rPr>
              <a:t>Ivan Turgenev</a:t>
            </a:r>
            <a:r>
              <a:rPr lang="vi-VN" sz="2200" dirty="0">
                <a:solidFill>
                  <a:srgbClr val="0000CC"/>
                </a:solidFill>
              </a:rPr>
              <a:t/>
            </a:r>
            <a:br>
              <a:rPr lang="vi-VN" sz="2200" dirty="0">
                <a:solidFill>
                  <a:srgbClr val="0000CC"/>
                </a:solidFill>
              </a:rPr>
            </a:br>
            <a:r>
              <a:rPr lang="az-Cyrl-AZ" sz="2200" b="1" dirty="0">
                <a:solidFill>
                  <a:srgbClr val="0000CC"/>
                </a:solidFill>
              </a:rPr>
              <a:t>Иван Тургенев</a:t>
            </a:r>
            <a:endParaRPr lang="vi-VN" sz="2200" dirty="0">
              <a:solidFill>
                <a:srgbClr val="00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496" y="2238268"/>
            <a:ext cx="4716016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2400" dirty="0" smtClean="0">
                <a:solidFill>
                  <a:srgbClr val="0000CC"/>
                </a:solidFill>
              </a:rPr>
              <a:t>Tuốc-ghê-nhép</a:t>
            </a:r>
            <a:r>
              <a:rPr lang="vi-VN" sz="2400" dirty="0">
                <a:solidFill>
                  <a:srgbClr val="0000CC"/>
                </a:solidFill>
              </a:rPr>
              <a:t> </a:t>
            </a:r>
            <a:r>
              <a:rPr lang="vi-VN" sz="2400" dirty="0" smtClean="0">
                <a:solidFill>
                  <a:srgbClr val="0000CC"/>
                </a:solidFill>
              </a:rPr>
              <a:t>( 1818 - 1883)</a:t>
            </a:r>
          </a:p>
          <a:p>
            <a:r>
              <a:rPr lang="vi-VN" sz="2400" dirty="0">
                <a:solidFill>
                  <a:srgbClr val="0000CC"/>
                </a:solidFill>
              </a:rPr>
              <a:t>l</a:t>
            </a:r>
            <a:r>
              <a:rPr lang="vi-VN" sz="2400" dirty="0" smtClean="0">
                <a:solidFill>
                  <a:srgbClr val="0000CC"/>
                </a:solidFill>
              </a:rPr>
              <a:t>à một nhà văn, nhà soạn kịch nổi tiếng của Nga thế kỉ XIX. </a:t>
            </a:r>
          </a:p>
          <a:p>
            <a:endParaRPr lang="vi-VN" sz="2200" dirty="0">
              <a:solidFill>
                <a:srgbClr val="0000CC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030"/>
            <a:ext cx="9144000" cy="66179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18" y="1628800"/>
            <a:ext cx="7797899" cy="1028146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FF0000"/>
                </a:solidFill>
              </a:rPr>
              <a:t>Bài</a:t>
            </a:r>
            <a:r>
              <a:rPr lang="en-US" sz="3600" dirty="0" smtClean="0">
                <a:solidFill>
                  <a:srgbClr val="FF0000"/>
                </a:solidFill>
              </a:rPr>
              <a:t> chia </a:t>
            </a:r>
            <a:r>
              <a:rPr lang="en-US" sz="3600" dirty="0" err="1" smtClean="0">
                <a:solidFill>
                  <a:srgbClr val="FF0000"/>
                </a:solidFill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</a:rPr>
              <a:t> 3 </a:t>
            </a:r>
            <a:r>
              <a:rPr lang="en-US" sz="3600" dirty="0" err="1" smtClean="0">
                <a:solidFill>
                  <a:srgbClr val="FF0000"/>
                </a:solidFill>
              </a:rPr>
              <a:t>đoạn</a:t>
            </a:r>
            <a:r>
              <a:rPr lang="en-US" sz="3600" dirty="0" smtClean="0">
                <a:solidFill>
                  <a:srgbClr val="FF0000"/>
                </a:solidFill>
              </a:rPr>
              <a:t>: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852936"/>
            <a:ext cx="8335987" cy="2786649"/>
          </a:xfrm>
        </p:spPr>
        <p:txBody>
          <a:bodyPr>
            <a:noAutofit/>
          </a:bodyPr>
          <a:lstStyle/>
          <a:p>
            <a:r>
              <a:rPr lang="en-US" sz="3400" dirty="0" err="1" smtClean="0">
                <a:solidFill>
                  <a:srgbClr val="FF0000"/>
                </a:solidFill>
              </a:rPr>
              <a:t>Đoạn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>
                <a:solidFill>
                  <a:srgbClr val="FF0000"/>
                </a:solidFill>
              </a:rPr>
              <a:t>1</a:t>
            </a:r>
            <a:r>
              <a:rPr lang="en-US" sz="3400" dirty="0" smtClean="0">
                <a:solidFill>
                  <a:srgbClr val="FF0000"/>
                </a:solidFill>
              </a:rPr>
              <a:t>: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Từ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đầu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…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cầu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xin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cứu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giúp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400" dirty="0" err="1" smtClean="0">
                <a:solidFill>
                  <a:srgbClr val="FF0000"/>
                </a:solidFill>
              </a:rPr>
              <a:t>Đoạn</a:t>
            </a:r>
            <a:r>
              <a:rPr lang="en-US" sz="3400" dirty="0" smtClean="0">
                <a:solidFill>
                  <a:srgbClr val="FF0000"/>
                </a:solidFill>
              </a:rPr>
              <a:t> </a:t>
            </a:r>
            <a:r>
              <a:rPr lang="en-US" sz="3400" dirty="0">
                <a:solidFill>
                  <a:srgbClr val="FF0000"/>
                </a:solidFill>
              </a:rPr>
              <a:t>2: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Tiếp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theo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…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không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gì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để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ông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cả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400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3400" dirty="0" err="1" smtClean="0">
                <a:solidFill>
                  <a:srgbClr val="FF0000"/>
                </a:solidFill>
              </a:rPr>
              <a:t>Đoạn</a:t>
            </a:r>
            <a:r>
              <a:rPr lang="en-US" sz="3400" dirty="0" smtClean="0">
                <a:solidFill>
                  <a:srgbClr val="FF0000"/>
                </a:solidFill>
              </a:rPr>
              <a:t> 3: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Phần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còn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400" dirty="0" err="1" smtClean="0">
                <a:solidFill>
                  <a:schemeClr val="accent2">
                    <a:lumMod val="75000"/>
                  </a:schemeClr>
                </a:solidFill>
              </a:rPr>
              <a:t>lại</a:t>
            </a:r>
            <a:r>
              <a:rPr lang="en-US" sz="34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en-US" sz="3400" dirty="0">
              <a:solidFill>
                <a:srgbClr val="FF9933"/>
              </a:solidFill>
            </a:endParaRPr>
          </a:p>
          <a:p>
            <a:endParaRPr lang="en-US" sz="3400" dirty="0">
              <a:solidFill>
                <a:srgbClr val="FF9933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5013176"/>
            <a:ext cx="1440160" cy="192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630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f5ee9e65f037f5816e392e162916a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1707976" y="859904"/>
            <a:ext cx="6248400" cy="25964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Front"/>
              <a:lightRig rig="threePt" dir="t"/>
            </a:scene3d>
          </a:bodyPr>
          <a:lstStyle/>
          <a:p>
            <a:pPr algn="ctr"/>
            <a:r>
              <a:rPr lang="vi-VN" sz="3600" kern="10" dirty="0">
                <a:ln w="12700">
                  <a:solidFill>
                    <a:srgbClr val="FFFF66"/>
                  </a:solidFill>
                  <a:round/>
                  <a:headEnd/>
                  <a:tailEnd/>
                </a:ln>
                <a:solidFill>
                  <a:srgbClr val="80008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+mj-lt"/>
                <a:cs typeface="Times New Roman"/>
              </a:rPr>
              <a:t>Luyện đọc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36540" y="3409764"/>
            <a:ext cx="3835660" cy="3835660"/>
            <a:chOff x="2536540" y="3409764"/>
            <a:chExt cx="3835660" cy="383566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540" y="3409764"/>
              <a:ext cx="3835660" cy="383566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347864" y="4820959"/>
              <a:ext cx="26642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7200" b="1" dirty="0" smtClean="0">
                  <a:ln w="1905"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30</a:t>
              </a:r>
              <a:endParaRPr lang="vi-VN" sz="7200" b="1" dirty="0">
                <a:ln w="1905"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3&quot;/&gt;&lt;property id=&quot;20307&quot; value=&quot;278&quot;/&gt;&lt;/object&gt;&lt;object type=&quot;3&quot; unique_id=&quot;10006&quot;&gt;&lt;property id=&quot;20148&quot; value=&quot;5&quot;/&gt;&lt;property id=&quot;20300&quot; value=&quot;Slide 4&quot;/&gt;&lt;property id=&quot;20307&quot; value=&quot;337&quot;/&gt;&lt;/object&gt;&lt;object type=&quot;3&quot; unique_id=&quot;10007&quot;&gt;&lt;property id=&quot;20148&quot; value=&quot;5&quot;/&gt;&lt;property id=&quot;20300&quot; value=&quot;Slide 5&quot;/&gt;&lt;property id=&quot;20307&quot; value=&quot;280&quot;/&gt;&lt;/object&gt;&lt;object type=&quot;3&quot; unique_id=&quot;10008&quot;&gt;&lt;property id=&quot;20148&quot; value=&quot;5&quot;/&gt;&lt;property id=&quot;20300&quot; value=&quot;Slide 6&quot;/&gt;&lt;property id=&quot;20307&quot; value=&quot;323&quot;/&gt;&lt;/object&gt;&lt;object type=&quot;3&quot; unique_id=&quot;10009&quot;&gt;&lt;property id=&quot;20148&quot; value=&quot;5&quot;/&gt;&lt;property id=&quot;20300&quot; value=&quot;Slide 8&quot;/&gt;&lt;property id=&quot;20307&quot; value=&quot;334&quot;/&gt;&lt;/object&gt;&lt;object type=&quot;3&quot; unique_id=&quot;10011&quot;&gt;&lt;property id=&quot;20148&quot; value=&quot;5&quot;/&gt;&lt;property id=&quot;20300&quot; value=&quot;Slide 13&quot;/&gt;&lt;property id=&quot;20307&quot; value=&quot;326&quot;/&gt;&lt;/object&gt;&lt;object type=&quot;3&quot; unique_id=&quot;10015&quot;&gt;&lt;property id=&quot;20148&quot; value=&quot;5&quot;/&gt;&lt;property id=&quot;20300&quot; value=&quot;Slide 20&quot;/&gt;&lt;property id=&quot;20307&quot; value=&quot;335&quot;/&gt;&lt;/object&gt;&lt;object type=&quot;3&quot; unique_id=&quot;10023&quot;&gt;&lt;property id=&quot;20148&quot; value=&quot;5&quot;/&gt;&lt;property id=&quot;20300&quot; value=&quot;Slide 30&quot;/&gt;&lt;property id=&quot;20307&quot; value=&quot;317&quot;/&gt;&lt;/object&gt;&lt;object type=&quot;3&quot; unique_id=&quot;10302&quot;&gt;&lt;property id=&quot;20148&quot; value=&quot;5&quot;/&gt;&lt;property id=&quot;20300&quot; value=&quot;Slide 10&quot;/&gt;&lt;property id=&quot;20307&quot; value=&quot;351&quot;/&gt;&lt;/object&gt;&lt;object type=&quot;3&quot; unique_id=&quot;10303&quot;&gt;&lt;property id=&quot;20148&quot; value=&quot;5&quot;/&gt;&lt;property id=&quot;20300&quot; value=&quot;Slide 11&quot;/&gt;&lt;property id=&quot;20307&quot; value=&quot;349&quot;/&gt;&lt;/object&gt;&lt;object type=&quot;3&quot; unique_id=&quot;10680&quot;&gt;&lt;property id=&quot;20148&quot; value=&quot;5&quot;/&gt;&lt;property id=&quot;20300&quot; value=&quot;Slide 2&quot;/&gt;&lt;property id=&quot;20307&quot; value=&quot;352&quot;/&gt;&lt;/object&gt;&lt;object type=&quot;3&quot; unique_id=&quot;10967&quot;&gt;&lt;property id=&quot;20148&quot; value=&quot;5&quot;/&gt;&lt;property id=&quot;20300&quot; value=&quot;Slide 7&quot;/&gt;&lt;property id=&quot;20307&quot; value=&quot;353&quot;/&gt;&lt;/object&gt;&lt;object type=&quot;3&quot; unique_id=&quot;11389&quot;&gt;&lt;property id=&quot;20148&quot; value=&quot;5&quot;/&gt;&lt;property id=&quot;20300&quot; value=&quot;Slide 9&quot;/&gt;&lt;property id=&quot;20307&quot; value=&quot;355&quot;/&gt;&lt;/object&gt;&lt;object type=&quot;3&quot; unique_id=&quot;11471&quot;&gt;&lt;property id=&quot;20148&quot; value=&quot;5&quot;/&gt;&lt;property id=&quot;20300&quot; value=&quot;Slide 12&quot;/&gt;&lt;property id=&quot;20307&quot; value=&quot;356&quot;/&gt;&lt;/object&gt;&lt;object type=&quot;3&quot; unique_id=&quot;13618&quot;&gt;&lt;property id=&quot;20148&quot; value=&quot;5&quot;/&gt;&lt;property id=&quot;20300&quot; value=&quot;Slide 29&quot;/&gt;&lt;property id=&quot;20307&quot; value=&quot;359&quot;/&gt;&lt;/object&gt;&lt;object type=&quot;3&quot; unique_id=&quot;13619&quot;&gt;&lt;property id=&quot;20148&quot; value=&quot;5&quot;/&gt;&lt;property id=&quot;20300&quot; value=&quot;Slide 24&quot;/&gt;&lt;property id=&quot;20307&quot; value=&quot;357&quot;/&gt;&lt;/object&gt;&lt;object type=&quot;3&quot; unique_id=&quot;15277&quot;&gt;&lt;property id=&quot;20148&quot; value=&quot;5&quot;/&gt;&lt;property id=&quot;20300&quot; value=&quot;Slide 14&quot;/&gt;&lt;property id=&quot;20307&quot; value=&quot;360&quot;/&gt;&lt;/object&gt;&lt;object type=&quot;3&quot; unique_id=&quot;15278&quot;&gt;&lt;property id=&quot;20148&quot; value=&quot;5&quot;/&gt;&lt;property id=&quot;20300&quot; value=&quot;Slide 15&quot;/&gt;&lt;property id=&quot;20307&quot; value=&quot;361&quot;/&gt;&lt;/object&gt;&lt;object type=&quot;3&quot; unique_id=&quot;15279&quot;&gt;&lt;property id=&quot;20148&quot; value=&quot;5&quot;/&gt;&lt;property id=&quot;20300&quot; value=&quot;Slide 16&quot;/&gt;&lt;property id=&quot;20307&quot; value=&quot;362&quot;/&gt;&lt;/object&gt;&lt;object type=&quot;3&quot; unique_id=&quot;15280&quot;&gt;&lt;property id=&quot;20148&quot; value=&quot;5&quot;/&gt;&lt;property id=&quot;20300&quot; value=&quot;Slide 17&quot;/&gt;&lt;property id=&quot;20307&quot; value=&quot;363&quot;/&gt;&lt;/object&gt;&lt;object type=&quot;3&quot; unique_id=&quot;15281&quot;&gt;&lt;property id=&quot;20148&quot; value=&quot;5&quot;/&gt;&lt;property id=&quot;20300&quot; value=&quot;Slide 18&quot;/&gt;&lt;property id=&quot;20307&quot; value=&quot;364&quot;/&gt;&lt;/object&gt;&lt;object type=&quot;3&quot; unique_id=&quot;15282&quot;&gt;&lt;property id=&quot;20148&quot; value=&quot;5&quot;/&gt;&lt;property id=&quot;20300&quot; value=&quot;Slide 19&quot;/&gt;&lt;property id=&quot;20307&quot; value=&quot;365&quot;/&gt;&lt;/object&gt;&lt;object type=&quot;3&quot; unique_id=&quot;15678&quot;&gt;&lt;property id=&quot;20148&quot; value=&quot;5&quot;/&gt;&lt;property id=&quot;20300&quot; value=&quot;Slide 22&quot;/&gt;&lt;property id=&quot;20307&quot; value=&quot;366&quot;/&gt;&lt;/object&gt;&lt;object type=&quot;3&quot; unique_id=&quot;15787&quot;&gt;&lt;property id=&quot;20148&quot; value=&quot;5&quot;/&gt;&lt;property id=&quot;20300&quot; value=&quot;Slide 21&quot;/&gt;&lt;property id=&quot;20307&quot; value=&quot;367&quot;/&gt;&lt;/object&gt;&lt;object type=&quot;3&quot; unique_id=&quot;16047&quot;&gt;&lt;property id=&quot;20148&quot; value=&quot;5&quot;/&gt;&lt;property id=&quot;20300&quot; value=&quot;Slide 23&quot;/&gt;&lt;property id=&quot;20307&quot; value=&quot;368&quot;/&gt;&lt;/object&gt;&lt;object type=&quot;3&quot; unique_id=&quot;16315&quot;&gt;&lt;property id=&quot;20148&quot; value=&quot;5&quot;/&gt;&lt;property id=&quot;20300&quot; value=&quot;Slide 26&quot;/&gt;&lt;property id=&quot;20307&quot; value=&quot;369&quot;/&gt;&lt;/object&gt;&lt;object type=&quot;3&quot; unique_id=&quot;16595&quot;&gt;&lt;property id=&quot;20148&quot; value=&quot;5&quot;/&gt;&lt;property id=&quot;20300&quot; value=&quot;Slide 25&quot;/&gt;&lt;property id=&quot;20307&quot; value=&quot;370&quot;/&gt;&lt;/object&gt;&lt;object type=&quot;3&quot; unique_id=&quot;16891&quot;&gt;&lt;property id=&quot;20148&quot; value=&quot;5&quot;/&gt;&lt;property id=&quot;20300&quot; value=&quot;Slide 27&quot;/&gt;&lt;property id=&quot;20307&quot; value=&quot;372&quot;/&gt;&lt;/object&gt;&lt;object type=&quot;3&quot; unique_id=&quot;17661&quot;&gt;&lt;property id=&quot;20148&quot; value=&quot;5&quot;/&gt;&lt;property id=&quot;20300&quot; value=&quot;Slide 28&quot;/&gt;&lt;property id=&quot;20307&quot; value=&quot;374&quot;/&gt;&lt;/object&gt;&lt;object type=&quot;3&quot; unique_id=&quot;18098&quot;&gt;&lt;property id=&quot;20148&quot; value=&quot;5&quot;/&gt;&lt;property id=&quot;20300&quot; value=&quot;Slide 1&quot;/&gt;&lt;property id=&quot;20307&quot; value=&quot;375&quot;/&gt;&lt;/object&gt;&lt;/object&gt;&lt;/object&gt;&lt;/database&gt;"/>
  <p:tag name="SECTOMILLISECCONVERTED" val="1"/>
  <p:tag name="VIOLETID" val="11299338"/>
  <p:tag name="VIOLETTITLE" val="BÀN TAY DỊU DÀNG"/>
  <p:tag name="VIOLETLESSON" val="23"/>
  <p:tag name="VIOLETCATID" val="8048900"/>
  <p:tag name="VIOLETSUBJECT" val="Tập đọc 2"/>
  <p:tag name="VIOLETAUTHORID" val="3466747"/>
  <p:tag name="VIOLETAUTHORNAME" val="Chu Thị Soa"/>
  <p:tag name="VIOLETAUTHORAVATAR" val="3/466/747/avatar.jpg"/>
  <p:tag name="VIOLETAUTHORADDRESS" val="Trường TH Thị Trấn - Nghệ An"/>
  <p:tag name="VIOLETDATE" val="2015-10-11 07:30:49"/>
  <p:tag name="VIOLETHIT" val="369"/>
  <p:tag name="VIOLETLIKE" val="0"/>
</p:tagLst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5229</TotalTime>
  <Words>715</Words>
  <Application>Microsoft Office PowerPoint</Application>
  <PresentationFormat>On-screen Show (4:3)</PresentationFormat>
  <Paragraphs>66</Paragraphs>
  <Slides>32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Arial</vt:lpstr>
      <vt:lpstr>Times New Roman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chia thành 3 đoạn: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cố: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</dc:creator>
  <cp:lastModifiedBy>PC_ASUS</cp:lastModifiedBy>
  <cp:revision>771</cp:revision>
  <dcterms:created xsi:type="dcterms:W3CDTF">2011-10-11T22:47:13Z</dcterms:created>
  <dcterms:modified xsi:type="dcterms:W3CDTF">2020-10-09T16:39:53Z</dcterms:modified>
</cp:coreProperties>
</file>