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62" r:id="rId5"/>
    <p:sldId id="258" r:id="rId6"/>
    <p:sldId id="259"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9F00"/>
    <a:srgbClr val="9BDEEC"/>
    <a:srgbClr val="97A35F"/>
    <a:srgbClr val="72862C"/>
    <a:srgbClr val="93B349"/>
    <a:srgbClr val="F5B942"/>
    <a:srgbClr val="F7E8BF"/>
    <a:srgbClr val="C4FCD3"/>
    <a:srgbClr val="FCCDB6"/>
    <a:srgbClr val="C7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fld>
            <a:endParaRPr lang="en-US"/>
          </a:p>
        </p:txBody>
      </p:sp>
      <p:sp>
        <p:nvSpPr>
          <p:cNvPr id="7" name="矩形 4"/>
          <p:cNvSpPr/>
          <p:nvPr userDrawn="1"/>
        </p:nvSpPr>
        <p:spPr>
          <a:xfrm>
            <a:off x="-11747" y="9207"/>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BB069D-31D5-46A3-8EC6-5AC718E0FD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ABB069D-31D5-46A3-8EC6-5AC718E0FD2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ABB069D-31D5-46A3-8EC6-5AC718E0FD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ABB069D-31D5-46A3-8EC6-5AC718E0FD2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BB069D-31D5-46A3-8EC6-5AC718E0FD2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069D-31D5-46A3-8EC6-5AC718E0FD2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ABB069D-31D5-46A3-8EC6-5AC718E0FD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ABB069D-31D5-46A3-8EC6-5AC718E0FD2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FAA4A-8C1D-4720-9682-012CBFBE4D3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B069D-31D5-46A3-8EC6-5AC718E0FD2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A4A-8C1D-4720-9682-012CBFBE4D3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7.wdp"/><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emf"/><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6.emf"/><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17.wdp"/><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17.wdp"/><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image" Target="../media/image18.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jpeg"/><Relationship Id="rId3" Type="http://schemas.openxmlformats.org/officeDocument/2006/relationships/image" Target="../media/image20.jpeg"/><Relationship Id="rId2" Type="http://schemas.microsoft.com/office/2007/relationships/hdphoto" Target="../media/image17.wdp"/><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8.jpeg"/><Relationship Id="rId2" Type="http://schemas.microsoft.com/office/2007/relationships/hdphoto" Target="../media/image17.wdp"/><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microsoft.com/office/2007/relationships/hdphoto" Target="../media/image17.wdp"/><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7.wdp"/><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83" descr="3"/>
          <p:cNvPicPr>
            <a:picLocks noChangeAspect="1"/>
          </p:cNvPicPr>
          <p:nvPr/>
        </p:nvPicPr>
        <p:blipFill rotWithShape="1">
          <a:blip r:embed="rId1">
            <a:extLst>
              <a:ext uri="{BEBA8EAE-BF5A-486C-A8C5-ECC9F3942E4B}">
                <a14:imgProps xmlns:a14="http://schemas.microsoft.com/office/drawing/2010/main">
                  <a14:imgLayer r:embed="rId2">
                    <a14:imgEffect>
                      <a14:colorTemperature colorTemp="4700"/>
                    </a14:imgEffect>
                  </a14:imgLayer>
                </a14:imgProps>
              </a:ext>
            </a:extLst>
          </a:blip>
          <a:srcRect l="-1" t="-1502" r="54648"/>
          <a:stretch>
            <a:fillRect/>
          </a:stretch>
        </p:blipFill>
        <p:spPr>
          <a:xfrm rot="5400000">
            <a:off x="2992185" y="-2341815"/>
            <a:ext cx="5634111" cy="12765519"/>
          </a:xfrm>
          <a:prstGeom prst="rect">
            <a:avLst/>
          </a:prstGeom>
          <a:noFill/>
          <a:ln w="9525">
            <a:noFill/>
          </a:ln>
        </p:spPr>
      </p:pic>
      <p:pic>
        <p:nvPicPr>
          <p:cNvPr id="6"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7"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726" y="166772"/>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81558"/>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973660" y="4250919"/>
            <a:ext cx="6850967"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Tập làm văn lớp 5</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pic>
        <p:nvPicPr>
          <p:cNvPr id="11"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726" y="223043"/>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2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9" dur="2500" fill="hold"/>
                                        <p:tgtEl>
                                          <p:spTgt spid="6"/>
                                        </p:tgtEl>
                                        <p:attrNameLst>
                                          <p:attrName>ppt_x</p:attrName>
                                          <p:attrName>ppt_y</p:attrName>
                                        </p:attrNameLst>
                                      </p:cBhvr>
                                      <p:rCtr x="1693" y="0"/>
                                    </p:animMotion>
                                  </p:childTnLst>
                                </p:cTn>
                              </p:par>
                              <p:par>
                                <p:cTn id="20" presetID="2"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par>
                          <p:cTn id="42" fill="hold">
                            <p:stCondLst>
                              <p:cond delay="2000"/>
                            </p:stCondLst>
                            <p:childTnLst>
                              <p:par>
                                <p:cTn id="43" presetID="8" presetClass="emph" presetSubtype="0" fill="hold" nodeType="afterEffect">
                                  <p:stCondLst>
                                    <p:cond delay="0"/>
                                  </p:stCondLst>
                                  <p:childTnLst>
                                    <p:animRot by="21600000">
                                      <p:cBhvr>
                                        <p:cTn id="44" dur="3750" fill="hold"/>
                                        <p:tgtEl>
                                          <p:spTgt spid="8"/>
                                        </p:tgtEl>
                                        <p:attrNameLst>
                                          <p:attrName>r</p:attrName>
                                        </p:attrNameLst>
                                      </p:cBhvr>
                                    </p:animRot>
                                  </p:childTnLst>
                                </p:cTn>
                              </p:par>
                              <p:par>
                                <p:cTn id="45" presetID="2" presetClass="entr" presetSubtype="1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0-#ppt_w/2"/>
                                          </p:val>
                                        </p:tav>
                                        <p:tav tm="100000">
                                          <p:val>
                                            <p:strVal val="#ppt_x"/>
                                          </p:val>
                                        </p:tav>
                                      </p:tavLst>
                                    </p:anim>
                                    <p:anim calcmode="lin" valueType="num">
                                      <p:cBhvr additive="base">
                                        <p:cTn id="48" dur="1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8" presetClass="emph" presetSubtype="0" fill="hold" nodeType="afterEffect">
                                  <p:stCondLst>
                                    <p:cond delay="0"/>
                                  </p:stCondLst>
                                  <p:childTnLst>
                                    <p:animRot by="21600000">
                                      <p:cBhvr>
                                        <p:cTn id="51" dur="375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 y="1063554"/>
            <a:ext cx="11600597" cy="5678440"/>
          </a:xfrm>
        </p:spPr>
        <p:txBody>
          <a:bodyPr>
            <a:noAutofit/>
          </a:bodyPr>
          <a:lstStyle/>
          <a:p>
            <a:pPr algn="just"/>
            <a:r>
              <a:rPr lang="vi-VN" sz="2800">
                <a:latin typeface="+mj-lt"/>
              </a:rPr>
              <a:t>- Lớp học: tiếp nối nhau theo hình chữ u, cửa lớp màu xanh lam, cửa sổ có áp kính sáng loáng, bên trong được trang trí rất sáng tạo. Bàn ghế khoác lên mình chiếc áo vàng óng, sáng sủa, được kê ngay ngắn thành từng dãy.</a:t>
            </a:r>
            <a:endParaRPr lang="vi-VN" sz="2800">
              <a:latin typeface="+mj-lt"/>
            </a:endParaRPr>
          </a:p>
          <a:p>
            <a:pPr algn="just"/>
            <a:r>
              <a:rPr lang="vi-VN" sz="2800">
                <a:latin typeface="+mj-lt"/>
              </a:rPr>
              <a:t>- Hoạt động của thầy và trò: Tiếng đọc bài, tiếng trò chuyện của các bạn học sinh vang vọng từ phòng học. Lời giảng của thầy cô trầm ấm, gần gũi và đầy yêu thương</a:t>
            </a:r>
            <a:r>
              <a:rPr lang="vi-VN" sz="2800" smtClean="0">
                <a:latin typeface="+mj-lt"/>
              </a:rPr>
              <a:t>.</a:t>
            </a:r>
            <a:endParaRPr lang="en-US" sz="2800" b="1" i="1" smtClean="0">
              <a:latin typeface="+mj-lt"/>
            </a:endParaRPr>
          </a:p>
          <a:p>
            <a:pPr algn="just"/>
            <a:r>
              <a:rPr lang="vi-VN" sz="2800" b="1" i="1" smtClean="0">
                <a:latin typeface="+mj-lt"/>
              </a:rPr>
              <a:t>C</a:t>
            </a:r>
            <a:r>
              <a:rPr lang="vi-VN" sz="2800" b="1" i="1">
                <a:latin typeface="+mj-lt"/>
              </a:rPr>
              <a:t>. Kết bài</a:t>
            </a:r>
            <a:endParaRPr lang="vi-VN" sz="2800">
              <a:latin typeface="+mj-lt"/>
            </a:endParaRPr>
          </a:p>
          <a:p>
            <a:pPr algn="just"/>
            <a:r>
              <a:rPr lang="vi-VN" sz="2800">
                <a:latin typeface="+mj-lt"/>
              </a:rPr>
              <a:t>- Mái trường là một thiên đường hạnh phúc đối với em.</a:t>
            </a:r>
            <a:endParaRPr lang="vi-VN" sz="2800">
              <a:latin typeface="+mj-lt"/>
            </a:endParaRPr>
          </a:p>
          <a:p>
            <a:pPr algn="just"/>
            <a:r>
              <a:rPr lang="vi-VN" sz="2800">
                <a:latin typeface="+mj-lt"/>
              </a:rPr>
              <a:t>- Em xem ngôi trường như ngôi nhà thứ hai của mình</a:t>
            </a:r>
            <a:endParaRPr lang="vi-VN" sz="2800">
              <a:latin typeface="+mj-lt"/>
            </a:endParaRPr>
          </a:p>
          <a:p>
            <a:pPr algn="just"/>
            <a:r>
              <a:rPr lang="vi-VN" sz="2800" smtClean="0">
                <a:latin typeface="+mj-lt"/>
              </a:rPr>
              <a:t>- Em </a:t>
            </a:r>
            <a:r>
              <a:rPr lang="en-US" sz="2800" smtClean="0">
                <a:latin typeface="Times New Roman" panose="02020603050405020304" pitchFamily="18" charset="0"/>
                <a:cs typeface="Times New Roman" panose="02020603050405020304" pitchFamily="18" charset="0"/>
              </a:rPr>
              <a:t>sẽ cố gắng</a:t>
            </a:r>
            <a:r>
              <a:rPr lang="vi-VN" sz="2800" smtClean="0">
                <a:latin typeface="Times New Roman" panose="02020603050405020304" pitchFamily="18" charset="0"/>
                <a:cs typeface="Times New Roman" panose="02020603050405020304" pitchFamily="18" charset="0"/>
              </a:rPr>
              <a:t> </a:t>
            </a:r>
            <a:r>
              <a:rPr lang="vi-VN" sz="2800">
                <a:latin typeface="+mj-lt"/>
              </a:rPr>
              <a:t>chăm ngoan, học giỏi để trở thành người có ích từ mái </a:t>
            </a:r>
            <a:r>
              <a:rPr lang="vi-VN" sz="2800" smtClean="0">
                <a:latin typeface="+mj-lt"/>
              </a:rPr>
              <a:t>trường </a:t>
            </a:r>
            <a:r>
              <a:rPr lang="vi-VN" sz="2800">
                <a:latin typeface="+mj-lt"/>
              </a:rPr>
              <a:t>này</a:t>
            </a:r>
            <a:r>
              <a:rPr lang="vi-VN" sz="2800" smtClean="0">
                <a:latin typeface="+mj-lt"/>
              </a:rPr>
              <a:t>.</a:t>
            </a:r>
            <a:endParaRPr lang="en-US" sz="2800" smtClean="0">
              <a:latin typeface="+mj-lt"/>
            </a:endParaRPr>
          </a:p>
          <a:p>
            <a:pPr algn="r"/>
            <a:r>
              <a:rPr lang="en-US" sz="2800" i="1" smtClean="0">
                <a:latin typeface="Times New Roman" panose="02020603050405020304" pitchFamily="18" charset="0"/>
                <a:cs typeface="Times New Roman" panose="02020603050405020304" pitchFamily="18" charset="0"/>
              </a:rPr>
              <a:t>Sưu tầm</a:t>
            </a:r>
            <a:endParaRPr lang="vi-VN" sz="2800" i="1">
              <a:latin typeface="Times New Roman" panose="02020603050405020304" pitchFamily="18" charset="0"/>
              <a:cs typeface="Times New Roman" panose="02020603050405020304" pitchFamily="18" charset="0"/>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1696" descr="21"/>
          <p:cNvPicPr>
            <a:picLocks noChangeAspect="1"/>
          </p:cNvPicPr>
          <p:nvPr/>
        </p:nvPicPr>
        <p:blipFill>
          <a:blip r:embed="rId1"/>
          <a:stretch>
            <a:fillRect/>
          </a:stretch>
        </p:blipFill>
        <p:spPr>
          <a:xfrm>
            <a:off x="-259307" y="0"/>
            <a:ext cx="12254903" cy="6769857"/>
          </a:xfrm>
          <a:prstGeom prst="rect">
            <a:avLst/>
          </a:prstGeom>
          <a:noFill/>
          <a:ln w="9525">
            <a:noFill/>
          </a:ln>
        </p:spPr>
      </p:pic>
      <p:pic>
        <p:nvPicPr>
          <p:cNvPr id="6" name="图片 71687" descr="8"/>
          <p:cNvPicPr>
            <a:picLocks noChangeAspect="1"/>
          </p:cNvPicPr>
          <p:nvPr/>
        </p:nvPicPr>
        <p:blipFill>
          <a:blip r:embed="rId2"/>
          <a:stretch>
            <a:fillRect/>
          </a:stretch>
        </p:blipFill>
        <p:spPr>
          <a:xfrm>
            <a:off x="3176865" y="1069238"/>
            <a:ext cx="8236103" cy="1655948"/>
          </a:xfrm>
          <a:prstGeom prst="rect">
            <a:avLst/>
          </a:prstGeom>
          <a:noFill/>
          <a:ln w="9525">
            <a:noFill/>
          </a:ln>
        </p:spPr>
      </p:pic>
      <p:sp>
        <p:nvSpPr>
          <p:cNvPr id="7" name="TextBox 6"/>
          <p:cNvSpPr txBox="1"/>
          <p:nvPr/>
        </p:nvSpPr>
        <p:spPr>
          <a:xfrm>
            <a:off x="3665609" y="1404164"/>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 Chọn viết một đoạn theo dàn ý trên.</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3848718" y="3378183"/>
            <a:ext cx="7260488" cy="1077218"/>
          </a:xfrm>
          <a:prstGeom prst="rect">
            <a:avLst/>
          </a:prstGeom>
          <a:noFill/>
        </p:spPr>
        <p:txBody>
          <a:bodyPr wrap="square" rtlCol="0">
            <a:spAutoFit/>
          </a:bodyPr>
          <a:lstStyle/>
          <a:p>
            <a:pPr algn="just"/>
            <a:r>
              <a:rPr lang="en-US" sz="3200" smtClean="0">
                <a:solidFill>
                  <a:srgbClr val="E80A0A"/>
                </a:solidFill>
                <a:latin typeface="Times New Roman" panose="02020603050405020304" pitchFamily="18" charset="0"/>
                <a:cs typeface="Times New Roman" panose="02020603050405020304" pitchFamily="18" charset="0"/>
              </a:rPr>
              <a:t>Khi viết đoạn văn cần lưu ý </a:t>
            </a:r>
            <a:r>
              <a:rPr lang="en-US" sz="3200">
                <a:solidFill>
                  <a:srgbClr val="E80A0A"/>
                </a:solidFill>
                <a:latin typeface="Times New Roman" panose="02020603050405020304" pitchFamily="18" charset="0"/>
                <a:cs typeface="Times New Roman" panose="02020603050405020304" pitchFamily="18" charset="0"/>
              </a:rPr>
              <a:t>có mở đoạn, thân đoạn và kết đoạn</a:t>
            </a:r>
            <a:r>
              <a:rPr lang="en-US" sz="3200" smtClean="0">
                <a:solidFill>
                  <a:srgbClr val="E80A0A"/>
                </a:solidFill>
                <a:latin typeface="Times New Roman" panose="02020603050405020304" pitchFamily="18" charset="0"/>
                <a:cs typeface="Times New Roman" panose="02020603050405020304" pitchFamily="18" charset="0"/>
              </a:rPr>
              <a:t>.</a:t>
            </a:r>
            <a:endParaRPr lang="en-US" sz="3200">
              <a:solidFill>
                <a:srgbClr val="E80A0A"/>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76865" y="2752249"/>
            <a:ext cx="9048466" cy="646331"/>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Khi viết một đoạn văn ta cần lưu ý điều gì</a:t>
            </a:r>
            <a:r>
              <a:rPr lang="en-US" sz="3600" b="1" smtClean="0">
                <a:solidFill>
                  <a:schemeClr val="accent6">
                    <a:lumMod val="50000"/>
                  </a:schemeClr>
                </a:solidFill>
                <a:latin typeface="Times New Roman" panose="02020603050405020304" pitchFamily="18" charset="0"/>
                <a:cs typeface="Times New Roman" panose="02020603050405020304" pitchFamily="18" charset="0"/>
              </a:rPr>
              <a:t>?</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6" presetClass="exit" presetSubtype="21" fill="hold" grpId="1" nodeType="withEffect">
                                  <p:stCondLst>
                                    <p:cond delay="0"/>
                                  </p:stCondLst>
                                  <p:childTnLst>
                                    <p:animEffect transition="out" filter="barn(inVertical)">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1"/>
          <a:stretch>
            <a:fillRect/>
          </a:stretch>
        </p:blipFill>
        <p:spPr>
          <a:xfrm>
            <a:off x="-2377440" y="0"/>
            <a:ext cx="14569439" cy="7582478"/>
          </a:xfrm>
          <a:prstGeom prst="rect">
            <a:avLst/>
          </a:prstGeom>
          <a:noFill/>
          <a:ln w="9525">
            <a:noFill/>
          </a:ln>
        </p:spPr>
      </p:pic>
      <p:sp>
        <p:nvSpPr>
          <p:cNvPr id="10" name="TextBox 9"/>
          <p:cNvSpPr txBox="1"/>
          <p:nvPr/>
        </p:nvSpPr>
        <p:spPr>
          <a:xfrm>
            <a:off x="1674058" y="1569493"/>
            <a:ext cx="10044331" cy="4401205"/>
          </a:xfrm>
          <a:prstGeom prst="rect">
            <a:avLst/>
          </a:prstGeom>
          <a:noFill/>
        </p:spPr>
        <p:txBody>
          <a:bodyPr wrap="square" rtlCol="0">
            <a:spAutoFit/>
          </a:bodyPr>
          <a:lstStyle/>
          <a:p>
            <a:pPr algn="just"/>
            <a:r>
              <a:rPr lang="en-US" sz="2800" smtClean="0">
                <a:latin typeface="+mj-lt"/>
              </a:rPr>
              <a:t>        </a:t>
            </a:r>
            <a:r>
              <a:rPr lang="vi-VN" sz="2800" smtClean="0">
                <a:latin typeface="+mj-lt"/>
              </a:rPr>
              <a:t>Hôm </a:t>
            </a:r>
            <a:r>
              <a:rPr lang="vi-VN" sz="2800">
                <a:latin typeface="+mj-lt"/>
              </a:rPr>
              <a:t>nay là ngày đầu tuần nên em và các bạn đến trường rất sớm. </a:t>
            </a:r>
            <a:r>
              <a:rPr lang="en-US" sz="2800" smtClean="0">
                <a:latin typeface="Times New Roman" panose="02020603050405020304" pitchFamily="18" charset="0"/>
                <a:cs typeface="Times New Roman" panose="02020603050405020304" pitchFamily="18" charset="0"/>
              </a:rPr>
              <a:t>Nhìn từ xa, ngồi trường độ sộ, uy nghi cùng mái ngói đỏ thắm. </a:t>
            </a:r>
            <a:r>
              <a:rPr lang="vi-VN" sz="2800" smtClean="0">
                <a:latin typeface="+mj-lt"/>
              </a:rPr>
              <a:t>Con </a:t>
            </a:r>
            <a:r>
              <a:rPr lang="vi-VN" sz="2800">
                <a:latin typeface="+mj-lt"/>
              </a:rPr>
              <a:t>đường </a:t>
            </a:r>
            <a:r>
              <a:rPr lang="vi-VN" sz="2800" smtClean="0">
                <a:latin typeface="+mj-lt"/>
              </a:rPr>
              <a:t>và</a:t>
            </a:r>
            <a:r>
              <a:rPr lang="en-US" sz="2800" smtClean="0">
                <a:latin typeface="Times New Roman" panose="02020603050405020304" pitchFamily="18" charset="0"/>
                <a:cs typeface="Times New Roman" panose="02020603050405020304" pitchFamily="18" charset="0"/>
              </a:rPr>
              <a:t>o</a:t>
            </a:r>
            <a:r>
              <a:rPr lang="vi-VN" sz="2800" smtClean="0">
                <a:latin typeface="+mj-lt"/>
              </a:rPr>
              <a:t> </a:t>
            </a:r>
            <a:r>
              <a:rPr lang="vi-VN" sz="2800">
                <a:latin typeface="+mj-lt"/>
              </a:rPr>
              <a:t>sân trường rộng được lát gạch men màu đỏ sẫm in những hoa văn mềm mại. Cột cờ đứng sừng sững giữa sân, lá cờ phần phật, tung bay trong gió sớm. Dọc theo sân trường là hai hàng phượng vĩ xanh um. Dưới bóng cây, chúng em thường tụm năm tụm bảy để trò chuyện, nô đùa. Đi dọc theo hàng hiên trước các lớp học là những bồn hoa cúc, hoa đồng tiền cùng hồng nhung đang khoe sắc, phảng phất hương thơm. Mái trường chính là một “thiên đường” tràn đầy hạnh phúc của tuổi thơ đầy kỉ niệm của em.</a:t>
            </a:r>
            <a:endParaRPr lang="en-US" sz="2800">
              <a:latin typeface="+mj-lt"/>
            </a:endParaRPr>
          </a:p>
        </p:txBody>
      </p:sp>
      <p:pic>
        <p:nvPicPr>
          <p:cNvPr id="11" name="图片 71687" descr="8"/>
          <p:cNvPicPr>
            <a:picLocks noChangeAspect="1"/>
          </p:cNvPicPr>
          <p:nvPr/>
        </p:nvPicPr>
        <p:blipFill>
          <a:blip r:embed="rId2"/>
          <a:stretch>
            <a:fillRect/>
          </a:stretch>
        </p:blipFill>
        <p:spPr>
          <a:xfrm>
            <a:off x="2417210" y="0"/>
            <a:ext cx="8236103" cy="1655948"/>
          </a:xfrm>
          <a:prstGeom prst="rect">
            <a:avLst/>
          </a:prstGeom>
          <a:noFill/>
          <a:ln w="9525">
            <a:noFill/>
          </a:ln>
        </p:spPr>
      </p:pic>
      <p:sp>
        <p:nvSpPr>
          <p:cNvPr id="12" name="TextBox 11"/>
          <p:cNvSpPr txBox="1"/>
          <p:nvPr/>
        </p:nvSpPr>
        <p:spPr>
          <a:xfrm>
            <a:off x="2905954" y="334926"/>
            <a:ext cx="7626707" cy="584775"/>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2</a:t>
            </a:r>
            <a:r>
              <a:rPr lang="en-US" sz="3200" b="1" smtClean="0">
                <a:latin typeface="Times New Roman" panose="02020603050405020304" pitchFamily="18" charset="0"/>
                <a:cs typeface="Times New Roman" panose="02020603050405020304" pitchFamily="18" charset="0"/>
              </a:rPr>
              <a:t>. Chọn viết một đoạn theo dàn ý trên.</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71696" descr="21"/>
          <p:cNvPicPr>
            <a:picLocks noChangeAspect="1"/>
          </p:cNvPicPr>
          <p:nvPr/>
        </p:nvPicPr>
        <p:blipFill>
          <a:blip r:embed="rId1"/>
          <a:stretch>
            <a:fillRect/>
          </a:stretch>
        </p:blipFill>
        <p:spPr>
          <a:xfrm>
            <a:off x="-226507" y="137829"/>
            <a:ext cx="12192000" cy="6842716"/>
          </a:xfrm>
          <a:prstGeom prst="rect">
            <a:avLst/>
          </a:prstGeom>
          <a:noFill/>
          <a:ln w="9525">
            <a:noFill/>
          </a:ln>
        </p:spPr>
      </p:pic>
      <p:sp>
        <p:nvSpPr>
          <p:cNvPr id="8" name="TextBox 7"/>
          <p:cNvSpPr txBox="1"/>
          <p:nvPr/>
        </p:nvSpPr>
        <p:spPr>
          <a:xfrm>
            <a:off x="3621835" y="2583437"/>
            <a:ext cx="8180958" cy="1200329"/>
          </a:xfrm>
          <a:prstGeom prst="rect">
            <a:avLst/>
          </a:prstGeom>
          <a:noFill/>
        </p:spPr>
        <p:txBody>
          <a:bodyPr wrap="square" rtlCol="0">
            <a:spAutoFit/>
          </a:bodyPr>
          <a:lstStyle/>
          <a:p>
            <a:pPr algn="ctr"/>
            <a:r>
              <a:rPr lang="en-US" sz="3600" b="1" smtClean="0">
                <a:solidFill>
                  <a:schemeClr val="accent6">
                    <a:lumMod val="50000"/>
                  </a:schemeClr>
                </a:solidFill>
                <a:latin typeface="Times New Roman" panose="02020603050405020304" pitchFamily="18" charset="0"/>
                <a:cs typeface="Times New Roman" panose="02020603050405020304" pitchFamily="18" charset="0"/>
              </a:rPr>
              <a:t>Để miêu tả ngôi trường, chúng ta cần tả như thế nào?</a:t>
            </a:r>
            <a:endParaRPr lang="en-US" sz="3600" b="1">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1" name="图片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21600000">
                                      <p:cBhvr>
                                        <p:cTn id="11" dur="3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71696" descr="21"/>
          <p:cNvPicPr>
            <a:picLocks noChangeAspect="1"/>
          </p:cNvPicPr>
          <p:nvPr/>
        </p:nvPicPr>
        <p:blipFill>
          <a:blip r:embed="rId1"/>
          <a:stretch>
            <a:fillRect/>
          </a:stretch>
        </p:blipFill>
        <p:spPr>
          <a:xfrm>
            <a:off x="-226507" y="137829"/>
            <a:ext cx="12192000" cy="6842716"/>
          </a:xfrm>
          <a:prstGeom prst="rect">
            <a:avLst/>
          </a:prstGeom>
          <a:noFill/>
          <a:ln w="9525">
            <a:noFill/>
          </a:ln>
        </p:spPr>
      </p:pic>
      <p:pic>
        <p:nvPicPr>
          <p:cNvPr id="5"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6"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3" descr="PPT素材-06"/>
          <p:cNvPicPr>
            <a:picLocks noChangeAspect="1"/>
          </p:cNvPicPr>
          <p:nvPr/>
        </p:nvPicPr>
        <p:blipFill>
          <a:blip r:embed="rId5"/>
          <a:stretch>
            <a:fillRect/>
          </a:stretch>
        </p:blipFill>
        <p:spPr>
          <a:xfrm>
            <a:off x="-577006" y="3387449"/>
            <a:ext cx="5009206" cy="3751043"/>
          </a:xfrm>
          <a:prstGeom prst="rect">
            <a:avLst/>
          </a:prstGeom>
          <a:noFill/>
          <a:ln w="9525">
            <a:noFill/>
          </a:ln>
        </p:spPr>
      </p:pic>
      <p:sp>
        <p:nvSpPr>
          <p:cNvPr id="9" name="TextBox 8"/>
          <p:cNvSpPr txBox="1"/>
          <p:nvPr/>
        </p:nvSpPr>
        <p:spPr>
          <a:xfrm>
            <a:off x="3454469" y="2423770"/>
            <a:ext cx="8109173" cy="2800767"/>
          </a:xfrm>
          <a:prstGeom prst="rect">
            <a:avLst/>
          </a:prstGeom>
          <a:noFill/>
        </p:spPr>
        <p:txBody>
          <a:bodyPr wrap="square" rtlCol="0">
            <a:spAutoFit/>
          </a:bodyPr>
          <a:lstStyle/>
          <a:p>
            <a:r>
              <a:rPr lang="en-US" sz="8800" b="1" smtClean="0">
                <a:ln w="0"/>
                <a:solidFill>
                  <a:srgbClr val="0070C0"/>
                </a:solidFill>
                <a:effectLst>
                  <a:outerShdw blurRad="38100" dist="19050" dir="2700000" algn="tl" rotWithShape="0">
                    <a:schemeClr val="dk1">
                      <a:alpha val="40000"/>
                    </a:schemeClr>
                  </a:outerShdw>
                </a:effectLst>
                <a:latin typeface="UTM Edwardian" panose="02040603050506020204" pitchFamily="18" charset="0"/>
              </a:rPr>
              <a:t>Chào tạm biệt các em!</a:t>
            </a:r>
            <a:endParaRPr lang="en-US" sz="8800" b="1">
              <a:ln w="0"/>
              <a:solidFill>
                <a:srgbClr val="0070C0"/>
              </a:solidFill>
              <a:effectLst>
                <a:outerShdw blurRad="38100" dist="19050" dir="2700000" algn="tl" rotWithShape="0">
                  <a:schemeClr val="dk1">
                    <a:alpha val="40000"/>
                  </a:schemeClr>
                </a:outerShdw>
              </a:effectLst>
              <a:latin typeface="UTM Edwardian" panose="02040603050506020204" pitchFamily="18" charset="0"/>
            </a:endParaRPr>
          </a:p>
          <a:p>
            <a:endParaRPr lang="en-US" sz="8800" b="1">
              <a:solidFill>
                <a:srgbClr val="0070C0"/>
              </a:solidFill>
              <a:latin typeface="UTM Edwardian" panose="020406030505060202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5"/>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500" fill="hold"/>
                                        <p:tgtEl>
                                          <p:spTgt spid="6"/>
                                        </p:tgtEl>
                                        <p:attrNameLst>
                                          <p:attrName>ppt_x</p:attrName>
                                        </p:attrNameLst>
                                      </p:cBhvr>
                                      <p:tavLst>
                                        <p:tav tm="0">
                                          <p:val>
                                            <p:strVal val="0-#ppt_w/2"/>
                                          </p:val>
                                        </p:tav>
                                        <p:tav tm="100000">
                                          <p:val>
                                            <p:strVal val="#ppt_x"/>
                                          </p:val>
                                        </p:tav>
                                      </p:tavLst>
                                    </p:anim>
                                    <p:anim calcmode="lin" valueType="num">
                                      <p:cBhvr additive="base">
                                        <p:cTn id="18" dur="1500" fill="hold"/>
                                        <p:tgtEl>
                                          <p:spTgt spid="6"/>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2764" y="142943"/>
            <a:ext cx="10472381" cy="1107996"/>
          </a:xfrm>
          <a:prstGeom prst="rect">
            <a:avLst/>
          </a:prstGeom>
          <a:noFill/>
        </p:spPr>
        <p:txBody>
          <a:bodyPr wrap="square" rtlCol="0">
            <a:spAutoFit/>
          </a:bodyPr>
          <a:lstStyle/>
          <a:p>
            <a:r>
              <a:rPr lang="en-US" sz="6600" smtClean="0">
                <a:ln w="0"/>
                <a:effectLst>
                  <a:outerShdw blurRad="38100" dist="19050" dir="2700000" algn="tl" rotWithShape="0">
                    <a:schemeClr val="dk1">
                      <a:alpha val="40000"/>
                    </a:schemeClr>
                  </a:outerShdw>
                </a:effectLst>
                <a:latin typeface="UTM French Vanilla" panose="02040603050506020204" pitchFamily="18" charset="0"/>
              </a:rPr>
              <a:t>Phía sau những mảnh ghép là gì?</a:t>
            </a:r>
            <a:endParaRPr lang="en-US" sz="6600">
              <a:ln w="0"/>
              <a:effectLst>
                <a:outerShdw blurRad="38100" dist="19050" dir="2700000" algn="tl" rotWithShape="0">
                  <a:schemeClr val="dk1">
                    <a:alpha val="40000"/>
                  </a:schemeClr>
                </a:outerShdw>
              </a:effectLst>
              <a:latin typeface="UTM French Vanilla" panose="02040603050506020204" pitchFamily="18" charset="0"/>
            </a:endParaRPr>
          </a:p>
        </p:txBody>
      </p:sp>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32764" y="1511488"/>
            <a:ext cx="3220871" cy="223482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2" y="1511488"/>
            <a:ext cx="3343702" cy="223241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591" y="1511488"/>
            <a:ext cx="3320575" cy="223241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22" y="4121624"/>
            <a:ext cx="3232713" cy="215634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62" y="4121625"/>
            <a:ext cx="3343702" cy="215634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591" y="4121624"/>
            <a:ext cx="3320575" cy="2156346"/>
          </a:xfrm>
          <a:prstGeom prst="rect">
            <a:avLst/>
          </a:prstGeom>
        </p:spPr>
      </p:pic>
      <p:sp>
        <p:nvSpPr>
          <p:cNvPr id="13" name="Rectangle 12"/>
          <p:cNvSpPr/>
          <p:nvPr/>
        </p:nvSpPr>
        <p:spPr>
          <a:xfrm>
            <a:off x="1120922" y="1498790"/>
            <a:ext cx="3232713" cy="223241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 name="Rectangle 13"/>
          <p:cNvSpPr/>
          <p:nvPr/>
        </p:nvSpPr>
        <p:spPr>
          <a:xfrm>
            <a:off x="4503762" y="1498789"/>
            <a:ext cx="3343702" cy="223241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7997591" y="1511486"/>
            <a:ext cx="3343702" cy="223241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6" name="Rectangle 15"/>
          <p:cNvSpPr/>
          <p:nvPr/>
        </p:nvSpPr>
        <p:spPr>
          <a:xfrm>
            <a:off x="1009933" y="4058753"/>
            <a:ext cx="3343702" cy="2232413"/>
          </a:xfrm>
          <a:prstGeom prst="rect">
            <a:avLst/>
          </a:prstGeom>
          <a:solidFill>
            <a:srgbClr val="E226CC"/>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7" name="Rectangle 16"/>
          <p:cNvSpPr/>
          <p:nvPr/>
        </p:nvSpPr>
        <p:spPr>
          <a:xfrm>
            <a:off x="4503762" y="4045557"/>
            <a:ext cx="3343702" cy="2232413"/>
          </a:xfrm>
          <a:prstGeom prst="rect">
            <a:avLst/>
          </a:prstGeom>
          <a:solidFill>
            <a:srgbClr val="FF8C52"/>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Rectangle 17"/>
          <p:cNvSpPr/>
          <p:nvPr/>
        </p:nvSpPr>
        <p:spPr>
          <a:xfrm>
            <a:off x="7974464" y="4083590"/>
            <a:ext cx="3343702" cy="223241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16" presetClass="exit" presetSubtype="21" fill="hold" grpId="0" nodeType="after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par>
                          <p:cTn id="25" fill="hold">
                            <p:stCondLst>
                              <p:cond delay="2500"/>
                            </p:stCondLst>
                            <p:childTnLst>
                              <p:par>
                                <p:cTn id="26" presetID="16" presetClass="exit" presetSubtype="21" fill="hold" grpId="0" nodeType="afterEffect">
                                  <p:stCondLst>
                                    <p:cond delay="0"/>
                                  </p:stCondLst>
                                  <p:childTnLst>
                                    <p:animEffect transition="out" filter="barn(inVertic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par>
                          <p:cTn id="29" fill="hold">
                            <p:stCondLst>
                              <p:cond delay="3000"/>
                            </p:stCondLst>
                            <p:childTnLst>
                              <p:par>
                                <p:cTn id="30" presetID="16" presetClass="exit" presetSubtype="21" fill="hold" grpId="0" nodeType="afterEffect">
                                  <p:stCondLst>
                                    <p:cond delay="0"/>
                                  </p:stCondLst>
                                  <p:childTnLst>
                                    <p:animEffect transition="out" filter="barn(inVertic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par>
                          <p:cTn id="33" fill="hold">
                            <p:stCondLst>
                              <p:cond delay="3500"/>
                            </p:stCondLst>
                            <p:childTnLst>
                              <p:par>
                                <p:cTn id="34" presetID="16" presetClass="exit" presetSubtype="21" fill="hold" grpId="0" nodeType="after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par>
                          <p:cTn id="37" fill="hold">
                            <p:stCondLst>
                              <p:cond delay="4000"/>
                            </p:stCondLst>
                            <p:childTnLst>
                              <p:par>
                                <p:cTn id="38" presetID="16" presetClass="exit" presetSubtype="21" fill="hold" grpId="0" nodeType="afterEffect">
                                  <p:stCondLst>
                                    <p:cond delay="0"/>
                                  </p:stCondLst>
                                  <p:childTnLst>
                                    <p:animEffect transition="out" filter="barn(inVertical)">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4500"/>
                            </p:stCondLst>
                            <p:childTnLst>
                              <p:par>
                                <p:cTn id="42" presetID="16" presetClass="exit" presetSubtype="21" fill="hold" grpId="0" nodeType="afterEffect">
                                  <p:stCondLst>
                                    <p:cond delay="0"/>
                                  </p:stCondLst>
                                  <p:childTnLst>
                                    <p:animEffect transition="out" filter="barn(inVertical)">
                                      <p:cBhvr>
                                        <p:cTn id="43" dur="500"/>
                                        <p:tgtEl>
                                          <p:spTgt spid="18"/>
                                        </p:tgtEl>
                                      </p:cBhvr>
                                    </p:animEffect>
                                    <p:set>
                                      <p:cBhvr>
                                        <p:cTn id="4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1696" descr="21"/>
          <p:cNvPicPr>
            <a:picLocks noChangeAspect="1"/>
          </p:cNvPicPr>
          <p:nvPr/>
        </p:nvPicPr>
        <p:blipFill>
          <a:blip r:embed="rId1"/>
          <a:stretch>
            <a:fillRect/>
          </a:stretch>
        </p:blipFill>
        <p:spPr>
          <a:xfrm>
            <a:off x="-226507" y="137829"/>
            <a:ext cx="12192000" cy="6842716"/>
          </a:xfrm>
          <a:prstGeom prst="rect">
            <a:avLst/>
          </a:prstGeom>
          <a:noFill/>
          <a:ln w="9525">
            <a:noFill/>
          </a:ln>
        </p:spPr>
      </p:pic>
      <p:pic>
        <p:nvPicPr>
          <p:cNvPr id="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8004">
            <a:off x="8203820" y="357854"/>
            <a:ext cx="4339994" cy="1621402"/>
          </a:xfrm>
          <a:prstGeom prst="rect">
            <a:avLst/>
          </a:prstGeom>
        </p:spPr>
      </p:pic>
      <p:pic>
        <p:nvPicPr>
          <p:cNvPr id="9"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362" y="1500270"/>
            <a:ext cx="220345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829"/>
            <a:ext cx="15763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71683" descr="PPT素材-06"/>
          <p:cNvPicPr>
            <a:picLocks noChangeAspect="1"/>
          </p:cNvPicPr>
          <p:nvPr/>
        </p:nvPicPr>
        <p:blipFill>
          <a:blip r:embed="rId5"/>
          <a:stretch>
            <a:fillRect/>
          </a:stretch>
        </p:blipFill>
        <p:spPr>
          <a:xfrm>
            <a:off x="-577006" y="3387449"/>
            <a:ext cx="5009206" cy="3751043"/>
          </a:xfrm>
          <a:prstGeom prst="rect">
            <a:avLst/>
          </a:prstGeom>
          <a:noFill/>
          <a:ln w="9525">
            <a:noFill/>
          </a:ln>
        </p:spPr>
      </p:pic>
      <p:sp>
        <p:nvSpPr>
          <p:cNvPr id="13" name="TextBox 12"/>
          <p:cNvSpPr txBox="1"/>
          <p:nvPr/>
        </p:nvSpPr>
        <p:spPr>
          <a:xfrm>
            <a:off x="4045629" y="2133250"/>
            <a:ext cx="6850967" cy="707886"/>
          </a:xfrm>
          <a:prstGeom prst="rect">
            <a:avLst/>
          </a:prstGeom>
          <a:noFill/>
        </p:spPr>
        <p:txBody>
          <a:bodyPr wrap="square" rtlCol="0">
            <a:spAutoFit/>
          </a:bodyPr>
          <a:lstStyle/>
          <a:p>
            <a:pPr algn="ctr"/>
            <a:r>
              <a:rPr lang="en-US" sz="4000" smtClean="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làm văn </a:t>
            </a:r>
            <a:endParaRPr lang="en-US" sz="4000">
              <a:ln w="0"/>
              <a:solidFill>
                <a:srgbClr val="449F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061866" y="4234375"/>
            <a:ext cx="6445506" cy="1463040"/>
          </a:xfrm>
          <a:prstGeom prst="rect">
            <a:avLst/>
          </a:prstGeom>
          <a:noFill/>
        </p:spPr>
        <p:txBody>
          <a:bodyPr wrap="square" rtlCol="0">
            <a:spAutoFit/>
          </a:bodyPr>
          <a:lstStyle/>
          <a:p>
            <a:endParaRPr lang="en-US"/>
          </a:p>
        </p:txBody>
      </p:sp>
      <p:sp>
        <p:nvSpPr>
          <p:cNvPr id="15" name="TextBox 14"/>
          <p:cNvSpPr txBox="1"/>
          <p:nvPr/>
        </p:nvSpPr>
        <p:spPr>
          <a:xfrm>
            <a:off x="4326667" y="2645140"/>
            <a:ext cx="7701210" cy="2800767"/>
          </a:xfrm>
          <a:prstGeom prst="rect">
            <a:avLst/>
          </a:prstGeom>
          <a:noFill/>
        </p:spPr>
        <p:txBody>
          <a:bodyPr wrap="square" rtlCol="0">
            <a:spAutoFit/>
          </a:bodyPr>
          <a:lstStyle/>
          <a:p>
            <a:r>
              <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rPr>
              <a:t>Luyện tập tả cảnh</a:t>
            </a:r>
            <a:endParaRPr lang="en-US" sz="8800" b="1">
              <a:ln w="0"/>
              <a:solidFill>
                <a:schemeClr val="accent2">
                  <a:lumMod val="75000"/>
                </a:schemeClr>
              </a:solidFill>
              <a:effectLst>
                <a:outerShdw blurRad="38100" dist="19050" dir="2700000" algn="tl" rotWithShape="0">
                  <a:schemeClr val="dk1">
                    <a:alpha val="40000"/>
                  </a:schemeClr>
                </a:outerShdw>
              </a:effectLst>
              <a:latin typeface="UTM Edwardian" panose="02040603050506020204" pitchFamily="18" charset="0"/>
            </a:endParaRPr>
          </a:p>
          <a:p>
            <a:endParaRPr lang="en-US" sz="8800" b="1">
              <a:solidFill>
                <a:schemeClr val="accent2">
                  <a:lumMod val="75000"/>
                </a:schemeClr>
              </a:solidFill>
              <a:latin typeface="UTM Edwardian" panose="02040603050506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3" presetClass="path" presetSubtype="0" repeatCount="3000" accel="50000" decel="50000" autoRev="1" fill="hold" nodeType="withEffect">
                                  <p:stCondLst>
                                    <p:cond delay="0"/>
                                  </p:stCondLst>
                                  <p:childTnLst>
                                    <p:animMotion origin="layout" path="M -0.03398 -3.7037E-7 L -1.45833E-6 -3.7037E-7 " pathEditMode="relative" rAng="0" ptsTypes="AA">
                                      <p:cBhvr>
                                        <p:cTn id="14" dur="2500" fill="hold"/>
                                        <p:tgtEl>
                                          <p:spTgt spid="8"/>
                                        </p:tgtEl>
                                        <p:attrNameLst>
                                          <p:attrName>ppt_x</p:attrName>
                                          <p:attrName>ppt_y</p:attrName>
                                        </p:attrNameLst>
                                      </p:cBhvr>
                                      <p:rCtr x="1693" y="0"/>
                                    </p:animMotion>
                                  </p:childTnLst>
                                </p:cTn>
                              </p:par>
                              <p:par>
                                <p:cTn id="15" presetID="2" presetClass="entr" presetSubtype="1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0-#ppt_w/2"/>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0"/>
                                  </p:stCondLst>
                                  <p:childTnLst>
                                    <p:animRot by="21600000">
                                      <p:cBhvr>
                                        <p:cTn id="20" dur="3750" fill="hold"/>
                                        <p:tgtEl>
                                          <p:spTgt spid="1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6"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1687" descr="8"/>
          <p:cNvPicPr>
            <a:picLocks noChangeAspect="1"/>
          </p:cNvPicPr>
          <p:nvPr/>
        </p:nvPicPr>
        <p:blipFill>
          <a:blip r:embed="rId1"/>
          <a:stretch>
            <a:fillRect/>
          </a:stretch>
        </p:blipFill>
        <p:spPr>
          <a:xfrm>
            <a:off x="791571" y="302490"/>
            <a:ext cx="10372298" cy="1785617"/>
          </a:xfrm>
          <a:prstGeom prst="rect">
            <a:avLst/>
          </a:prstGeom>
          <a:noFill/>
          <a:ln w="9525">
            <a:noFill/>
          </a:ln>
        </p:spPr>
      </p:pic>
      <p:sp>
        <p:nvSpPr>
          <p:cNvPr id="2" name="TextBox 1"/>
          <p:cNvSpPr txBox="1"/>
          <p:nvPr/>
        </p:nvSpPr>
        <p:spPr>
          <a:xfrm>
            <a:off x="1444423" y="533870"/>
            <a:ext cx="9200831"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1. </a:t>
            </a:r>
            <a:r>
              <a:rPr lang="vi-VN" sz="3200" b="1" smtClean="0">
                <a:latin typeface="Times New Roman" panose="02020603050405020304" pitchFamily="18" charset="0"/>
                <a:cs typeface="Times New Roman" panose="02020603050405020304" pitchFamily="18" charset="0"/>
              </a:rPr>
              <a:t>Quan </a:t>
            </a:r>
            <a:r>
              <a:rPr lang="vi-VN" sz="3200" b="1">
                <a:latin typeface="Times New Roman" panose="02020603050405020304" pitchFamily="18" charset="0"/>
                <a:cs typeface="Times New Roman" panose="02020603050405020304" pitchFamily="18" charset="0"/>
              </a:rPr>
              <a:t>sát trường em. Từ những điều đã quan sát được, lập dàn ý cho bài văn miêu tả ngôi trường.</a:t>
            </a:r>
            <a:endParaRPr lang="en-US" sz="32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288" y="2088107"/>
            <a:ext cx="8070863" cy="4231438"/>
          </a:xfrm>
          <a:prstGeom prst="rect">
            <a:avLst/>
          </a:prstGeom>
        </p:spPr>
      </p:pic>
      <p:pic>
        <p:nvPicPr>
          <p:cNvPr id="6"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73972" t="42638"/>
          <a:stretch>
            <a:fillRect/>
          </a:stretch>
        </p:blipFill>
        <p:spPr>
          <a:xfrm>
            <a:off x="-56831" y="5438083"/>
            <a:ext cx="2427170" cy="1762924"/>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951363"/>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9537" y="3395854"/>
            <a:ext cx="4762500" cy="28575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026" y="3395853"/>
            <a:ext cx="4796263" cy="285750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5" name="TextBox 14"/>
          <p:cNvSpPr txBox="1"/>
          <p:nvPr/>
        </p:nvSpPr>
        <p:spPr>
          <a:xfrm>
            <a:off x="1378423" y="6396336"/>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6793847" y="6396335"/>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629888" y="-1152422"/>
            <a:ext cx="3291183" cy="2721932"/>
            <a:chOff x="1335960" y="-1198917"/>
            <a:chExt cx="3291183" cy="2721932"/>
          </a:xfrm>
        </p:grpSpPr>
        <p:sp>
          <p:nvSpPr>
            <p:cNvPr id="22" name="TextBox 21"/>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3" name="图片 1"/>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484" y="1392409"/>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90403" y="-941381"/>
            <a:ext cx="3291183" cy="2721932"/>
            <a:chOff x="1335960" y="-1198917"/>
            <a:chExt cx="3291183" cy="2721932"/>
          </a:xfrm>
        </p:grpSpPr>
        <p:sp>
          <p:nvSpPr>
            <p:cNvPr id="8" name="TextBox 7"/>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407" y="419585"/>
            <a:ext cx="5362413" cy="2934739"/>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75" r="4947"/>
          <a:stretch>
            <a:fillRect/>
          </a:stretch>
        </p:blipFill>
        <p:spPr>
          <a:xfrm>
            <a:off x="6464407" y="3642102"/>
            <a:ext cx="5362413" cy="3215898"/>
          </a:xfrm>
          <a:prstGeom prst="rect">
            <a:avLst/>
          </a:prstGeom>
        </p:spPr>
      </p:pic>
      <p:pic>
        <p:nvPicPr>
          <p:cNvPr id="12"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86436" t="42638"/>
          <a:stretch>
            <a:fillRect/>
          </a:stretch>
        </p:blipFill>
        <p:spPr>
          <a:xfrm>
            <a:off x="-177421" y="4954137"/>
            <a:ext cx="2442950" cy="2287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111508"/>
            <a:ext cx="3291183" cy="2721932"/>
            <a:chOff x="1335960" y="-1198917"/>
            <a:chExt cx="3291183" cy="2721932"/>
          </a:xfrm>
        </p:grpSpPr>
        <p:sp>
          <p:nvSpPr>
            <p:cNvPr id="7" name="TextBox 6"/>
            <p:cNvSpPr txBox="1"/>
            <p:nvPr/>
          </p:nvSpPr>
          <p:spPr>
            <a:xfrm>
              <a:off x="2448732" y="162049"/>
              <a:ext cx="2178411"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Lưu ý</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55093" y="1146411"/>
            <a:ext cx="6373504" cy="5554639"/>
          </a:xfrm>
        </p:spPr>
        <p:txBody>
          <a:bodyPr>
            <a:noAutofit/>
          </a:bodyPr>
          <a:lstStyle/>
          <a:p>
            <a:pPr algn="just"/>
            <a:r>
              <a:rPr lang="vi-VN" sz="2800" b="1" i="1">
                <a:latin typeface="+mj-lt"/>
              </a:rPr>
              <a:t>A. Mở bài: </a:t>
            </a:r>
            <a:r>
              <a:rPr lang="vi-VN" sz="2800">
                <a:latin typeface="+mj-lt"/>
              </a:rPr>
              <a:t>Ngôi trường của em vào buổi sáng đầu tuần rất đẹp. Đây là nơi em có nhiều kỉ niệm tuổi ấu thơ.</a:t>
            </a:r>
            <a:endParaRPr lang="vi-VN" sz="2800">
              <a:latin typeface="+mj-lt"/>
            </a:endParaRPr>
          </a:p>
          <a:p>
            <a:pPr algn="just"/>
            <a:r>
              <a:rPr lang="vi-VN" sz="2800" b="1" i="1">
                <a:latin typeface="+mj-lt"/>
              </a:rPr>
              <a:t>B. Thân bài:</a:t>
            </a:r>
            <a:endParaRPr lang="vi-VN" sz="2800">
              <a:latin typeface="+mj-lt"/>
            </a:endParaRPr>
          </a:p>
          <a:p>
            <a:pPr algn="just"/>
            <a:r>
              <a:rPr lang="vi-VN" sz="2800" i="1">
                <a:latin typeface="+mj-lt"/>
              </a:rPr>
              <a:t>a) Nhìn từ xa:</a:t>
            </a:r>
            <a:endParaRPr lang="vi-VN" sz="2800">
              <a:latin typeface="+mj-lt"/>
            </a:endParaRPr>
          </a:p>
          <a:p>
            <a:pPr algn="just"/>
            <a:r>
              <a:rPr lang="vi-VN" sz="2800">
                <a:latin typeface="+mj-lt"/>
              </a:rPr>
              <a:t>- Ngôi trường thật đồ sộ giữa khu đất rộng và bằng phẳng.</a:t>
            </a:r>
            <a:endParaRPr lang="vi-VN" sz="2800">
              <a:latin typeface="+mj-lt"/>
            </a:endParaRPr>
          </a:p>
          <a:p>
            <a:pPr algn="just"/>
            <a:r>
              <a:rPr lang="vi-VN" sz="2800">
                <a:latin typeface="+mj-lt"/>
              </a:rPr>
              <a:t>- Mái ngói đỏ thắm, hàng cây xanh tươi, khung cảnh trường thật sáng sủa dưới ánh ban mai.</a:t>
            </a:r>
            <a:endParaRPr lang="vi-VN" sz="2800">
              <a:latin typeface="+mj-lt"/>
            </a:endParaRPr>
          </a:p>
          <a:p>
            <a:pPr algn="just"/>
            <a:r>
              <a:rPr lang="vi-VN" sz="2800">
                <a:latin typeface="+mj-lt"/>
              </a:rPr>
              <a:t>- Những khóm hoa trước các lớp học hé nở, phảng phất hương thơm.</a:t>
            </a:r>
            <a:endParaRPr lang="vi-VN" sz="2800">
              <a:latin typeface="+mj-lt"/>
            </a:endParaRPr>
          </a:p>
          <a:p>
            <a:pPr algn="just"/>
            <a:endParaRPr lang="en-US" sz="2800">
              <a:latin typeface="+mj-lt"/>
            </a:endParaRPr>
          </a:p>
        </p:txBody>
      </p:sp>
      <p:grpSp>
        <p:nvGrpSpPr>
          <p:cNvPr id="4" name="Group 3"/>
          <p:cNvGrpSpPr/>
          <p:nvPr/>
        </p:nvGrpSpPr>
        <p:grpSpPr>
          <a:xfrm>
            <a:off x="0" y="-1111508"/>
            <a:ext cx="9116704" cy="2721932"/>
            <a:chOff x="1335960" y="-1198917"/>
            <a:chExt cx="7768588" cy="2721932"/>
          </a:xfrm>
        </p:grpSpPr>
        <p:sp>
          <p:nvSpPr>
            <p:cNvPr id="6" name="TextBox 5"/>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arn(inVertic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barn(inVertical)">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4717" y="1091821"/>
            <a:ext cx="11764370" cy="4913194"/>
          </a:xfrm>
        </p:spPr>
        <p:txBody>
          <a:bodyPr>
            <a:noAutofit/>
          </a:bodyPr>
          <a:lstStyle/>
          <a:p>
            <a:pPr algn="just"/>
            <a:r>
              <a:rPr lang="vi-VN" sz="2800" i="1">
                <a:latin typeface="+mj-lt"/>
              </a:rPr>
              <a:t>b) Đến gần:</a:t>
            </a:r>
            <a:endParaRPr lang="vi-VN" sz="2800">
              <a:latin typeface="+mj-lt"/>
            </a:endParaRPr>
          </a:p>
          <a:p>
            <a:pPr algn="just"/>
            <a:r>
              <a:rPr lang="vi-VN" sz="2800">
                <a:latin typeface="+mj-lt"/>
              </a:rPr>
              <a:t>- Tấm biển trường được sơn mới, hàng chữ trắng ghi tên trường nổi bật trên biển màu xanh đậm.</a:t>
            </a:r>
            <a:endParaRPr lang="vi-VN" sz="2800">
              <a:latin typeface="+mj-lt"/>
            </a:endParaRPr>
          </a:p>
          <a:p>
            <a:pPr algn="just"/>
            <a:r>
              <a:rPr lang="vi-VN" sz="2800">
                <a:latin typeface="+mj-lt"/>
              </a:rPr>
              <a:t>- Cổng sắt cao, sơn màu đỏ sẫm, cổng rộng hơn bốn mét, trông vững chãi.</a:t>
            </a:r>
            <a:endParaRPr lang="vi-VN" sz="2800">
              <a:latin typeface="+mj-lt"/>
            </a:endParaRPr>
          </a:p>
          <a:p>
            <a:pPr algn="just"/>
            <a:r>
              <a:rPr lang="vi-VN" sz="2800">
                <a:latin typeface="+mj-lt"/>
              </a:rPr>
              <a:t>- Tường thành cao chừng hai mét, bao bọc cả khuôn viên trường.</a:t>
            </a:r>
            <a:endParaRPr lang="vi-VN" sz="2800">
              <a:latin typeface="+mj-lt"/>
            </a:endParaRPr>
          </a:p>
          <a:p>
            <a:pPr algn="just"/>
            <a:r>
              <a:rPr lang="vi-VN" sz="2800" i="1" smtClean="0">
                <a:latin typeface="+mj-lt"/>
              </a:rPr>
              <a:t>c</a:t>
            </a:r>
            <a:r>
              <a:rPr lang="vi-VN" sz="2800" i="1">
                <a:latin typeface="+mj-lt"/>
              </a:rPr>
              <a:t>) Vào trong:</a:t>
            </a:r>
            <a:endParaRPr lang="vi-VN" sz="2800">
              <a:latin typeface="+mj-lt"/>
            </a:endParaRPr>
          </a:p>
          <a:p>
            <a:pPr algn="just"/>
            <a:r>
              <a:rPr lang="vi-VN" sz="2800">
                <a:latin typeface="+mj-lt"/>
              </a:rPr>
              <a:t>- Con đường và sân trường được lát gạch men màu đỏ, có những hoa văn đẹp mắt. Giữa sân có trụ cờ sừng sững, lá cờ phần phật trong gió sớm.</a:t>
            </a:r>
            <a:endParaRPr lang="vi-VN" sz="2800">
              <a:latin typeface="+mj-lt"/>
            </a:endParaRPr>
          </a:p>
          <a:p>
            <a:pPr algn="just"/>
            <a:r>
              <a:rPr lang="vi-VN" sz="2800">
                <a:latin typeface="+mj-lt"/>
              </a:rPr>
              <a:t>- Cây cối: dọc theo sân trường là hai hàng phượng vĩ xanh tốt cùng những cây bàng đang dang cánh tay khổng lồ che bóng ở góc sân</a:t>
            </a:r>
            <a:r>
              <a:rPr lang="vi-VN" sz="2800" smtClean="0">
                <a:latin typeface="+mj-lt"/>
              </a:rPr>
              <a:t>.</a:t>
            </a:r>
            <a:endParaRPr lang="vi-VN" sz="2800">
              <a:latin typeface="+mj-lt"/>
            </a:endParaRPr>
          </a:p>
        </p:txBody>
      </p:sp>
      <p:grpSp>
        <p:nvGrpSpPr>
          <p:cNvPr id="6" name="Group 5"/>
          <p:cNvGrpSpPr/>
          <p:nvPr/>
        </p:nvGrpSpPr>
        <p:grpSpPr>
          <a:xfrm>
            <a:off x="0" y="-1111508"/>
            <a:ext cx="9116704" cy="2721932"/>
            <a:chOff x="1335960" y="-1198917"/>
            <a:chExt cx="7768588" cy="2721932"/>
          </a:xfrm>
        </p:grpSpPr>
        <p:sp>
          <p:nvSpPr>
            <p:cNvPr id="7" name="TextBox 6"/>
            <p:cNvSpPr txBox="1"/>
            <p:nvPr/>
          </p:nvSpPr>
          <p:spPr>
            <a:xfrm>
              <a:off x="2448732" y="162049"/>
              <a:ext cx="6655816" cy="646331"/>
            </a:xfrm>
            <a:prstGeom prst="rect">
              <a:avLst/>
            </a:prstGeom>
            <a:solidFill>
              <a:srgbClr val="F7E8BF"/>
            </a:solidFill>
            <a:ln>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chemeClr val="accent2">
                      <a:lumMod val="75000"/>
                    </a:schemeClr>
                  </a:solidFill>
                  <a:latin typeface="Times New Roman" panose="02020603050405020304" pitchFamily="18" charset="0"/>
                  <a:cs typeface="Times New Roman" panose="02020603050405020304" pitchFamily="18" charset="0"/>
                </a:rPr>
                <a:t>     Dàn ý bài văn miêu tả ngôi trường</a:t>
              </a:r>
              <a:endParaRPr lang="en-US" sz="3600" b="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图片 1"/>
            <p:cNvPicPr>
              <a:picLocks noChangeAspect="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73972" t="42638" r="12312"/>
            <a:stretch>
              <a:fillRect/>
            </a:stretch>
          </p:blipFill>
          <p:spPr>
            <a:xfrm>
              <a:off x="1335960" y="-1198917"/>
              <a:ext cx="1611955" cy="272193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3258</Words>
  <Application>WPS Presentation</Application>
  <PresentationFormat>Widescreen</PresentationFormat>
  <Paragraphs>72</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UTM French Vanilla</vt:lpstr>
      <vt:lpstr>Segoe Print</vt:lpstr>
      <vt:lpstr>Times New Roman</vt:lpstr>
      <vt:lpstr>UTM Edwardian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 PC</cp:lastModifiedBy>
  <cp:revision>27</cp:revision>
  <dcterms:created xsi:type="dcterms:W3CDTF">2021-09-19T05:26:00Z</dcterms:created>
  <dcterms:modified xsi:type="dcterms:W3CDTF">2022-09-29T01:39:15Z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EDC2A677B34D421DAE7D6ACD939EB37B</vt:lpwstr>
  </property>
  <property fmtid="{D5CDD505-2E9C-101B-9397-08002B2CF9AE}" pid="3" name="KSOProductBuildVer">
    <vt:lpwstr>1033-11.2.0.11341</vt:lpwstr>
  </property>
</Properties>
</file>