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4" r:id="rId4"/>
    <p:sldMasterId id="2147483668" r:id="rId5"/>
    <p:sldMasterId id="2147483672" r:id="rId6"/>
    <p:sldMasterId id="2147483676" r:id="rId7"/>
    <p:sldMasterId id="2147483680" r:id="rId8"/>
    <p:sldMasterId id="2147483684" r:id="rId9"/>
    <p:sldMasterId id="2147483688" r:id="rId10"/>
    <p:sldMasterId id="2147483692" r:id="rId11"/>
  </p:sldMasterIdLst>
  <p:notesMasterIdLst>
    <p:notesMasterId r:id="rId13"/>
  </p:notesMasterIdLst>
  <p:sldIdLst>
    <p:sldId id="340" r:id="rId12"/>
    <p:sldId id="375" r:id="rId14"/>
    <p:sldId id="258" r:id="rId15"/>
    <p:sldId id="368" r:id="rId16"/>
    <p:sldId id="369" r:id="rId17"/>
    <p:sldId id="370" r:id="rId18"/>
    <p:sldId id="257" r:id="rId19"/>
    <p:sldId id="295" r:id="rId20"/>
    <p:sldId id="317" r:id="rId21"/>
    <p:sldId id="378" r:id="rId22"/>
    <p:sldId id="335" r:id="rId23"/>
    <p:sldId id="337" r:id="rId24"/>
    <p:sldId id="371" r:id="rId25"/>
    <p:sldId id="377" r:id="rId26"/>
    <p:sldId id="338" r:id="rId27"/>
    <p:sldId id="376" r:id="rId28"/>
    <p:sldId id="373" r:id="rId29"/>
    <p:sldId id="374" r:id="rId30"/>
    <p:sldId id="353" r:id="rId31"/>
    <p:sldId id="354" r:id="rId32"/>
    <p:sldId id="355" r:id="rId33"/>
    <p:sldId id="356" r:id="rId34"/>
    <p:sldId id="357" r:id="rId35"/>
    <p:sldId id="358" r:id="rId36"/>
    <p:sldId id="359" r:id="rId37"/>
    <p:sldId id="360" r:id="rId38"/>
    <p:sldId id="361" r:id="rId39"/>
    <p:sldId id="362" r:id="rId40"/>
    <p:sldId id="363" r:id="rId41"/>
    <p:sldId id="274" r:id="rId42"/>
    <p:sldId id="350" r:id="rId43"/>
    <p:sldId id="297" r:id="rId44"/>
  </p:sldIdLst>
  <p:sldSz cx="12190095" cy="6859270"/>
  <p:notesSz cx="6858000" cy="9144000"/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8319"/>
    <a:srgbClr val="CCDBA9"/>
    <a:srgbClr val="E48119"/>
    <a:srgbClr val="FFD168"/>
    <a:srgbClr val="FFA500"/>
    <a:srgbClr val="E6E6E6"/>
    <a:srgbClr val="F9E7C3"/>
    <a:srgbClr val="D83658"/>
    <a:srgbClr val="FF99CB"/>
    <a:srgbClr val="F4BC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8" autoAdjust="0"/>
    <p:restoredTop sz="85930" autoAdjust="0"/>
  </p:normalViewPr>
  <p:slideViewPr>
    <p:cSldViewPr snapToGrid="0" showGuides="1">
      <p:cViewPr>
        <p:scale>
          <a:sx n="33" d="100"/>
          <a:sy n="33" d="100"/>
        </p:scale>
        <p:origin x="-2414" y="-845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8" Type="http://schemas.openxmlformats.org/officeDocument/2006/relationships/tags" Target="tags/tag9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32.xml"/><Relationship Id="rId43" Type="http://schemas.openxmlformats.org/officeDocument/2006/relationships/slide" Target="slides/slide31.xml"/><Relationship Id="rId42" Type="http://schemas.openxmlformats.org/officeDocument/2006/relationships/slide" Target="slides/slide30.xml"/><Relationship Id="rId41" Type="http://schemas.openxmlformats.org/officeDocument/2006/relationships/slide" Target="slides/slide29.xml"/><Relationship Id="rId40" Type="http://schemas.openxmlformats.org/officeDocument/2006/relationships/slide" Target="slides/slide28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7.xml"/><Relationship Id="rId38" Type="http://schemas.openxmlformats.org/officeDocument/2006/relationships/slide" Target="slides/slide26.xml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0" Type="http://schemas.openxmlformats.org/officeDocument/2006/relationships/slide" Target="slides/slide8.xml"/><Relationship Id="rId2" Type="http://schemas.openxmlformats.org/officeDocument/2006/relationships/theme" Target="theme/theme1.xml"/><Relationship Id="rId19" Type="http://schemas.openxmlformats.org/officeDocument/2006/relationships/slide" Target="slides/slide7.xml"/><Relationship Id="rId18" Type="http://schemas.openxmlformats.org/officeDocument/2006/relationships/slide" Target="slides/slide6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5" Type="http://schemas.openxmlformats.org/officeDocument/2006/relationships/slide" Target="slides/slide3.xml"/><Relationship Id="rId14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giảm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tải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CV3799</a:t>
            </a:r>
            <a:endParaRPr lang="en-US" altLang="vi-VN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giảm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tải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CV3799</a:t>
            </a:r>
            <a:endParaRPr lang="en-US" altLang="vi-VN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800" indent="0">
              <a:buNone/>
              <a:defRPr sz="2700"/>
            </a:lvl4pPr>
            <a:lvl5pPr marL="2438400" indent="0">
              <a:buNone/>
              <a:defRPr sz="2700"/>
            </a:lvl5pPr>
            <a:lvl6pPr marL="3048000" indent="0">
              <a:buNone/>
              <a:defRPr sz="2700"/>
            </a:lvl6pPr>
            <a:lvl7pPr marL="3657600" indent="0">
              <a:buNone/>
              <a:defRPr sz="2700"/>
            </a:lvl7pPr>
            <a:lvl8pPr marL="4267200" indent="0">
              <a:buNone/>
              <a:defRPr sz="2700"/>
            </a:lvl8pPr>
            <a:lvl9pPr marL="487680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0" Type="http://schemas.openxmlformats.org/officeDocument/2006/relationships/theme" Target="../theme/theme10.xml"/><Relationship Id="rId5" Type="http://schemas.openxmlformats.org/officeDocument/2006/relationships/slideLayout" Target="../slideLayouts/slideLayout40.xml"/><Relationship Id="rId49" Type="http://schemas.openxmlformats.org/officeDocument/2006/relationships/image" Target="../media/image1.jpeg"/><Relationship Id="rId48" Type="http://schemas.openxmlformats.org/officeDocument/2006/relationships/slideLayout" Target="../slideLayouts/slideLayout83.xml"/><Relationship Id="rId47" Type="http://schemas.openxmlformats.org/officeDocument/2006/relationships/slideLayout" Target="../slideLayouts/slideLayout82.xml"/><Relationship Id="rId46" Type="http://schemas.openxmlformats.org/officeDocument/2006/relationships/slideLayout" Target="../slideLayouts/slideLayout81.xml"/><Relationship Id="rId45" Type="http://schemas.openxmlformats.org/officeDocument/2006/relationships/slideLayout" Target="../slideLayouts/slideLayout80.xml"/><Relationship Id="rId44" Type="http://schemas.openxmlformats.org/officeDocument/2006/relationships/slideLayout" Target="../slideLayouts/slideLayout79.xml"/><Relationship Id="rId43" Type="http://schemas.openxmlformats.org/officeDocument/2006/relationships/slideLayout" Target="../slideLayouts/slideLayout78.xml"/><Relationship Id="rId42" Type="http://schemas.openxmlformats.org/officeDocument/2006/relationships/slideLayout" Target="../slideLayouts/slideLayout77.xml"/><Relationship Id="rId41" Type="http://schemas.openxmlformats.org/officeDocument/2006/relationships/slideLayout" Target="../slideLayouts/slideLayout76.xml"/><Relationship Id="rId4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67.xml"/><Relationship Id="rId31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5.xml"/><Relationship Id="rId3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6" Type="http://schemas.openxmlformats.org/officeDocument/2006/relationships/theme" Target="../theme/theme5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6" Type="http://schemas.openxmlformats.org/officeDocument/2006/relationships/theme" Target="../theme/theme6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6" Type="http://schemas.openxmlformats.org/officeDocument/2006/relationships/theme" Target="../theme/theme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6" Type="http://schemas.openxmlformats.org/officeDocument/2006/relationships/theme" Target="../theme/theme8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9.xml.rels><?xml version="1.0" encoding="UTF-8" standalone="yes"?>
<Relationships xmlns="http://schemas.openxmlformats.org/package/2006/relationships"><Relationship Id="rId6" Type="http://schemas.openxmlformats.org/officeDocument/2006/relationships/theme" Target="../theme/theme9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6.xml"/><Relationship Id="rId6" Type="http://schemas.openxmlformats.org/officeDocument/2006/relationships/image" Target="../media/image9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microsoft.com/office/2007/relationships/hdphoto" Target="../media/image16.wdp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2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42.xml"/><Relationship Id="rId4" Type="http://schemas.openxmlformats.org/officeDocument/2006/relationships/tags" Target="../tags/tag8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2.xml"/><Relationship Id="rId3" Type="http://schemas.microsoft.com/office/2007/relationships/hdphoto" Target="../media/image25.wdp"/><Relationship Id="rId2" Type="http://schemas.openxmlformats.org/officeDocument/2006/relationships/image" Target="../media/image24.png"/><Relationship Id="rId1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Relationship Id="rId34" Type="http://schemas.openxmlformats.org/officeDocument/2006/relationships/slideLayout" Target="../slideLayouts/slideLayout42.xml"/><Relationship Id="rId33" Type="http://schemas.openxmlformats.org/officeDocument/2006/relationships/audio" Target="../media/audio4.wav"/><Relationship Id="rId32" Type="http://schemas.openxmlformats.org/officeDocument/2006/relationships/audio" Target="../media/audio3.wav"/><Relationship Id="rId31" Type="http://schemas.openxmlformats.org/officeDocument/2006/relationships/audio" Target="../media/audio2.wav"/><Relationship Id="rId30" Type="http://schemas.openxmlformats.org/officeDocument/2006/relationships/slide" Target="slide30.xml"/><Relationship Id="rId3" Type="http://schemas.openxmlformats.org/officeDocument/2006/relationships/image" Target="../media/image28.png"/><Relationship Id="rId29" Type="http://schemas.openxmlformats.org/officeDocument/2006/relationships/image" Target="../media/image41.GIF"/><Relationship Id="rId28" Type="http://schemas.openxmlformats.org/officeDocument/2006/relationships/image" Target="../media/image40.GIF"/><Relationship Id="rId27" Type="http://schemas.openxmlformats.org/officeDocument/2006/relationships/image" Target="../media/image9.png"/><Relationship Id="rId26" Type="http://schemas.microsoft.com/office/2007/relationships/media" Target="../media/audio1.wav"/><Relationship Id="rId25" Type="http://schemas.openxmlformats.org/officeDocument/2006/relationships/audio" Target="../media/audio1.wav"/><Relationship Id="rId24" Type="http://schemas.openxmlformats.org/officeDocument/2006/relationships/slide" Target="slide29.xml"/><Relationship Id="rId23" Type="http://schemas.openxmlformats.org/officeDocument/2006/relationships/slide" Target="slide28.xml"/><Relationship Id="rId22" Type="http://schemas.openxmlformats.org/officeDocument/2006/relationships/slide" Target="slide27.xml"/><Relationship Id="rId21" Type="http://schemas.openxmlformats.org/officeDocument/2006/relationships/slide" Target="slide26.xml"/><Relationship Id="rId20" Type="http://schemas.openxmlformats.org/officeDocument/2006/relationships/slide" Target="slide25.xml"/><Relationship Id="rId2" Type="http://schemas.openxmlformats.org/officeDocument/2006/relationships/image" Target="../media/image27.png"/><Relationship Id="rId19" Type="http://schemas.openxmlformats.org/officeDocument/2006/relationships/slide" Target="slide24.xml"/><Relationship Id="rId18" Type="http://schemas.openxmlformats.org/officeDocument/2006/relationships/slide" Target="slide23.xml"/><Relationship Id="rId17" Type="http://schemas.openxmlformats.org/officeDocument/2006/relationships/slide" Target="slide22.xml"/><Relationship Id="rId16" Type="http://schemas.openxmlformats.org/officeDocument/2006/relationships/slide" Target="slide21.xml"/><Relationship Id="rId15" Type="http://schemas.openxmlformats.org/officeDocument/2006/relationships/slide" Target="slide20.xml"/><Relationship Id="rId14" Type="http://schemas.openxmlformats.org/officeDocument/2006/relationships/image" Target="../media/image39.png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35.png"/><Relationship Id="rId1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.xml"/><Relationship Id="rId8" Type="http://schemas.openxmlformats.org/officeDocument/2006/relationships/slide" Target="slide7.xml"/><Relationship Id="rId7" Type="http://schemas.openxmlformats.org/officeDocument/2006/relationships/image" Target="../media/image11.png"/><Relationship Id="rId6" Type="http://schemas.openxmlformats.org/officeDocument/2006/relationships/slide" Target="slide3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4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2.xml"/><Relationship Id="rId3" Type="http://schemas.openxmlformats.org/officeDocument/2006/relationships/audio" Target="../media/audio4.wav"/><Relationship Id="rId2" Type="http://schemas.openxmlformats.org/officeDocument/2006/relationships/image" Target="../media/image42.png"/><Relationship Id="rId1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image" Target="../media/image42.png"/><Relationship Id="rId1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image" Target="../media/image42.png"/><Relationship Id="rId1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2.xml"/><Relationship Id="rId3" Type="http://schemas.openxmlformats.org/officeDocument/2006/relationships/audio" Target="../media/audio4.wav"/><Relationship Id="rId2" Type="http://schemas.openxmlformats.org/officeDocument/2006/relationships/image" Target="../media/image42.png"/><Relationship Id="rId1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image" Target="../media/image42.png"/><Relationship Id="rId1" Type="http://schemas.openxmlformats.org/officeDocument/2006/relationships/slide" Target="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image" Target="../media/image42.png"/><Relationship Id="rId1" Type="http://schemas.openxmlformats.org/officeDocument/2006/relationships/slide" Target="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image" Target="../media/image42.png"/><Relationship Id="rId1" Type="http://schemas.openxmlformats.org/officeDocument/2006/relationships/slide" Target="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image" Target="../media/image42.png"/><Relationship Id="rId1" Type="http://schemas.openxmlformats.org/officeDocument/2006/relationships/slide" Target="slide19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2.xml"/><Relationship Id="rId3" Type="http://schemas.openxmlformats.org/officeDocument/2006/relationships/audio" Target="../media/audio4.wav"/><Relationship Id="rId2" Type="http://schemas.openxmlformats.org/officeDocument/2006/relationships/image" Target="../media/image42.png"/><Relationship Id="rId1" Type="http://schemas.openxmlformats.org/officeDocument/2006/relationships/slide" Target="slide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image" Target="../media/image42.png"/><Relationship Id="rId1" Type="http://schemas.openxmlformats.org/officeDocument/2006/relationships/slide" Target="slide19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2.xml"/><Relationship Id="rId3" Type="http://schemas.openxmlformats.org/officeDocument/2006/relationships/tags" Target="../tags/tag3.xml"/><Relationship Id="rId2" Type="http://schemas.openxmlformats.org/officeDocument/2006/relationships/slide" Target="slide2.xml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42.xml"/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6.xml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6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2.xml"/><Relationship Id="rId3" Type="http://schemas.openxmlformats.org/officeDocument/2006/relationships/tags" Target="../tags/tag4.xml"/><Relationship Id="rId2" Type="http://schemas.openxmlformats.org/officeDocument/2006/relationships/image" Target="../media/image12.png"/><Relationship Id="rId1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2.xml"/><Relationship Id="rId3" Type="http://schemas.openxmlformats.org/officeDocument/2006/relationships/tags" Target="../tags/tag5.xml"/><Relationship Id="rId2" Type="http://schemas.openxmlformats.org/officeDocument/2006/relationships/slide" Target="slide2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2.xml"/><Relationship Id="rId3" Type="http://schemas.openxmlformats.org/officeDocument/2006/relationships/tags" Target="../tags/tag6.xml"/><Relationship Id="rId2" Type="http://schemas.openxmlformats.org/officeDocument/2006/relationships/slide" Target="slide2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42.xml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2.xml"/><Relationship Id="rId4" Type="http://schemas.openxmlformats.org/officeDocument/2006/relationships/tags" Target="../tags/tag7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710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25" name="TextBox 4"/>
          <p:cNvSpPr txBox="1"/>
          <p:nvPr/>
        </p:nvSpPr>
        <p:spPr>
          <a:xfrm>
            <a:off x="4379800" y="803509"/>
            <a:ext cx="34247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 dirty="0">
                <a:ln>
                  <a:solidFill>
                    <a:schemeClr val="bg1"/>
                  </a:solidFill>
                </a:ln>
                <a:solidFill>
                  <a:srgbClr val="EB66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TOÁN</a:t>
            </a:r>
            <a:endParaRPr lang="en-US" altLang="zh-CN" sz="8800" spc="600" dirty="0">
              <a:solidFill>
                <a:srgbClr val="EB666A"/>
              </a:solidFill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083609" y="2258330"/>
            <a:ext cx="6034266" cy="1200329"/>
            <a:chOff x="4070198" y="3438542"/>
            <a:chExt cx="4741080" cy="943091"/>
          </a:xfrm>
          <a:solidFill>
            <a:srgbClr val="7AB9AE"/>
          </a:solidFill>
        </p:grpSpPr>
        <p:sp>
          <p:nvSpPr>
            <p:cNvPr id="27" name="矩形 26"/>
            <p:cNvSpPr/>
            <p:nvPr/>
          </p:nvSpPr>
          <p:spPr>
            <a:xfrm>
              <a:off x="4070198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7AB9AE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7666651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7AB9AE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4"/>
            <p:cNvSpPr txBox="1"/>
            <p:nvPr/>
          </p:nvSpPr>
          <p:spPr>
            <a:xfrm>
              <a:off x="5391165" y="3438542"/>
              <a:ext cx="2140341" cy="943091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7200" b="1" dirty="0">
                  <a:ln>
                    <a:solidFill>
                      <a:schemeClr val="bg1"/>
                    </a:solidFill>
                  </a:ln>
                  <a:solidFill>
                    <a:srgbClr val="FFFDF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大标宋简体" panose="02010601030101010101" charset="-122"/>
                  <a:cs typeface="Times New Roman" panose="02020603050405020304" pitchFamily="18" charset="0"/>
                  <a:sym typeface="Calibri" panose="020F0502020204030204" charset="0"/>
                </a:rPr>
                <a:t>LỚP 5</a:t>
              </a:r>
              <a:endParaRPr lang="en-US" sz="7200" b="1" dirty="0">
                <a:ln>
                  <a:solidFill>
                    <a:schemeClr val="bg1"/>
                  </a:solidFill>
                </a:ln>
                <a:solidFill>
                  <a:srgbClr val="FFFD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Calibri" panose="020F0502020204030204" charset="0"/>
              </a:endParaRPr>
            </a:p>
          </p:txBody>
        </p:sp>
      </p:grpSp>
      <p:sp>
        <p:nvSpPr>
          <p:cNvPr id="13" name="圆角矩形 35"/>
          <p:cNvSpPr/>
          <p:nvPr/>
        </p:nvSpPr>
        <p:spPr>
          <a:xfrm>
            <a:off x="4602480" y="3973283"/>
            <a:ext cx="3064311" cy="49269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ack To Portland - TrackTrib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9613" y="-1761744"/>
            <a:ext cx="1036320" cy="1036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4" descr="Chọn một chiếc bánh yêu thích, nó sẽ tiết lộ nhiều bí mật nội tâm, tính  cách của bạ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15265" r="27202" b="16007"/>
          <a:stretch>
            <a:fillRect/>
          </a:stretch>
        </p:blipFill>
        <p:spPr bwMode="auto">
          <a:xfrm>
            <a:off x="3520102" y="1103286"/>
            <a:ext cx="1543483" cy="155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19"/>
          <p:cNvSpPr/>
          <p:nvPr/>
        </p:nvSpPr>
        <p:spPr>
          <a:xfrm>
            <a:off x="-604061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pic>
        <p:nvPicPr>
          <p:cNvPr id="6" name="Picture 4" descr="Chọn một chiếc bánh yêu thích, nó sẽ tiết lộ nhiều bí mật nội tâm, tính  cách của bạ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15265" r="27202" b="16007"/>
          <a:stretch>
            <a:fillRect/>
          </a:stretch>
        </p:blipFill>
        <p:spPr bwMode="auto">
          <a:xfrm>
            <a:off x="5310802" y="1103286"/>
            <a:ext cx="1543483" cy="155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7040256" y="1109417"/>
            <a:ext cx="1583049" cy="1555831"/>
            <a:chOff x="5460765" y="1244726"/>
            <a:chExt cx="1583049" cy="1555831"/>
          </a:xfrm>
        </p:grpSpPr>
        <p:pic>
          <p:nvPicPr>
            <p:cNvPr id="13" name="Picture 4" descr="Chọn một chiếc bánh yêu thích, nó sẽ tiết lộ nhiều bí mật nội tâm, tính  cách của bạn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2" t="15265" r="50046" b="49401"/>
            <a:stretch>
              <a:fillRect/>
            </a:stretch>
          </p:blipFill>
          <p:spPr bwMode="auto">
            <a:xfrm>
              <a:off x="5460765" y="1265328"/>
              <a:ext cx="804906" cy="790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họn một chiếc bánh yêu thích, nó sẽ tiết lộ nhiều bí mật nội tâm, tính  cách của bạ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>
                          <a14:foregroundMark x1="38636" y1="24773" x2="38636" y2="24773"/>
                          <a14:backgroundMark x1="35758" y1="33636" x2="35758" y2="33636"/>
                          <a14:backgroundMark x1="38939" y1="29545" x2="38939" y2="29545"/>
                          <a14:backgroundMark x1="41212" y1="27955" x2="41212" y2="27955"/>
                          <a14:backgroundMark x1="41818" y1="25227" x2="47727" y2="23182"/>
                          <a14:backgroundMark x1="47273" y1="22273" x2="55909" y2="23409"/>
                          <a14:backgroundMark x1="56061" y1="23409" x2="63788" y2="29773"/>
                          <a14:backgroundMark x1="63939" y1="30000" x2="67727" y2="39091"/>
                          <a14:backgroundMark x1="67727" y1="39091" x2="69545" y2="53636"/>
                          <a14:backgroundMark x1="69394" y1="54318" x2="66061" y2="66364"/>
                          <a14:backgroundMark x1="66061" y1="66364" x2="59091" y2="75682"/>
                          <a14:backgroundMark x1="59091" y1="75682" x2="47273" y2="78409"/>
                          <a14:backgroundMark x1="47273" y1="78409" x2="38636" y2="73409"/>
                          <a14:backgroundMark x1="38636" y1="73409" x2="31970" y2="60455"/>
                          <a14:backgroundMark x1="31970" y1="60455" x2="31212" y2="45000"/>
                          <a14:backgroundMark x1="31212" y1="45000" x2="34394" y2="33864"/>
                          <a14:backgroundMark x1="35758" y1="32727" x2="40455" y2="27727"/>
                          <a14:backgroundMark x1="44545" y1="28409" x2="44545" y2="28409"/>
                          <a14:backgroundMark x1="46061" y1="30455" x2="46061" y2="30455"/>
                          <a14:backgroundMark x1="50152" y1="37045" x2="50152" y2="37045"/>
                          <a14:backgroundMark x1="50758" y1="37045" x2="50758" y2="37045"/>
                          <a14:backgroundMark x1="53788" y1="40000" x2="53788" y2="40000"/>
                          <a14:backgroundMark x1="53788" y1="41364" x2="53788" y2="43182"/>
                          <a14:backgroundMark x1="55455" y1="43182" x2="57424" y2="48409"/>
                          <a14:backgroundMark x1="58788" y1="48864" x2="60909" y2="53182"/>
                          <a14:backgroundMark x1="61818" y1="53409" x2="63030" y2="56364"/>
                          <a14:backgroundMark x1="43182" y1="38182" x2="46515" y2="40909"/>
                          <a14:backgroundMark x1="46364" y1="42273" x2="49394" y2="46591"/>
                          <a14:backgroundMark x1="49545" y1="47727" x2="53636" y2="53636"/>
                          <a14:backgroundMark x1="53788" y1="53864" x2="56212" y2="57045"/>
                          <a14:backgroundMark x1="35606" y1="39091" x2="38182" y2="42955"/>
                          <a14:backgroundMark x1="39242" y1="53409" x2="41212" y2="49773"/>
                          <a14:backgroundMark x1="44091" y1="51591" x2="45606" y2="53864"/>
                          <a14:backgroundMark x1="41364" y1="60455" x2="42576" y2="6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44" t="15265" r="27202" b="16007"/>
            <a:stretch>
              <a:fillRect/>
            </a:stretch>
          </p:blipFill>
          <p:spPr bwMode="auto">
            <a:xfrm>
              <a:off x="5500331" y="1244726"/>
              <a:ext cx="1543483" cy="15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7" name="Straight Connector 16"/>
          <p:cNvCxnSpPr/>
          <p:nvPr/>
        </p:nvCxnSpPr>
        <p:spPr>
          <a:xfrm>
            <a:off x="7842734" y="1230829"/>
            <a:ext cx="0" cy="136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161162" y="1916289"/>
            <a:ext cx="13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54061" y="2997473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  <a:endParaRPr lang="vi-VN" sz="4000" dirty="0"/>
          </a:p>
        </p:txBody>
      </p:sp>
      <p:sp>
        <p:nvSpPr>
          <p:cNvPr id="21" name="TextBox 20"/>
          <p:cNvSpPr txBox="1"/>
          <p:nvPr/>
        </p:nvSpPr>
        <p:spPr>
          <a:xfrm>
            <a:off x="1019660" y="2713580"/>
            <a:ext cx="751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1547980" y="2500220"/>
                <a:ext cx="697627" cy="1475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i="1" smtClean="0"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 panose="02040503050406030204"/>
                            </a:rPr>
                            <m:t>1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 panose="02040503050406030204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800" dirty="0"/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980" y="2500220"/>
                <a:ext cx="697627" cy="1475212"/>
              </a:xfrm>
              <a:prstGeom prst="rect">
                <a:avLst/>
              </a:prstGeom>
              <a:blipFill rotWithShape="1">
                <a:blip r:embed="rId4"/>
                <a:stretch>
                  <a:fillRect l="-70" t="-15" r="35" b="2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1422905" y="3021952"/>
            <a:ext cx="777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+mj-lt"/>
              </a:rPr>
              <a:t>+</a:t>
            </a:r>
            <a:endParaRPr lang="vi-VN" sz="4000" b="1" dirty="0"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54061" y="4323353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  <a:endParaRPr lang="vi-VN" sz="4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/>
              <p:cNvSpPr txBox="1"/>
              <p:nvPr/>
            </p:nvSpPr>
            <p:spPr>
              <a:xfrm>
                <a:off x="3905016" y="4053051"/>
                <a:ext cx="611065" cy="1242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i="1" smtClean="0"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vi-VN" sz="4000" b="0" i="1" smtClean="0">
                              <a:latin typeface="Cambria Math" panose="02040503050406030204"/>
                            </a:rPr>
                            <m:t>4</m:t>
                          </m:r>
                        </m:num>
                        <m:den>
                          <m:r>
                            <a:rPr lang="vi-VN" sz="4000" b="0" i="1" smtClean="0">
                              <a:latin typeface="Cambria Math" panose="02040503050406030204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000" dirty="0"/>
              </a:p>
            </p:txBody>
          </p:sp>
        </mc:Choice>
        <mc:Fallback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016" y="4053051"/>
                <a:ext cx="611065" cy="1242520"/>
              </a:xfrm>
              <a:prstGeom prst="rect">
                <a:avLst/>
              </a:prstGeom>
              <a:blipFill rotWithShape="1">
                <a:blip r:embed="rId5"/>
                <a:stretch>
                  <a:fillRect l="-66" t="-39" r="98" b="2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4947986" y="4479158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</a:t>
            </a:r>
            <a:endParaRPr lang="vi-VN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/>
              <p:cNvSpPr txBox="1"/>
              <p:nvPr/>
            </p:nvSpPr>
            <p:spPr>
              <a:xfrm>
                <a:off x="5733816" y="4053051"/>
                <a:ext cx="611065" cy="1242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i="1" smtClean="0"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vi-VN" sz="4000" b="0" i="1" smtClean="0">
                              <a:latin typeface="Cambria Math" panose="02040503050406030204"/>
                            </a:rPr>
                            <m:t>4</m:t>
                          </m:r>
                        </m:num>
                        <m:den>
                          <m:r>
                            <a:rPr lang="vi-VN" sz="4000" b="0" i="1" smtClean="0">
                              <a:latin typeface="Cambria Math" panose="02040503050406030204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000" dirty="0"/>
              </a:p>
            </p:txBody>
          </p:sp>
        </mc:Choice>
        <mc:Fallback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3816" y="4053051"/>
                <a:ext cx="611065" cy="1242520"/>
              </a:xfrm>
              <a:prstGeom prst="rect">
                <a:avLst/>
              </a:prstGeom>
              <a:blipFill rotWithShape="1">
                <a:blip r:embed="rId5"/>
                <a:stretch>
                  <a:fillRect l="-66" t="-39" r="98" b="2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6744668" y="450112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</a:t>
            </a:r>
            <a:endParaRPr lang="vi-VN" sz="28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3994075" y="2727692"/>
            <a:ext cx="4201503" cy="1244828"/>
            <a:chOff x="3994075" y="2727692"/>
            <a:chExt cx="4201503" cy="1244828"/>
          </a:xfrm>
        </p:grpSpPr>
        <p:sp>
          <p:nvSpPr>
            <p:cNvPr id="27" name="TextBox 26"/>
            <p:cNvSpPr txBox="1"/>
            <p:nvPr/>
          </p:nvSpPr>
          <p:spPr>
            <a:xfrm>
              <a:off x="3994075" y="3004783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947986" y="3153278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+</a:t>
              </a:r>
              <a:endParaRPr lang="vi-VN" sz="28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17085" y="3011373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744668" y="314476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+</a:t>
              </a:r>
              <a:endParaRPr lang="vi-VN" sz="28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7598940" y="2727692"/>
                  <a:ext cx="596638" cy="12448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4000" i="1" smtClean="0">
                                <a:latin typeface="Cambria Math" panose="02040503050406030204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b="0" i="1" smtClean="0">
                                <a:latin typeface="Cambria Math" panose="02040503050406030204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4000" b="0" i="1" smtClean="0">
                                <a:latin typeface="Cambria Math" panose="02040503050406030204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8940" y="2727692"/>
                  <a:ext cx="596638" cy="1244828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/>
              <p:cNvSpPr txBox="1"/>
              <p:nvPr/>
            </p:nvSpPr>
            <p:spPr>
              <a:xfrm>
                <a:off x="7598940" y="2726811"/>
                <a:ext cx="596638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i="1" smtClean="0">
                              <a:latin typeface="Cambria Math" panose="02040503050406030204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b="0" i="1" smtClean="0">
                              <a:latin typeface="Cambria Math" panose="02040503050406030204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b="0" i="1" smtClean="0">
                              <a:latin typeface="Cambria Math" panose="02040503050406030204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8940" y="2726811"/>
                <a:ext cx="596638" cy="1244828"/>
              </a:xfrm>
              <a:prstGeom prst="rect">
                <a:avLst/>
              </a:prstGeom>
              <a:blipFill rotWithShape="1">
                <a:blip r:embed="rId6"/>
                <a:stretch>
                  <a:fillRect l="-89" t="-10" r="45" b="2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8582665" y="4386825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  <a:endParaRPr lang="vi-VN" sz="4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/>
              <p:cNvSpPr txBox="1"/>
              <p:nvPr/>
            </p:nvSpPr>
            <p:spPr>
              <a:xfrm>
                <a:off x="9239016" y="3922427"/>
                <a:ext cx="697627" cy="1475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i="1" smtClean="0"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 panose="02040503050406030204"/>
                            </a:rPr>
                            <m:t>9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 panose="02040503050406030204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800" dirty="0"/>
              </a:p>
            </p:txBody>
          </p:sp>
        </mc:Choice>
        <mc:Fallback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016" y="3922427"/>
                <a:ext cx="697627" cy="1475212"/>
              </a:xfrm>
              <a:prstGeom prst="rect">
                <a:avLst/>
              </a:prstGeom>
              <a:blipFill rotWithShape="1">
                <a:blip r:embed="rId7"/>
                <a:stretch>
                  <a:fillRect l="-57" t="-2" r="23" b="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/>
              <p:cNvSpPr txBox="1"/>
              <p:nvPr/>
            </p:nvSpPr>
            <p:spPr>
              <a:xfrm>
                <a:off x="1104227" y="2497152"/>
                <a:ext cx="1141658" cy="1475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0" i="1" smtClean="0">
                          <a:latin typeface="Cambria Math" panose="02040503050406030204"/>
                        </a:rPr>
                        <m:t>2</m:t>
                      </m:r>
                      <m:f>
                        <m:fPr>
                          <m:ctrlPr>
                            <a:rPr lang="vi-VN" sz="4800" i="1" smtClean="0"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 panose="02040503050406030204"/>
                            </a:rPr>
                            <m:t>1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 panose="02040503050406030204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800" dirty="0"/>
              </a:p>
            </p:txBody>
          </p:sp>
        </mc:Choice>
        <mc:Fallback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227" y="2497152"/>
                <a:ext cx="1141658" cy="1475212"/>
              </a:xfrm>
              <a:prstGeom prst="rect">
                <a:avLst/>
              </a:prstGeom>
              <a:blipFill rotWithShape="1">
                <a:blip r:embed="rId8"/>
                <a:stretch>
                  <a:fillRect l="-52" t="-23" r="46" b="3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/>
              <p:cNvSpPr txBox="1"/>
              <p:nvPr/>
            </p:nvSpPr>
            <p:spPr>
              <a:xfrm>
                <a:off x="9239016" y="3922427"/>
                <a:ext cx="697627" cy="1475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i="1" smtClean="0"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 panose="02040503050406030204"/>
                            </a:rPr>
                            <m:t>9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 panose="02040503050406030204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800" dirty="0"/>
              </a:p>
            </p:txBody>
          </p:sp>
        </mc:Choice>
        <mc:Fallback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016" y="3922427"/>
                <a:ext cx="697627" cy="1475212"/>
              </a:xfrm>
              <a:prstGeom prst="rect">
                <a:avLst/>
              </a:prstGeom>
              <a:blipFill rotWithShape="1">
                <a:blip r:embed="rId7"/>
                <a:stretch>
                  <a:fillRect l="-57" t="-2" r="23" b="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10102743" y="1697606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  <a:endParaRPr lang="vi-VN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5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3827E-6 -1.01805E-7 L -0.03295 -0.00023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6278E-6 -3.37807E-7 L 0.04076 0.0002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3.54167E-6 0.1907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2563E-6 -1.58187E-6 L 0.65016 -0.17784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8" y="-89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8948E-6 1.20287E-7 L 0.10797 -0.3826 " pathEditMode="relative" rAng="0" ptsTypes="AA">
                                      <p:cBhvr>
                                        <p:cTn id="10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2" y="-19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1" grpId="1"/>
      <p:bldP spid="21" grpId="2"/>
      <p:bldP spid="22" grpId="0"/>
      <p:bldP spid="22" grpId="1"/>
      <p:bldP spid="22" grpId="2"/>
      <p:bldP spid="23" grpId="0"/>
      <p:bldP spid="32" grpId="0"/>
      <p:bldP spid="33" grpId="0"/>
      <p:bldP spid="34" grpId="0"/>
      <p:bldP spid="35" grpId="0"/>
      <p:bldP spid="36" grpId="0"/>
      <p:bldP spid="39" grpId="0"/>
      <p:bldP spid="39" grpId="1"/>
      <p:bldP spid="40" grpId="0"/>
      <p:bldP spid="41" grpId="0"/>
      <p:bldP spid="42" grpId="0"/>
      <p:bldP spid="42" grpId="1"/>
      <p:bldP spid="43" grpId="0"/>
      <p:bldP spid="43" grpId="1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ChangeArrowheads="1"/>
          </p:cNvSpPr>
          <p:nvPr/>
        </p:nvSpPr>
        <p:spPr bwMode="auto">
          <a:xfrm>
            <a:off x="5028545" y="1927669"/>
            <a:ext cx="2133322" cy="2130148"/>
          </a:xfrm>
          <a:prstGeom prst="rect">
            <a:avLst/>
          </a:prstGeom>
          <a:solidFill>
            <a:srgbClr val="CCDBA9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9443" name="Rectangle 3"/>
          <p:cNvSpPr>
            <a:spLocks noChangeArrowheads="1"/>
          </p:cNvSpPr>
          <p:nvPr/>
        </p:nvSpPr>
        <p:spPr bwMode="auto">
          <a:xfrm>
            <a:off x="2361892" y="1927669"/>
            <a:ext cx="2133322" cy="2130148"/>
          </a:xfrm>
          <a:prstGeom prst="rect">
            <a:avLst/>
          </a:prstGeom>
          <a:solidFill>
            <a:srgbClr val="CCDBA9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237475" y="1079411"/>
            <a:ext cx="6924392" cy="58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Dựa vào hình vẽ viết hỗn số thích hợp:</a:t>
            </a:r>
            <a:endParaRPr lang="en-US" altLang="vi-VN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9455" name="AutoShape 15"/>
          <p:cNvSpPr/>
          <p:nvPr/>
        </p:nvSpPr>
        <p:spPr bwMode="auto">
          <a:xfrm rot="-5400000">
            <a:off x="5828541" y="518152"/>
            <a:ext cx="609521" cy="7542818"/>
          </a:xfrm>
          <a:prstGeom prst="leftBrace">
            <a:avLst>
              <a:gd name="adj1" fmla="val 193760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748363" y="1927669"/>
            <a:ext cx="2156348" cy="2156347"/>
            <a:chOff x="7632019" y="1926187"/>
            <a:chExt cx="2156348" cy="2156347"/>
          </a:xfrm>
        </p:grpSpPr>
        <p:grpSp>
          <p:nvGrpSpPr>
            <p:cNvPr id="10" name="Group 9"/>
            <p:cNvGrpSpPr/>
            <p:nvPr/>
          </p:nvGrpSpPr>
          <p:grpSpPr>
            <a:xfrm>
              <a:off x="7648611" y="1926187"/>
              <a:ext cx="2139756" cy="2141118"/>
              <a:chOff x="7640770" y="1927670"/>
              <a:chExt cx="2139756" cy="2141118"/>
            </a:xfrm>
          </p:grpSpPr>
          <p:sp>
            <p:nvSpPr>
              <p:cNvPr id="7189" name="Rectangle 8"/>
              <p:cNvSpPr>
                <a:spLocks noChangeArrowheads="1"/>
              </p:cNvSpPr>
              <p:nvPr/>
            </p:nvSpPr>
            <p:spPr bwMode="auto">
              <a:xfrm>
                <a:off x="7645890" y="1927670"/>
                <a:ext cx="2134636" cy="2130947"/>
              </a:xfrm>
              <a:prstGeom prst="rect">
                <a:avLst/>
              </a:prstGeom>
              <a:solidFill>
                <a:srgbClr val="F9EBB4"/>
              </a:soli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400" b="1">
                  <a:solidFill>
                    <a:srgbClr val="99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7640770" y="1930251"/>
                <a:ext cx="2137344" cy="2138537"/>
                <a:chOff x="12446806" y="159012"/>
                <a:chExt cx="2137621" cy="2138813"/>
              </a:xfrm>
              <a:solidFill>
                <a:srgbClr val="C3C073"/>
              </a:solidFill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12451928" y="159012"/>
                  <a:ext cx="2132499" cy="2127498"/>
                  <a:chOff x="12451928" y="159012"/>
                  <a:chExt cx="2132499" cy="2127498"/>
                </a:xfrm>
                <a:grpFill/>
              </p:grpSpPr>
              <p:sp>
                <p:nvSpPr>
                  <p:cNvPr id="7190" name="AutoShape 9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2451928" y="1220897"/>
                    <a:ext cx="1067457" cy="1065613"/>
                  </a:xfrm>
                  <a:prstGeom prst="rtTriangle">
                    <a:avLst/>
                  </a:prstGeom>
                  <a:solidFill>
                    <a:srgbClr val="CCDBA9"/>
                  </a:solidFill>
                  <a:ln w="9525">
                    <a:solidFill>
                      <a:schemeClr val="tx1"/>
                    </a:solidFill>
                    <a:miter lim="800000"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vi-VN" altLang="vi-VN" sz="2400" b="1">
                      <a:solidFill>
                        <a:srgbClr val="99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91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13516969" y="159012"/>
                    <a:ext cx="1067458" cy="1065612"/>
                  </a:xfrm>
                  <a:prstGeom prst="rect">
                    <a:avLst/>
                  </a:prstGeom>
                  <a:solidFill>
                    <a:srgbClr val="CCDBA9"/>
                  </a:solidFill>
                  <a:ln w="9525">
                    <a:solidFill>
                      <a:schemeClr val="tx1"/>
                    </a:solidFill>
                    <a:miter lim="800000"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vi-VN" altLang="vi-VN" sz="2400" b="1">
                      <a:solidFill>
                        <a:srgbClr val="99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92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12453844" y="161544"/>
                    <a:ext cx="1067457" cy="1065612"/>
                  </a:xfrm>
                  <a:prstGeom prst="rect">
                    <a:avLst/>
                  </a:prstGeom>
                  <a:solidFill>
                    <a:srgbClr val="CCDBA9"/>
                  </a:solidFill>
                  <a:ln w="9525">
                    <a:solidFill>
                      <a:schemeClr val="tx1"/>
                    </a:solidFill>
                    <a:miter lim="800000"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vi-VN" altLang="vi-VN" sz="2400" b="1">
                      <a:solidFill>
                        <a:srgbClr val="99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7193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12446806" y="166600"/>
                  <a:ext cx="2134914" cy="2131225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4" name="Line 13"/>
                <p:cNvSpPr>
                  <a:spLocks noChangeShapeType="1"/>
                </p:cNvSpPr>
                <p:nvPr/>
              </p:nvSpPr>
              <p:spPr bwMode="auto">
                <a:xfrm>
                  <a:off x="12475926" y="180351"/>
                  <a:ext cx="1041513" cy="103971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" name="Group 10"/>
            <p:cNvGrpSpPr/>
            <p:nvPr/>
          </p:nvGrpSpPr>
          <p:grpSpPr>
            <a:xfrm>
              <a:off x="7632019" y="1933926"/>
              <a:ext cx="2154499" cy="2148608"/>
              <a:chOff x="7632019" y="1933926"/>
              <a:chExt cx="2154499" cy="2148608"/>
            </a:xfrm>
          </p:grpSpPr>
          <p:sp>
            <p:nvSpPr>
              <p:cNvPr id="7195" name="Line 14"/>
              <p:cNvSpPr>
                <a:spLocks noChangeShapeType="1"/>
              </p:cNvSpPr>
              <p:nvPr/>
            </p:nvSpPr>
            <p:spPr bwMode="auto">
              <a:xfrm rot="16200000">
                <a:off x="8697493" y="1924562"/>
                <a:ext cx="0" cy="21309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13"/>
              <p:cNvSpPr>
                <a:spLocks noChangeShapeType="1"/>
              </p:cNvSpPr>
              <p:nvPr/>
            </p:nvSpPr>
            <p:spPr bwMode="auto">
              <a:xfrm>
                <a:off x="7659293" y="1933926"/>
                <a:ext cx="2127225" cy="21235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14"/>
              <p:cNvSpPr>
                <a:spLocks noChangeShapeType="1"/>
              </p:cNvSpPr>
              <p:nvPr/>
            </p:nvSpPr>
            <p:spPr bwMode="auto">
              <a:xfrm>
                <a:off x="8716746" y="1951587"/>
                <a:ext cx="0" cy="21309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5572146" y="4745744"/>
            <a:ext cx="732396" cy="1077078"/>
            <a:chOff x="4828677" y="4005335"/>
            <a:chExt cx="732491" cy="1077218"/>
          </a:xfrm>
        </p:grpSpPr>
        <p:sp>
          <p:nvSpPr>
            <p:cNvPr id="40" name="Text Box 49"/>
            <p:cNvSpPr txBox="1">
              <a:spLocks noChangeArrowheads="1"/>
            </p:cNvSpPr>
            <p:nvPr/>
          </p:nvSpPr>
          <p:spPr bwMode="auto">
            <a:xfrm>
              <a:off x="4828677" y="4191534"/>
              <a:ext cx="3898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2</a:t>
              </a:r>
              <a:endParaRPr lang="en-US" altLang="vi-VN" b="1">
                <a:solidFill>
                  <a:srgbClr val="1311D1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164333" y="4005335"/>
              <a:ext cx="396835" cy="1077218"/>
              <a:chOff x="5164333" y="4005335"/>
              <a:chExt cx="396835" cy="1077218"/>
            </a:xfrm>
          </p:grpSpPr>
          <p:sp>
            <p:nvSpPr>
              <p:cNvPr id="39" name="Text Box 47"/>
              <p:cNvSpPr txBox="1">
                <a:spLocks noChangeArrowheads="1"/>
              </p:cNvSpPr>
              <p:nvPr/>
            </p:nvSpPr>
            <p:spPr bwMode="auto">
              <a:xfrm>
                <a:off x="5165345" y="4005335"/>
                <a:ext cx="389851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 dirty="0">
                    <a:solidFill>
                      <a:srgbClr val="1311D1"/>
                    </a:solidFill>
                    <a:latin typeface="Times New Roman" panose="02020603050405020304" pitchFamily="18" charset="0"/>
                  </a:rPr>
                  <a:t>5</a:t>
                </a:r>
                <a:endParaRPr lang="en-US" altLang="vi-VN" b="1" dirty="0">
                  <a:solidFill>
                    <a:srgbClr val="1311D1"/>
                  </a:solidFill>
                  <a:latin typeface="Times New Roman" panose="02020603050405020304" pitchFamily="18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 dirty="0">
                    <a:solidFill>
                      <a:srgbClr val="1311D1"/>
                    </a:solidFill>
                    <a:latin typeface="Times New Roman" panose="02020603050405020304" pitchFamily="18" charset="0"/>
                  </a:rPr>
                  <a:t>8</a:t>
                </a:r>
                <a:endParaRPr lang="en-US" altLang="vi-VN" b="1" dirty="0">
                  <a:solidFill>
                    <a:srgbClr val="1311D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" name="Line 48"/>
              <p:cNvSpPr>
                <a:spLocks noChangeShapeType="1"/>
              </p:cNvSpPr>
              <p:nvPr/>
            </p:nvSpPr>
            <p:spPr bwMode="auto">
              <a:xfrm>
                <a:off x="5164333" y="4503302"/>
                <a:ext cx="396835" cy="0"/>
              </a:xfrm>
              <a:prstGeom prst="line">
                <a:avLst/>
              </a:prstGeom>
              <a:noFill/>
              <a:ln w="19050">
                <a:solidFill>
                  <a:srgbClr val="1311D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1311D1"/>
                  </a:solidFill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3467326" y="2440320"/>
            <a:ext cx="4989238" cy="2843963"/>
            <a:chOff x="3675815" y="1679871"/>
            <a:chExt cx="4989238" cy="2843963"/>
          </a:xfrm>
        </p:grpSpPr>
        <p:sp>
          <p:nvSpPr>
            <p:cNvPr id="8" name="Thought Bubble: Cloud 7"/>
            <p:cNvSpPr/>
            <p:nvPr/>
          </p:nvSpPr>
          <p:spPr>
            <a:xfrm>
              <a:off x="3675815" y="1679871"/>
              <a:ext cx="4989238" cy="2843963"/>
            </a:xfrm>
            <a:prstGeom prst="cloudCallout">
              <a:avLst/>
            </a:prstGeom>
            <a:solidFill>
              <a:srgbClr val="E6E6E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96353" y="2316381"/>
              <a:ext cx="3886803" cy="120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Hỗn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6103670" y="2131582"/>
              <a:ext cx="732396" cy="1077078"/>
              <a:chOff x="4828677" y="4005335"/>
              <a:chExt cx="732491" cy="1077218"/>
            </a:xfrm>
          </p:grpSpPr>
          <p:sp>
            <p:nvSpPr>
              <p:cNvPr id="47" name="Text Box 49"/>
              <p:cNvSpPr txBox="1">
                <a:spLocks noChangeArrowheads="1"/>
              </p:cNvSpPr>
              <p:nvPr/>
            </p:nvSpPr>
            <p:spPr bwMode="auto">
              <a:xfrm>
                <a:off x="4828677" y="4191534"/>
                <a:ext cx="377026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0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2</a:t>
                </a:r>
                <a:endParaRPr lang="en-US" altLang="vi-VN" sz="3000" b="1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48" name="Group 47"/>
              <p:cNvGrpSpPr/>
              <p:nvPr/>
            </p:nvGrpSpPr>
            <p:grpSpPr>
              <a:xfrm>
                <a:off x="5164333" y="4005335"/>
                <a:ext cx="396835" cy="1077218"/>
                <a:chOff x="5164333" y="4005335"/>
                <a:chExt cx="396835" cy="1077218"/>
              </a:xfrm>
            </p:grpSpPr>
            <p:sp>
              <p:nvSpPr>
                <p:cNvPr id="49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5165345" y="4005335"/>
                  <a:ext cx="389851" cy="1077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solidFill>
                        <a:srgbClr val="FF0000"/>
                      </a:solidFill>
                      <a:latin typeface="Times New Roman" panose="02020603050405020304" pitchFamily="18" charset="0"/>
                    </a:rPr>
                    <a:t>5</a:t>
                  </a:r>
                  <a:endParaRPr lang="en-US" altLang="vi-VN" b="1">
                    <a:solidFill>
                      <a:srgbClr val="FF0000"/>
                    </a:solidFill>
                    <a:latin typeface="Times New Roman" panose="02020603050405020304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solidFill>
                        <a:srgbClr val="FF0000"/>
                      </a:solidFill>
                      <a:latin typeface="Times New Roman" panose="02020603050405020304" pitchFamily="18" charset="0"/>
                    </a:rPr>
                    <a:t>8</a:t>
                  </a:r>
                  <a:endParaRPr lang="en-US" altLang="vi-VN" b="1">
                    <a:solidFill>
                      <a:srgbClr val="FF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0" name="Line 48"/>
                <p:cNvSpPr>
                  <a:spLocks noChangeShapeType="1"/>
                </p:cNvSpPr>
                <p:nvPr/>
              </p:nvSpPr>
              <p:spPr bwMode="auto">
                <a:xfrm>
                  <a:off x="5164333" y="4503302"/>
                  <a:ext cx="396835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sp>
        <p:nvSpPr>
          <p:cNvPr id="30" name="矩形 19"/>
          <p:cNvSpPr/>
          <p:nvPr/>
        </p:nvSpPr>
        <p:spPr>
          <a:xfrm>
            <a:off x="-604061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94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9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9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2" grpId="0" animBg="1"/>
      <p:bldP spid="189443" grpId="0" animBg="1"/>
      <p:bldP spid="189446" grpId="0"/>
      <p:bldP spid="189455" grpId="0" animBg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31" name="Text Box 43"/>
          <p:cNvSpPr txBox="1">
            <a:spLocks noChangeArrowheads="1"/>
          </p:cNvSpPr>
          <p:nvPr/>
        </p:nvSpPr>
        <p:spPr bwMode="auto">
          <a:xfrm>
            <a:off x="198547" y="3374575"/>
            <a:ext cx="2355543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1311D1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vi-VN" sz="2800" b="1" dirty="0" err="1">
                <a:solidFill>
                  <a:srgbClr val="1311D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vi-VN" sz="2800" b="1" dirty="0">
                <a:solidFill>
                  <a:srgbClr val="1311D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311D1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vi-VN" sz="2800" b="1" dirty="0">
                <a:solidFill>
                  <a:srgbClr val="1311D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311D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1311D1"/>
                </a:solidFill>
                <a:latin typeface="Times New Roman" panose="02020603050405020304" pitchFamily="18" charset="0"/>
              </a:rPr>
              <a:t>:</a:t>
            </a:r>
            <a:endParaRPr lang="en-US" altLang="vi-VN" sz="2800" b="1" dirty="0">
              <a:solidFill>
                <a:srgbClr val="1311D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1533" name="AutoShape 45"/>
          <p:cNvSpPr>
            <a:spLocks noChangeArrowheads="1"/>
          </p:cNvSpPr>
          <p:nvPr/>
        </p:nvSpPr>
        <p:spPr bwMode="auto">
          <a:xfrm>
            <a:off x="3348959" y="4572273"/>
            <a:ext cx="5409496" cy="1447611"/>
          </a:xfrm>
          <a:prstGeom prst="cloudCallout">
            <a:avLst>
              <a:gd name="adj1" fmla="val 16315"/>
              <a:gd name="adj2" fmla="val -38815"/>
            </a:avLst>
          </a:prstGeom>
          <a:noFill/>
          <a:ln>
            <a:noFill/>
          </a:ln>
          <a:effectLst>
            <a:prstShdw prst="shdw18" dist="17961" dir="13500000">
              <a:schemeClr val="hlink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algn="ctr" eaLnBrk="1" hangingPunct="1">
              <a:defRPr/>
            </a:pPr>
            <a:endParaRPr lang="vi-VN" sz="2600" b="1">
              <a:solidFill>
                <a:srgbClr val="FF0000"/>
              </a:solidFill>
              <a:latin typeface="Times New Roman" panose="0202060305040502030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80446" y="4291890"/>
            <a:ext cx="5011775" cy="2008376"/>
            <a:chOff x="3394630" y="5949135"/>
            <a:chExt cx="5498350" cy="2477391"/>
          </a:xfrm>
        </p:grpSpPr>
        <p:sp>
          <p:nvSpPr>
            <p:cNvPr id="5" name="Cloud 4"/>
            <p:cNvSpPr/>
            <p:nvPr/>
          </p:nvSpPr>
          <p:spPr>
            <a:xfrm>
              <a:off x="3394630" y="5949135"/>
              <a:ext cx="5498350" cy="2477391"/>
            </a:xfrm>
            <a:prstGeom prst="cloud">
              <a:avLst/>
            </a:prstGeom>
            <a:solidFill>
              <a:srgbClr val="E6E6E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1" name="Text Box 46"/>
            <p:cNvSpPr txBox="1">
              <a:spLocks noChangeArrowheads="1"/>
            </p:cNvSpPr>
            <p:nvPr/>
          </p:nvSpPr>
          <p:spPr bwMode="auto">
            <a:xfrm>
              <a:off x="3691703" y="6495770"/>
              <a:ext cx="4952355" cy="13841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800" b="1" dirty="0">
                  <a:solidFill>
                    <a:srgbClr val="FF0000"/>
                  </a:solidFill>
                </a:rPr>
                <a:t>Ta </a:t>
              </a:r>
              <a:r>
                <a:rPr lang="en-US" sz="2800" b="1" dirty="0" err="1">
                  <a:solidFill>
                    <a:srgbClr val="FF0000"/>
                  </a:solidFill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thể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viết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hỗn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thành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phân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tử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mẫu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br>
                <a:rPr lang="en-US" sz="2800" b="1" dirty="0">
                  <a:solidFill>
                    <a:srgbClr val="FF0000"/>
                  </a:solidFill>
                </a:rPr>
              </a:br>
              <a:r>
                <a:rPr lang="en-US" sz="2800" b="1" dirty="0" err="1">
                  <a:solidFill>
                    <a:srgbClr val="FF0000"/>
                  </a:solidFill>
                </a:rPr>
                <a:t>như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thế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nào</a:t>
              </a:r>
              <a:r>
                <a:rPr lang="en-US" sz="2800" b="1" dirty="0">
                  <a:solidFill>
                    <a:srgbClr val="FF0000"/>
                  </a:solidFill>
                </a:rPr>
                <a:t>?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045362" y="1119911"/>
            <a:ext cx="732396" cy="1200173"/>
            <a:chOff x="4828677" y="4005335"/>
            <a:chExt cx="732491" cy="1200329"/>
          </a:xfrm>
        </p:grpSpPr>
        <p:sp>
          <p:nvSpPr>
            <p:cNvPr id="50" name="Text Box 47"/>
            <p:cNvSpPr txBox="1">
              <a:spLocks noChangeArrowheads="1"/>
            </p:cNvSpPr>
            <p:nvPr/>
          </p:nvSpPr>
          <p:spPr bwMode="auto">
            <a:xfrm>
              <a:off x="5138738" y="4005335"/>
              <a:ext cx="41549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5</a:t>
              </a:r>
              <a:endParaRPr lang="en-US" altLang="vi-VN" sz="3600" b="1">
                <a:solidFill>
                  <a:srgbClr val="1311D1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8</a:t>
              </a:r>
              <a:endParaRPr lang="en-US" altLang="vi-VN" sz="3600" b="1">
                <a:solidFill>
                  <a:srgbClr val="1311D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1" name="Line 48"/>
            <p:cNvSpPr>
              <a:spLocks noChangeShapeType="1"/>
            </p:cNvSpPr>
            <p:nvPr/>
          </p:nvSpPr>
          <p:spPr bwMode="auto">
            <a:xfrm>
              <a:off x="5164333" y="4566802"/>
              <a:ext cx="396835" cy="0"/>
            </a:xfrm>
            <a:prstGeom prst="line">
              <a:avLst/>
            </a:prstGeom>
            <a:noFill/>
            <a:ln w="19050">
              <a:solidFill>
                <a:srgbClr val="1311D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1311D1"/>
                </a:solidFill>
              </a:endParaRPr>
            </a:p>
          </p:txBody>
        </p:sp>
        <p:sp>
          <p:nvSpPr>
            <p:cNvPr id="52" name="Text Box 49"/>
            <p:cNvSpPr txBox="1">
              <a:spLocks noChangeArrowheads="1"/>
            </p:cNvSpPr>
            <p:nvPr/>
          </p:nvSpPr>
          <p:spPr bwMode="auto">
            <a:xfrm>
              <a:off x="4828677" y="4191534"/>
              <a:ext cx="41549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2</a:t>
              </a:r>
              <a:endParaRPr lang="en-US" altLang="vi-VN" sz="3600" b="1">
                <a:solidFill>
                  <a:srgbClr val="1311D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005310" y="1142132"/>
            <a:ext cx="1832315" cy="1200173"/>
            <a:chOff x="8126277" y="609604"/>
            <a:chExt cx="1373461" cy="1200329"/>
          </a:xfrm>
        </p:grpSpPr>
        <p:sp>
          <p:nvSpPr>
            <p:cNvPr id="54" name="Text Box 41"/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 x 8 + 5</a:t>
              </a:r>
              <a:endPara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8</a:t>
              </a:r>
              <a:endPara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5" name="Line 42"/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56" name="Text Box 11"/>
          <p:cNvSpPr txBox="1">
            <a:spLocks noChangeArrowheads="1"/>
          </p:cNvSpPr>
          <p:nvPr/>
        </p:nvSpPr>
        <p:spPr bwMode="auto">
          <a:xfrm>
            <a:off x="4698937" y="1372276"/>
            <a:ext cx="372689" cy="58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vi-VN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 Box 50"/>
          <p:cNvSpPr txBox="1">
            <a:spLocks noChangeArrowheads="1"/>
          </p:cNvSpPr>
          <p:nvPr/>
        </p:nvSpPr>
        <p:spPr bwMode="auto">
          <a:xfrm>
            <a:off x="5586481" y="139527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  <a:endParaRPr lang="en-US" altLang="vi-VN" sz="2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" name="Text Box 50"/>
          <p:cNvSpPr txBox="1">
            <a:spLocks noChangeArrowheads="1"/>
          </p:cNvSpPr>
          <p:nvPr/>
        </p:nvSpPr>
        <p:spPr bwMode="auto">
          <a:xfrm>
            <a:off x="3821211" y="139527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  <a:endParaRPr lang="en-US" altLang="vi-VN" sz="2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" name="Text Box 49"/>
          <p:cNvSpPr txBox="1">
            <a:spLocks noChangeArrowheads="1"/>
          </p:cNvSpPr>
          <p:nvPr/>
        </p:nvSpPr>
        <p:spPr bwMode="auto">
          <a:xfrm>
            <a:off x="4240040" y="1303843"/>
            <a:ext cx="415444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1311D1"/>
                </a:solidFill>
                <a:latin typeface="Times New Roman" panose="02020603050405020304" pitchFamily="18" charset="0"/>
              </a:rPr>
              <a:t>2</a:t>
            </a:r>
            <a:endParaRPr lang="en-US" altLang="vi-VN" sz="3600" b="1">
              <a:solidFill>
                <a:srgbClr val="1311D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115080" y="1118035"/>
            <a:ext cx="427948" cy="1200173"/>
            <a:chOff x="3942482" y="887124"/>
            <a:chExt cx="428004" cy="1200329"/>
          </a:xfrm>
        </p:grpSpPr>
        <p:sp>
          <p:nvSpPr>
            <p:cNvPr id="60" name="Text Box 47"/>
            <p:cNvSpPr txBox="1">
              <a:spLocks noChangeArrowheads="1"/>
            </p:cNvSpPr>
            <p:nvPr/>
          </p:nvSpPr>
          <p:spPr bwMode="auto">
            <a:xfrm>
              <a:off x="3954987" y="887124"/>
              <a:ext cx="41549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5</a:t>
              </a:r>
              <a:endParaRPr lang="en-US" altLang="vi-VN" sz="3600" b="1">
                <a:solidFill>
                  <a:srgbClr val="1311D1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8</a:t>
              </a:r>
              <a:endParaRPr lang="en-US" altLang="vi-VN" sz="3600" b="1">
                <a:solidFill>
                  <a:srgbClr val="1311D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1" name="Line 48"/>
            <p:cNvSpPr>
              <a:spLocks noChangeShapeType="1"/>
            </p:cNvSpPr>
            <p:nvPr/>
          </p:nvSpPr>
          <p:spPr bwMode="auto">
            <a:xfrm>
              <a:off x="3942482" y="1461291"/>
              <a:ext cx="396835" cy="0"/>
            </a:xfrm>
            <a:prstGeom prst="line">
              <a:avLst/>
            </a:prstGeom>
            <a:noFill/>
            <a:ln w="19050">
              <a:solidFill>
                <a:srgbClr val="1311D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1311D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299907" y="1130230"/>
            <a:ext cx="711601" cy="1200173"/>
            <a:chOff x="8555037" y="609604"/>
            <a:chExt cx="533400" cy="1200329"/>
          </a:xfrm>
        </p:grpSpPr>
        <p:sp>
          <p:nvSpPr>
            <p:cNvPr id="63" name="Text Box 41"/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2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21</a:t>
              </a:r>
              <a:endPara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8</a:t>
              </a:r>
              <a:endPara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4" name="Line 42"/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65" name="Text Box 50"/>
          <p:cNvSpPr txBox="1">
            <a:spLocks noChangeArrowheads="1"/>
          </p:cNvSpPr>
          <p:nvPr/>
        </p:nvSpPr>
        <p:spPr bwMode="auto">
          <a:xfrm>
            <a:off x="7881078" y="1420669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  <a:endParaRPr lang="en-US" altLang="vi-VN" sz="2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3103518" y="3182859"/>
            <a:ext cx="732396" cy="1200173"/>
            <a:chOff x="4828677" y="4005335"/>
            <a:chExt cx="732491" cy="1200329"/>
          </a:xfrm>
        </p:grpSpPr>
        <p:sp>
          <p:nvSpPr>
            <p:cNvPr id="68" name="Text Box 47"/>
            <p:cNvSpPr txBox="1">
              <a:spLocks noChangeArrowheads="1"/>
            </p:cNvSpPr>
            <p:nvPr/>
          </p:nvSpPr>
          <p:spPr bwMode="auto">
            <a:xfrm>
              <a:off x="5138738" y="4005335"/>
              <a:ext cx="41549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5</a:t>
              </a:r>
              <a:endParaRPr lang="en-US" altLang="vi-VN" sz="3600" b="1">
                <a:solidFill>
                  <a:srgbClr val="1311D1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8</a:t>
              </a:r>
              <a:endParaRPr lang="en-US" altLang="vi-VN" sz="3600" b="1">
                <a:solidFill>
                  <a:srgbClr val="1311D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9" name="Line 48"/>
            <p:cNvSpPr>
              <a:spLocks noChangeShapeType="1"/>
            </p:cNvSpPr>
            <p:nvPr/>
          </p:nvSpPr>
          <p:spPr bwMode="auto">
            <a:xfrm>
              <a:off x="5164333" y="4566802"/>
              <a:ext cx="396835" cy="0"/>
            </a:xfrm>
            <a:prstGeom prst="line">
              <a:avLst/>
            </a:prstGeom>
            <a:noFill/>
            <a:ln w="19050">
              <a:solidFill>
                <a:srgbClr val="1311D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1311D1"/>
                </a:solidFill>
              </a:endParaRPr>
            </a:p>
          </p:txBody>
        </p:sp>
        <p:sp>
          <p:nvSpPr>
            <p:cNvPr id="70" name="Text Box 49"/>
            <p:cNvSpPr txBox="1">
              <a:spLocks noChangeArrowheads="1"/>
            </p:cNvSpPr>
            <p:nvPr/>
          </p:nvSpPr>
          <p:spPr bwMode="auto">
            <a:xfrm>
              <a:off x="4828677" y="4191534"/>
              <a:ext cx="41549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2</a:t>
              </a:r>
              <a:endParaRPr lang="en-US" altLang="vi-VN" sz="3600" b="1">
                <a:solidFill>
                  <a:srgbClr val="1311D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239363" y="3205080"/>
            <a:ext cx="2811993" cy="1200329"/>
            <a:chOff x="7759107" y="609604"/>
            <a:chExt cx="2107802" cy="120048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2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7759107" y="609604"/>
                  <a:ext cx="2107802" cy="12004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 dirty="0" smtClean="0">
                      <a:solidFill>
                        <a:srgbClr val="0000FF"/>
                      </a:solidFill>
                      <a:latin typeface="Times New Roman" panose="02020603050405020304" pitchFamily="18" charset="0"/>
                    </a:rPr>
                    <a:t>2   </a:t>
                  </a:r>
                  <a14:m>
                    <m:oMath xmlns:m="http://schemas.openxmlformats.org/officeDocument/2006/math">
                      <m:r>
                        <a:rPr lang="en-US" altLang="vi-VN" sz="3600" b="1" i="1" smtClean="0">
                          <a:solidFill>
                            <a:srgbClr val="0000FF"/>
                          </a:solidFill>
                          <a:latin typeface="Cambria Math" panose="02040503050406030204"/>
                          <a:ea typeface="Cambria Math" panose="02040503050406030204"/>
                        </a:rPr>
                        <m:t>×</m:t>
                      </m:r>
                      <m:r>
                        <a:rPr lang="en-US" altLang="vi-VN" sz="3600" b="1" i="0" smtClean="0">
                          <a:solidFill>
                            <a:srgbClr val="0000FF"/>
                          </a:solidFill>
                          <a:latin typeface="Cambria Math" panose="02040503050406030204"/>
                          <a:ea typeface="Cambria Math" panose="02040503050406030204"/>
                        </a:rPr>
                        <m:t>   </m:t>
                      </m:r>
                    </m:oMath>
                  </a14:m>
                  <a:r>
                    <a:rPr lang="en-US" altLang="vi-VN" sz="3600" b="1" dirty="0" smtClean="0">
                      <a:solidFill>
                        <a:srgbClr val="0000FF"/>
                      </a:solidFill>
                      <a:latin typeface="Times New Roman" panose="02020603050405020304" pitchFamily="18" charset="0"/>
                    </a:rPr>
                    <a:t>8   +   5</a:t>
                  </a:r>
                  <a:endParaRPr lang="en-US" altLang="vi-VN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</a:rPr>
                    <a:t>8</a:t>
                  </a:r>
                  <a:endParaRPr lang="en-US" altLang="vi-VN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72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759107" y="609604"/>
                  <a:ext cx="2107802" cy="1200485"/>
                </a:xfrm>
                <a:prstGeom prst="rect">
                  <a:avLst/>
                </a:prstGeom>
                <a:blipFill rotWithShape="1">
                  <a:blip r:embed="rId1"/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Line 42"/>
            <p:cNvSpPr>
              <a:spLocks noChangeShapeType="1"/>
            </p:cNvSpPr>
            <p:nvPr/>
          </p:nvSpPr>
          <p:spPr bwMode="auto">
            <a:xfrm>
              <a:off x="7794315" y="1150942"/>
              <a:ext cx="202385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74" name="Text Box 50"/>
          <p:cNvSpPr txBox="1">
            <a:spLocks noChangeArrowheads="1"/>
          </p:cNvSpPr>
          <p:nvPr/>
        </p:nvSpPr>
        <p:spPr bwMode="auto">
          <a:xfrm>
            <a:off x="3879367" y="3458220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  <a:endParaRPr lang="en-US" altLang="vi-VN" sz="2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8046854" y="3206066"/>
            <a:ext cx="711601" cy="1200173"/>
            <a:chOff x="8555037" y="609604"/>
            <a:chExt cx="533400" cy="1200329"/>
          </a:xfrm>
        </p:grpSpPr>
        <p:sp>
          <p:nvSpPr>
            <p:cNvPr id="76" name="Text Box 41"/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2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21</a:t>
              </a:r>
              <a:endPara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8</a:t>
              </a:r>
              <a:endPara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7" name="Line 42"/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78" name="Text Box 50"/>
          <p:cNvSpPr txBox="1">
            <a:spLocks noChangeArrowheads="1"/>
          </p:cNvSpPr>
          <p:nvPr/>
        </p:nvSpPr>
        <p:spPr bwMode="auto">
          <a:xfrm>
            <a:off x="7169706" y="349806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  <a:endParaRPr lang="en-US" altLang="vi-VN" sz="2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矩形 19"/>
          <p:cNvSpPr/>
          <p:nvPr/>
        </p:nvSpPr>
        <p:spPr>
          <a:xfrm>
            <a:off x="-633089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1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531" grpId="0"/>
      <p:bldP spid="56" grpId="0"/>
      <p:bldP spid="57" grpId="0"/>
      <p:bldP spid="58" grpId="0"/>
      <p:bldP spid="59" grpId="0"/>
      <p:bldP spid="65" grpId="0"/>
      <p:bldP spid="74" grpId="0"/>
      <p:bldP spid="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186407" y="1206743"/>
            <a:ext cx="3961884" cy="64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Nhận xét:</a:t>
            </a:r>
            <a:endParaRPr lang="en-US" altLang="vi-VN" sz="36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47"/>
          <p:cNvSpPr txBox="1">
            <a:spLocks noChangeArrowheads="1"/>
          </p:cNvSpPr>
          <p:nvPr/>
        </p:nvSpPr>
        <p:spPr bwMode="auto">
          <a:xfrm>
            <a:off x="1674772" y="2090003"/>
            <a:ext cx="8387779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Có thể viết hỗn số thành một phân số có:</a:t>
            </a:r>
            <a:endParaRPr lang="en-US" altLang="vi-VN" sz="3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48"/>
          <p:cNvSpPr txBox="1">
            <a:spLocks noChangeArrowheads="1"/>
          </p:cNvSpPr>
          <p:nvPr/>
        </p:nvSpPr>
        <p:spPr bwMode="auto">
          <a:xfrm>
            <a:off x="1674773" y="3002765"/>
            <a:ext cx="10178246" cy="120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- Tử số bằng phần nguyên nhân với mẫu số rồi cộng với tử số ở phần phân số.</a:t>
            </a:r>
            <a:endParaRPr lang="en-US" altLang="vi-VN" sz="3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49"/>
          <p:cNvSpPr txBox="1">
            <a:spLocks noChangeArrowheads="1"/>
          </p:cNvSpPr>
          <p:nvPr/>
        </p:nvSpPr>
        <p:spPr bwMode="auto">
          <a:xfrm>
            <a:off x="1674773" y="4346359"/>
            <a:ext cx="1007665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hỗn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ban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en-US" altLang="vi-VN" sz="3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矩形 19"/>
          <p:cNvSpPr/>
          <p:nvPr/>
        </p:nvSpPr>
        <p:spPr>
          <a:xfrm>
            <a:off x="-604061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DF4"/>
              </a:clrFrom>
              <a:clrTo>
                <a:srgbClr val="FFFD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584951" y="2000506"/>
            <a:ext cx="2074264" cy="93327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0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ONE</a:t>
            </a:r>
            <a:endParaRPr lang="zh-CN" altLang="en-US" sz="40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580849" y="2499185"/>
            <a:ext cx="48095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b="1">
                <a:solidFill>
                  <a:srgbClr val="7AB9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LUYỆN TẬP</a:t>
            </a:r>
            <a:endParaRPr kumimoji="1" lang="zh-CN" altLang="en-US" sz="6000" dirty="0">
              <a:solidFill>
                <a:srgbClr val="7AB9AE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13" name="MH_Number_1"/>
          <p:cNvSpPr/>
          <p:nvPr>
            <p:custDataLst>
              <p:tags r:id="rId4"/>
            </p:custDataLst>
          </p:nvPr>
        </p:nvSpPr>
        <p:spPr>
          <a:xfrm>
            <a:off x="3626324" y="2074221"/>
            <a:ext cx="1680925" cy="1680925"/>
          </a:xfrm>
          <a:prstGeom prst="ellipse">
            <a:avLst/>
          </a:prstGeom>
          <a:solidFill>
            <a:srgbClr val="D9EAF2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66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4" name="组合 12"/>
          <p:cNvGrpSpPr/>
          <p:nvPr/>
        </p:nvGrpSpPr>
        <p:grpSpPr>
          <a:xfrm rot="5400000">
            <a:off x="4189055" y="3149304"/>
            <a:ext cx="2817128" cy="45714"/>
            <a:chOff x="4955994" y="3809489"/>
            <a:chExt cx="2817495" cy="45720"/>
          </a:xfrm>
        </p:grpSpPr>
        <p:cxnSp>
          <p:nvCxnSpPr>
            <p:cNvPr id="16" name="直接连接符 13"/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4"/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椭圆 15"/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1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8"/>
          <p:cNvGrpSpPr/>
          <p:nvPr/>
        </p:nvGrpSpPr>
        <p:grpSpPr bwMode="auto">
          <a:xfrm>
            <a:off x="1028566" y="1406208"/>
            <a:ext cx="1364572" cy="1200126"/>
            <a:chOff x="912" y="1582"/>
            <a:chExt cx="761" cy="620"/>
          </a:xfrm>
        </p:grpSpPr>
        <p:grpSp>
          <p:nvGrpSpPr>
            <p:cNvPr id="10307" name="Group 19"/>
            <p:cNvGrpSpPr/>
            <p:nvPr/>
          </p:nvGrpSpPr>
          <p:grpSpPr bwMode="auto">
            <a:xfrm>
              <a:off x="912" y="1582"/>
              <a:ext cx="439" cy="620"/>
              <a:chOff x="2393" y="3214"/>
              <a:chExt cx="439" cy="620"/>
            </a:xfrm>
          </p:grpSpPr>
          <p:grpSp>
            <p:nvGrpSpPr>
              <p:cNvPr id="10309" name="Group 20"/>
              <p:cNvGrpSpPr/>
              <p:nvPr/>
            </p:nvGrpSpPr>
            <p:grpSpPr bwMode="auto">
              <a:xfrm>
                <a:off x="2592" y="3214"/>
                <a:ext cx="240" cy="620"/>
                <a:chOff x="1178" y="1328"/>
                <a:chExt cx="240" cy="620"/>
              </a:xfrm>
            </p:grpSpPr>
            <p:sp>
              <p:nvSpPr>
                <p:cNvPr id="10311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185" y="1328"/>
                  <a:ext cx="232" cy="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1</a:t>
                  </a:r>
                  <a:endPara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3</a:t>
                  </a:r>
                  <a:endPara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312" name="Line 22"/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0310" name="Text Box 23"/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32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2</a:t>
                </a:r>
                <a:endPara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308" name="Text Box 24"/>
            <p:cNvSpPr txBox="1">
              <a:spLocks noChangeArrowheads="1"/>
            </p:cNvSpPr>
            <p:nvPr/>
          </p:nvSpPr>
          <p:spPr bwMode="auto">
            <a:xfrm>
              <a:off x="1359" y="1715"/>
              <a:ext cx="314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 </a:t>
              </a:r>
              <a:endParaRPr lang="en-US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" name="Group 41"/>
          <p:cNvGrpSpPr/>
          <p:nvPr/>
        </p:nvGrpSpPr>
        <p:grpSpPr bwMode="auto">
          <a:xfrm>
            <a:off x="1053963" y="2951279"/>
            <a:ext cx="1364572" cy="1200126"/>
            <a:chOff x="912" y="1582"/>
            <a:chExt cx="761" cy="620"/>
          </a:xfrm>
        </p:grpSpPr>
        <p:grpSp>
          <p:nvGrpSpPr>
            <p:cNvPr id="10293" name="Group 42"/>
            <p:cNvGrpSpPr/>
            <p:nvPr/>
          </p:nvGrpSpPr>
          <p:grpSpPr bwMode="auto">
            <a:xfrm>
              <a:off x="912" y="1582"/>
              <a:ext cx="439" cy="620"/>
              <a:chOff x="2393" y="3214"/>
              <a:chExt cx="439" cy="620"/>
            </a:xfrm>
          </p:grpSpPr>
          <p:grpSp>
            <p:nvGrpSpPr>
              <p:cNvPr id="10295" name="Group 43"/>
              <p:cNvGrpSpPr/>
              <p:nvPr/>
            </p:nvGrpSpPr>
            <p:grpSpPr bwMode="auto">
              <a:xfrm>
                <a:off x="2592" y="3214"/>
                <a:ext cx="240" cy="620"/>
                <a:chOff x="1178" y="1328"/>
                <a:chExt cx="240" cy="620"/>
              </a:xfrm>
            </p:grpSpPr>
            <p:sp>
              <p:nvSpPr>
                <p:cNvPr id="10297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1185" y="1328"/>
                  <a:ext cx="232" cy="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2</a:t>
                  </a:r>
                  <a:endPara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5</a:t>
                  </a:r>
                  <a:endPara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298" name="Line 45"/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0296" name="Text Box 46"/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32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4</a:t>
                </a:r>
                <a:endPara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294" name="Text Box 47"/>
            <p:cNvSpPr txBox="1">
              <a:spLocks noChangeArrowheads="1"/>
            </p:cNvSpPr>
            <p:nvPr/>
          </p:nvSpPr>
          <p:spPr bwMode="auto">
            <a:xfrm>
              <a:off x="1359" y="1715"/>
              <a:ext cx="314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 </a:t>
              </a:r>
              <a:endParaRPr lang="en-US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7" name="Group 64"/>
          <p:cNvGrpSpPr/>
          <p:nvPr/>
        </p:nvGrpSpPr>
        <p:grpSpPr bwMode="auto">
          <a:xfrm>
            <a:off x="1051528" y="4496350"/>
            <a:ext cx="1249811" cy="1200126"/>
            <a:chOff x="912" y="1582"/>
            <a:chExt cx="697" cy="620"/>
          </a:xfrm>
        </p:grpSpPr>
        <p:grpSp>
          <p:nvGrpSpPr>
            <p:cNvPr id="10279" name="Group 65"/>
            <p:cNvGrpSpPr/>
            <p:nvPr/>
          </p:nvGrpSpPr>
          <p:grpSpPr bwMode="auto">
            <a:xfrm>
              <a:off x="912" y="1582"/>
              <a:ext cx="439" cy="620"/>
              <a:chOff x="2393" y="3214"/>
              <a:chExt cx="439" cy="620"/>
            </a:xfrm>
          </p:grpSpPr>
          <p:grpSp>
            <p:nvGrpSpPr>
              <p:cNvPr id="10281" name="Group 66"/>
              <p:cNvGrpSpPr/>
              <p:nvPr/>
            </p:nvGrpSpPr>
            <p:grpSpPr bwMode="auto">
              <a:xfrm>
                <a:off x="2592" y="3214"/>
                <a:ext cx="240" cy="620"/>
                <a:chOff x="1178" y="1328"/>
                <a:chExt cx="240" cy="620"/>
              </a:xfrm>
            </p:grpSpPr>
            <p:sp>
              <p:nvSpPr>
                <p:cNvPr id="10283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1185" y="1328"/>
                  <a:ext cx="232" cy="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1</a:t>
                  </a:r>
                  <a:endPara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4</a:t>
                  </a:r>
                  <a:endPara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284" name="Line 68"/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0282" name="Text Box 69"/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32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3</a:t>
                </a:r>
                <a:endPara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280" name="Text Box 70"/>
            <p:cNvSpPr txBox="1">
              <a:spLocks noChangeArrowheads="1"/>
            </p:cNvSpPr>
            <p:nvPr/>
          </p:nvSpPr>
          <p:spPr bwMode="auto">
            <a:xfrm>
              <a:off x="1359" y="1715"/>
              <a:ext cx="250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</a:t>
              </a:r>
              <a:endParaRPr lang="en-US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86" name="Text Box 4"/>
          <p:cNvSpPr txBox="1">
            <a:spLocks noChangeArrowheads="1"/>
          </p:cNvSpPr>
          <p:nvPr/>
        </p:nvSpPr>
        <p:spPr bwMode="auto">
          <a:xfrm>
            <a:off x="537383" y="62721"/>
            <a:ext cx="92063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Bài 1: Chuyển các hỗn số sau thành phân số:</a:t>
            </a:r>
            <a:endParaRPr lang="en-US" altLang="vi-VN" sz="36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2215268" y="1492240"/>
            <a:ext cx="1832315" cy="1200173"/>
            <a:chOff x="8126277" y="609604"/>
            <a:chExt cx="1373461" cy="1200329"/>
          </a:xfrm>
        </p:grpSpPr>
        <p:sp>
          <p:nvSpPr>
            <p:cNvPr id="88" name="Text Box 41"/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 x 3 + 1</a:t>
              </a:r>
              <a:endPara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  <a:endPara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9" name="Line 42"/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4389405" y="1493226"/>
            <a:ext cx="711601" cy="1200173"/>
            <a:chOff x="8555037" y="609604"/>
            <a:chExt cx="533400" cy="1200329"/>
          </a:xfrm>
        </p:grpSpPr>
        <p:sp>
          <p:nvSpPr>
            <p:cNvPr id="92" name="Text Box 41"/>
            <p:cNvSpPr txBox="1">
              <a:spLocks noChangeArrowheads="1"/>
            </p:cNvSpPr>
            <p:nvPr/>
          </p:nvSpPr>
          <p:spPr bwMode="auto">
            <a:xfrm>
              <a:off x="8657301" y="609604"/>
              <a:ext cx="31140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  <a:endPara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  <a:endPara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3" name="Line 42"/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94" name="Text Box 50"/>
          <p:cNvSpPr txBox="1">
            <a:spLocks noChangeArrowheads="1"/>
          </p:cNvSpPr>
          <p:nvPr/>
        </p:nvSpPr>
        <p:spPr bwMode="auto">
          <a:xfrm>
            <a:off x="4068612" y="1798790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  <a:endParaRPr lang="en-US" altLang="vi-VN" sz="2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2254441" y="3016961"/>
            <a:ext cx="1832315" cy="1200173"/>
            <a:chOff x="8126277" y="609604"/>
            <a:chExt cx="1373461" cy="1200329"/>
          </a:xfrm>
        </p:grpSpPr>
        <p:sp>
          <p:nvSpPr>
            <p:cNvPr id="96" name="Text Box 41"/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 x 5 + 2</a:t>
              </a:r>
              <a:endPara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  <a:endPara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7" name="Line 42"/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4377785" y="3005249"/>
            <a:ext cx="711601" cy="1200173"/>
            <a:chOff x="8555037" y="609604"/>
            <a:chExt cx="533400" cy="1200329"/>
          </a:xfrm>
        </p:grpSpPr>
        <p:sp>
          <p:nvSpPr>
            <p:cNvPr id="99" name="Text Box 41"/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22</a:t>
              </a:r>
              <a:endPara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  <a:endPara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0" name="Line 42"/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01" name="Text Box 50"/>
          <p:cNvSpPr txBox="1">
            <a:spLocks noChangeArrowheads="1"/>
          </p:cNvSpPr>
          <p:nvPr/>
        </p:nvSpPr>
        <p:spPr bwMode="auto">
          <a:xfrm>
            <a:off x="4056991" y="331081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  <a:endParaRPr lang="en-US" altLang="vi-VN" sz="2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2254440" y="4556576"/>
            <a:ext cx="1832315" cy="1200173"/>
            <a:chOff x="8126276" y="609604"/>
            <a:chExt cx="1373461" cy="1200329"/>
          </a:xfrm>
        </p:grpSpPr>
        <p:sp>
          <p:nvSpPr>
            <p:cNvPr id="103" name="Text Box 41"/>
            <p:cNvSpPr txBox="1">
              <a:spLocks noChangeArrowheads="1"/>
            </p:cNvSpPr>
            <p:nvPr/>
          </p:nvSpPr>
          <p:spPr bwMode="auto">
            <a:xfrm>
              <a:off x="8126276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 x 4 + 1</a:t>
              </a:r>
              <a:endPara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  <a:endPara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" name="Line 42"/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4377785" y="4544863"/>
            <a:ext cx="711601" cy="1200173"/>
            <a:chOff x="8555037" y="609604"/>
            <a:chExt cx="533400" cy="1200329"/>
          </a:xfrm>
        </p:grpSpPr>
        <p:sp>
          <p:nvSpPr>
            <p:cNvPr id="106" name="Text Box 41"/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13</a:t>
              </a:r>
              <a:endPara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  <a:endPara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7" name="Line 42"/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08" name="Text Box 50"/>
          <p:cNvSpPr txBox="1">
            <a:spLocks noChangeArrowheads="1"/>
          </p:cNvSpPr>
          <p:nvPr/>
        </p:nvSpPr>
        <p:spPr bwMode="auto">
          <a:xfrm>
            <a:off x="4056991" y="4850427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  <a:endParaRPr lang="en-US" altLang="vi-VN" sz="2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9" name="Group 18"/>
          <p:cNvGrpSpPr/>
          <p:nvPr/>
        </p:nvGrpSpPr>
        <p:grpSpPr bwMode="auto">
          <a:xfrm>
            <a:off x="5919248" y="1493226"/>
            <a:ext cx="1349199" cy="1199995"/>
            <a:chOff x="864" y="1566"/>
            <a:chExt cx="850" cy="756"/>
          </a:xfrm>
        </p:grpSpPr>
        <p:grpSp>
          <p:nvGrpSpPr>
            <p:cNvPr id="110" name="Group 19"/>
            <p:cNvGrpSpPr/>
            <p:nvPr/>
          </p:nvGrpSpPr>
          <p:grpSpPr bwMode="auto">
            <a:xfrm>
              <a:off x="864" y="1566"/>
              <a:ext cx="501" cy="756"/>
              <a:chOff x="2345" y="3198"/>
              <a:chExt cx="501" cy="756"/>
            </a:xfrm>
          </p:grpSpPr>
          <p:grpSp>
            <p:nvGrpSpPr>
              <p:cNvPr id="112" name="Group 20"/>
              <p:cNvGrpSpPr/>
              <p:nvPr/>
            </p:nvGrpSpPr>
            <p:grpSpPr bwMode="auto">
              <a:xfrm>
                <a:off x="2584" y="3198"/>
                <a:ext cx="262" cy="756"/>
                <a:chOff x="1170" y="1312"/>
                <a:chExt cx="262" cy="756"/>
              </a:xfrm>
            </p:grpSpPr>
            <p:sp>
              <p:nvSpPr>
                <p:cNvPr id="114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170" y="1312"/>
                  <a:ext cx="262" cy="7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5</a:t>
                  </a:r>
                  <a:endPara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7</a:t>
                  </a:r>
                  <a:endPara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5" name="Line 22"/>
                <p:cNvSpPr>
                  <a:spLocks noChangeShapeType="1"/>
                </p:cNvSpPr>
                <p:nvPr/>
              </p:nvSpPr>
              <p:spPr bwMode="auto">
                <a:xfrm>
                  <a:off x="1178" y="1667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13" name="Text Box 23"/>
              <p:cNvSpPr txBox="1">
                <a:spLocks noChangeArrowheads="1"/>
              </p:cNvSpPr>
              <p:nvPr/>
            </p:nvSpPr>
            <p:spPr bwMode="auto">
              <a:xfrm>
                <a:off x="2345" y="3343"/>
                <a:ext cx="26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9</a:t>
                </a:r>
                <a:endPara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11" name="Text Box 24"/>
            <p:cNvSpPr txBox="1">
              <a:spLocks noChangeArrowheads="1"/>
            </p:cNvSpPr>
            <p:nvPr/>
          </p:nvSpPr>
          <p:spPr bwMode="auto">
            <a:xfrm>
              <a:off x="1359" y="1715"/>
              <a:ext cx="35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 </a:t>
              </a:r>
              <a:endParaRPr lang="en-US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6" name="Group 41"/>
          <p:cNvGrpSpPr/>
          <p:nvPr/>
        </p:nvGrpSpPr>
        <p:grpSpPr bwMode="auto">
          <a:xfrm>
            <a:off x="5919247" y="3005249"/>
            <a:ext cx="1552373" cy="1199995"/>
            <a:chOff x="776" y="2862"/>
            <a:chExt cx="978" cy="756"/>
          </a:xfrm>
        </p:grpSpPr>
        <p:grpSp>
          <p:nvGrpSpPr>
            <p:cNvPr id="117" name="Group 42"/>
            <p:cNvGrpSpPr/>
            <p:nvPr/>
          </p:nvGrpSpPr>
          <p:grpSpPr bwMode="auto">
            <a:xfrm>
              <a:off x="1094" y="2862"/>
              <a:ext cx="407" cy="756"/>
              <a:chOff x="1161" y="1312"/>
              <a:chExt cx="407" cy="756"/>
            </a:xfrm>
          </p:grpSpPr>
          <p:sp>
            <p:nvSpPr>
              <p:cNvPr id="120" name="Text Box 43"/>
              <p:cNvSpPr txBox="1">
                <a:spLocks noChangeArrowheads="1"/>
              </p:cNvSpPr>
              <p:nvPr/>
            </p:nvSpPr>
            <p:spPr bwMode="auto">
              <a:xfrm>
                <a:off x="1161" y="1312"/>
                <a:ext cx="407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3</a:t>
                </a:r>
                <a:endPara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10</a:t>
                </a:r>
                <a:endPara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1" name="Line 44"/>
              <p:cNvSpPr>
                <a:spLocks noChangeShapeType="1"/>
              </p:cNvSpPr>
              <p:nvPr/>
            </p:nvSpPr>
            <p:spPr bwMode="auto">
              <a:xfrm>
                <a:off x="1226" y="1667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118" name="Text Box 45"/>
            <p:cNvSpPr txBox="1">
              <a:spLocks noChangeArrowheads="1"/>
            </p:cNvSpPr>
            <p:nvPr/>
          </p:nvSpPr>
          <p:spPr bwMode="auto">
            <a:xfrm>
              <a:off x="776" y="3007"/>
              <a:ext cx="48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10 </a:t>
              </a:r>
              <a:endParaRPr lang="en-US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" name="Text Box 46"/>
            <p:cNvSpPr txBox="1">
              <a:spLocks noChangeArrowheads="1"/>
            </p:cNvSpPr>
            <p:nvPr/>
          </p:nvSpPr>
          <p:spPr bwMode="auto">
            <a:xfrm>
              <a:off x="1399" y="3011"/>
              <a:ext cx="35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 </a:t>
              </a:r>
              <a:endParaRPr lang="en-US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7043052" y="1493226"/>
            <a:ext cx="1832315" cy="1200173"/>
            <a:chOff x="8126277" y="609604"/>
            <a:chExt cx="1373461" cy="1200329"/>
          </a:xfrm>
        </p:grpSpPr>
        <p:sp>
          <p:nvSpPr>
            <p:cNvPr id="123" name="Text Box 41"/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9 x 7 + 5</a:t>
              </a:r>
              <a:endPara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  <a:endPara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4" name="Line 42"/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9217189" y="1493226"/>
            <a:ext cx="711601" cy="1200173"/>
            <a:chOff x="8555037" y="609604"/>
            <a:chExt cx="533400" cy="1200329"/>
          </a:xfrm>
        </p:grpSpPr>
        <p:sp>
          <p:nvSpPr>
            <p:cNvPr id="126" name="Text Box 41"/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68</a:t>
              </a:r>
              <a:endPara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  <a:endPara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7" name="Line 42"/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28" name="Text Box 50"/>
          <p:cNvSpPr txBox="1">
            <a:spLocks noChangeArrowheads="1"/>
          </p:cNvSpPr>
          <p:nvPr/>
        </p:nvSpPr>
        <p:spPr bwMode="auto">
          <a:xfrm>
            <a:off x="8896395" y="1796240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  <a:endParaRPr lang="en-US" altLang="vi-VN" sz="2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9" name="Group 128"/>
          <p:cNvGrpSpPr/>
          <p:nvPr/>
        </p:nvGrpSpPr>
        <p:grpSpPr>
          <a:xfrm>
            <a:off x="7344236" y="3005249"/>
            <a:ext cx="2293922" cy="1200173"/>
            <a:chOff x="7953274" y="609604"/>
            <a:chExt cx="1719469" cy="1200329"/>
          </a:xfrm>
        </p:grpSpPr>
        <p:sp>
          <p:nvSpPr>
            <p:cNvPr id="130" name="Text Box 41"/>
            <p:cNvSpPr txBox="1">
              <a:spLocks noChangeArrowheads="1"/>
            </p:cNvSpPr>
            <p:nvPr/>
          </p:nvSpPr>
          <p:spPr bwMode="auto">
            <a:xfrm>
              <a:off x="7953274" y="609604"/>
              <a:ext cx="171946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 x 10 + 3</a:t>
              </a:r>
              <a:endPara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  <a:endPara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1" name="Line 42"/>
            <p:cNvSpPr>
              <a:spLocks noChangeShapeType="1"/>
            </p:cNvSpPr>
            <p:nvPr/>
          </p:nvSpPr>
          <p:spPr bwMode="auto">
            <a:xfrm>
              <a:off x="8048762" y="1163642"/>
              <a:ext cx="1554398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9743685" y="3005249"/>
            <a:ext cx="877050" cy="1200173"/>
            <a:chOff x="8484298" y="609604"/>
            <a:chExt cx="657416" cy="1200329"/>
          </a:xfrm>
        </p:grpSpPr>
        <p:sp>
          <p:nvSpPr>
            <p:cNvPr id="133" name="Text Box 41"/>
            <p:cNvSpPr txBox="1">
              <a:spLocks noChangeArrowheads="1"/>
            </p:cNvSpPr>
            <p:nvPr/>
          </p:nvSpPr>
          <p:spPr bwMode="auto">
            <a:xfrm>
              <a:off x="8484298" y="609604"/>
              <a:ext cx="65741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103</a:t>
              </a:r>
              <a:endPara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  <a:endPara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4" name="Line 42"/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35" name="Text Box 50"/>
          <p:cNvSpPr txBox="1">
            <a:spLocks noChangeArrowheads="1"/>
          </p:cNvSpPr>
          <p:nvPr/>
        </p:nvSpPr>
        <p:spPr bwMode="auto">
          <a:xfrm>
            <a:off x="9517257" y="330826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  <a:endParaRPr lang="en-US" altLang="vi-VN" sz="2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4" grpId="0"/>
      <p:bldP spid="101" grpId="0"/>
      <p:bldP spid="108" grpId="0"/>
      <p:bldP spid="128" grpId="0"/>
      <p:bldP spid="1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5" name="Text Box 5"/>
          <p:cNvSpPr txBox="1">
            <a:spLocks noChangeArrowheads="1"/>
          </p:cNvSpPr>
          <p:nvPr/>
        </p:nvSpPr>
        <p:spPr bwMode="auto">
          <a:xfrm>
            <a:off x="387275" y="-10187"/>
            <a:ext cx="9760037" cy="10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Bài 2: Chuyển các hỗn số thành phần số rồi thực hiện phép tính (theo mẫu):</a:t>
            </a:r>
            <a:endParaRPr lang="en-US" altLang="vi-VN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6"/>
          <p:cNvGrpSpPr/>
          <p:nvPr/>
        </p:nvGrpSpPr>
        <p:grpSpPr bwMode="auto">
          <a:xfrm>
            <a:off x="1858586" y="2782676"/>
            <a:ext cx="1738086" cy="1104756"/>
            <a:chOff x="912" y="2100"/>
            <a:chExt cx="1095" cy="696"/>
          </a:xfrm>
        </p:grpSpPr>
        <p:grpSp>
          <p:nvGrpSpPr>
            <p:cNvPr id="12342" name="Group 7"/>
            <p:cNvGrpSpPr/>
            <p:nvPr/>
          </p:nvGrpSpPr>
          <p:grpSpPr bwMode="auto">
            <a:xfrm>
              <a:off x="912" y="2100"/>
              <a:ext cx="445" cy="679"/>
              <a:chOff x="2393" y="3214"/>
              <a:chExt cx="445" cy="679"/>
            </a:xfrm>
          </p:grpSpPr>
          <p:grpSp>
            <p:nvGrpSpPr>
              <p:cNvPr id="12349" name="Group 8"/>
              <p:cNvGrpSpPr/>
              <p:nvPr/>
            </p:nvGrpSpPr>
            <p:grpSpPr bwMode="auto">
              <a:xfrm>
                <a:off x="2592" y="3214"/>
                <a:ext cx="246" cy="679"/>
                <a:chOff x="1178" y="1328"/>
                <a:chExt cx="246" cy="679"/>
              </a:xfrm>
            </p:grpSpPr>
            <p:sp>
              <p:nvSpPr>
                <p:cNvPr id="12351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178" y="1328"/>
                  <a:ext cx="246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2</a:t>
                  </a:r>
                  <a:endParaRPr lang="en-US" altLang="vi-VN" b="1">
                    <a:latin typeface="Times New Roman" panose="02020603050405020304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7</a:t>
                  </a:r>
                  <a:endParaRPr lang="en-US" altLang="vi-VN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352" name="Line 10"/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2350" name="Text Box 11"/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9</a:t>
                </a:r>
                <a:endParaRPr lang="en-US" altLang="vi-VN" b="1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2343" name="Group 12"/>
            <p:cNvGrpSpPr/>
            <p:nvPr/>
          </p:nvGrpSpPr>
          <p:grpSpPr bwMode="auto">
            <a:xfrm>
              <a:off x="1562" y="2117"/>
              <a:ext cx="445" cy="679"/>
              <a:chOff x="2393" y="3214"/>
              <a:chExt cx="445" cy="679"/>
            </a:xfrm>
          </p:grpSpPr>
          <p:grpSp>
            <p:nvGrpSpPr>
              <p:cNvPr id="12345" name="Group 13"/>
              <p:cNvGrpSpPr/>
              <p:nvPr/>
            </p:nvGrpSpPr>
            <p:grpSpPr bwMode="auto">
              <a:xfrm>
                <a:off x="2592" y="3214"/>
                <a:ext cx="246" cy="679"/>
                <a:chOff x="1178" y="1328"/>
                <a:chExt cx="246" cy="679"/>
              </a:xfrm>
            </p:grpSpPr>
            <p:sp>
              <p:nvSpPr>
                <p:cNvPr id="12347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178" y="1328"/>
                  <a:ext cx="246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3</a:t>
                  </a:r>
                  <a:endParaRPr lang="en-US" altLang="vi-VN" b="1">
                    <a:latin typeface="Times New Roman" panose="02020603050405020304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7</a:t>
                  </a:r>
                  <a:endParaRPr lang="en-US" altLang="vi-VN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348" name="Line 15"/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2346" name="Text Box 16"/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5</a:t>
                </a:r>
                <a:endParaRPr lang="en-US" altLang="vi-VN" b="1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2344" name="Text Box 17"/>
            <p:cNvSpPr txBox="1">
              <a:spLocks noChangeArrowheads="1"/>
            </p:cNvSpPr>
            <p:nvPr/>
          </p:nvSpPr>
          <p:spPr bwMode="auto">
            <a:xfrm>
              <a:off x="1355" y="2210"/>
              <a:ext cx="26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latin typeface="Times New Roman" panose="02020603050405020304" pitchFamily="18" charset="0"/>
                </a:rPr>
                <a:t>+</a:t>
              </a:r>
              <a:endParaRPr lang="en-US" altLang="vi-VN" b="1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18"/>
          <p:cNvGrpSpPr/>
          <p:nvPr/>
        </p:nvGrpSpPr>
        <p:grpSpPr bwMode="auto">
          <a:xfrm>
            <a:off x="1858586" y="4011242"/>
            <a:ext cx="1996815" cy="1101582"/>
            <a:chOff x="824" y="3055"/>
            <a:chExt cx="1258" cy="694"/>
          </a:xfrm>
        </p:grpSpPr>
        <p:grpSp>
          <p:nvGrpSpPr>
            <p:cNvPr id="12331" name="Group 19"/>
            <p:cNvGrpSpPr/>
            <p:nvPr/>
          </p:nvGrpSpPr>
          <p:grpSpPr bwMode="auto">
            <a:xfrm>
              <a:off x="824" y="3070"/>
              <a:ext cx="645" cy="679"/>
              <a:chOff x="2257" y="3214"/>
              <a:chExt cx="645" cy="679"/>
            </a:xfrm>
          </p:grpSpPr>
          <p:grpSp>
            <p:nvGrpSpPr>
              <p:cNvPr id="12338" name="Group 20"/>
              <p:cNvGrpSpPr/>
              <p:nvPr/>
            </p:nvGrpSpPr>
            <p:grpSpPr bwMode="auto">
              <a:xfrm>
                <a:off x="2527" y="3214"/>
                <a:ext cx="375" cy="679"/>
                <a:chOff x="1113" y="1328"/>
                <a:chExt cx="375" cy="679"/>
              </a:xfrm>
            </p:grpSpPr>
            <p:sp>
              <p:nvSpPr>
                <p:cNvPr id="12340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113" y="1328"/>
                  <a:ext cx="375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3</a:t>
                  </a:r>
                  <a:endParaRPr lang="en-US" altLang="vi-VN" b="1">
                    <a:latin typeface="Times New Roman" panose="02020603050405020304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10</a:t>
                  </a:r>
                  <a:endParaRPr lang="en-US" altLang="vi-VN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341" name="Line 22"/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2339" name="Text Box 23"/>
              <p:cNvSpPr txBox="1">
                <a:spLocks noChangeArrowheads="1"/>
              </p:cNvSpPr>
              <p:nvPr/>
            </p:nvSpPr>
            <p:spPr bwMode="auto">
              <a:xfrm>
                <a:off x="2257" y="3357"/>
                <a:ext cx="375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10</a:t>
                </a:r>
                <a:endParaRPr lang="en-US" altLang="vi-VN" b="1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2332" name="Group 24"/>
            <p:cNvGrpSpPr/>
            <p:nvPr/>
          </p:nvGrpSpPr>
          <p:grpSpPr bwMode="auto">
            <a:xfrm>
              <a:off x="1573" y="3055"/>
              <a:ext cx="509" cy="679"/>
              <a:chOff x="2393" y="3214"/>
              <a:chExt cx="509" cy="679"/>
            </a:xfrm>
          </p:grpSpPr>
          <p:grpSp>
            <p:nvGrpSpPr>
              <p:cNvPr id="12334" name="Group 25"/>
              <p:cNvGrpSpPr/>
              <p:nvPr/>
            </p:nvGrpSpPr>
            <p:grpSpPr bwMode="auto">
              <a:xfrm>
                <a:off x="2527" y="3214"/>
                <a:ext cx="375" cy="679"/>
                <a:chOff x="1113" y="1328"/>
                <a:chExt cx="375" cy="679"/>
              </a:xfrm>
            </p:grpSpPr>
            <p:sp>
              <p:nvSpPr>
                <p:cNvPr id="12336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1113" y="1328"/>
                  <a:ext cx="375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7</a:t>
                  </a:r>
                  <a:endParaRPr lang="en-US" altLang="vi-VN" b="1">
                    <a:latin typeface="Times New Roman" panose="02020603050405020304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10</a:t>
                  </a:r>
                  <a:endParaRPr lang="en-US" altLang="vi-VN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337" name="Line 27"/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2335" name="Text Box 28"/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4</a:t>
                </a:r>
                <a:endParaRPr lang="en-US" altLang="vi-VN" b="1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2333" name="Text Box 29"/>
            <p:cNvSpPr txBox="1">
              <a:spLocks noChangeArrowheads="1"/>
            </p:cNvSpPr>
            <p:nvPr/>
          </p:nvSpPr>
          <p:spPr bwMode="auto">
            <a:xfrm>
              <a:off x="1407" y="3188"/>
              <a:ext cx="20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latin typeface="Times New Roman" panose="02020603050405020304" pitchFamily="18" charset="0"/>
                </a:rPr>
                <a:t>-</a:t>
              </a:r>
              <a:endParaRPr lang="en-US" altLang="vi-VN" b="1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7" name="2 - 9Slide.vn"/>
          <p:cNvGrpSpPr/>
          <p:nvPr/>
        </p:nvGrpSpPr>
        <p:grpSpPr bwMode="auto">
          <a:xfrm>
            <a:off x="5271920" y="1672983"/>
            <a:ext cx="1693642" cy="965074"/>
            <a:chOff x="3504" y="2014"/>
            <a:chExt cx="1067" cy="608"/>
          </a:xfrm>
        </p:grpSpPr>
        <p:grpSp>
          <p:nvGrpSpPr>
            <p:cNvPr id="12309" name="Group 43"/>
            <p:cNvGrpSpPr/>
            <p:nvPr/>
          </p:nvGrpSpPr>
          <p:grpSpPr bwMode="auto">
            <a:xfrm>
              <a:off x="3504" y="2014"/>
              <a:ext cx="439" cy="601"/>
              <a:chOff x="2393" y="3214"/>
              <a:chExt cx="439" cy="601"/>
            </a:xfrm>
          </p:grpSpPr>
          <p:grpSp>
            <p:nvGrpSpPr>
              <p:cNvPr id="12316" name="Group 44"/>
              <p:cNvGrpSpPr/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18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  <a:endParaRPr lang="en-US" altLang="vi-VN" sz="2800" b="1">
                    <a:latin typeface="Times New Roman" panose="02020603050405020304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3</a:t>
                  </a:r>
                  <a:endParaRPr lang="en-US" altLang="vi-VN" sz="2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319" name="Line 46"/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17" name="Text Box 47"/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  <a:endParaRPr lang="en-US" altLang="vi-VN" sz="2800" b="1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2310" name="Group 48"/>
            <p:cNvGrpSpPr/>
            <p:nvPr/>
          </p:nvGrpSpPr>
          <p:grpSpPr bwMode="auto">
            <a:xfrm>
              <a:off x="4132" y="2021"/>
              <a:ext cx="439" cy="601"/>
              <a:chOff x="2393" y="3214"/>
              <a:chExt cx="439" cy="601"/>
            </a:xfrm>
          </p:grpSpPr>
          <p:grpSp>
            <p:nvGrpSpPr>
              <p:cNvPr id="12312" name="Group 49"/>
              <p:cNvGrpSpPr/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14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  <a:endParaRPr lang="en-US" altLang="vi-VN" sz="2800" b="1">
                    <a:latin typeface="Times New Roman" panose="02020603050405020304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3</a:t>
                  </a:r>
                  <a:endParaRPr lang="en-US" altLang="vi-VN" sz="2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315" name="Line 51"/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13" name="Text Box 52"/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4</a:t>
                </a:r>
                <a:endParaRPr lang="en-US" altLang="vi-VN" sz="2800" b="1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2311" name="Text Box 53"/>
            <p:cNvSpPr txBox="1">
              <a:spLocks noChangeArrowheads="1"/>
            </p:cNvSpPr>
            <p:nvPr/>
          </p:nvSpPr>
          <p:spPr bwMode="auto">
            <a:xfrm>
              <a:off x="3940" y="2121"/>
              <a:ext cx="24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+</a:t>
              </a:r>
              <a:endParaRPr lang="en-US" altLang="vi-VN" sz="2800" b="1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356037" y="1672983"/>
            <a:ext cx="380950" cy="953964"/>
            <a:chOff x="3179765" y="2045003"/>
            <a:chExt cx="381000" cy="954088"/>
          </a:xfrm>
        </p:grpSpPr>
        <p:sp>
          <p:nvSpPr>
            <p:cNvPr id="65" name="Text Box 45"/>
            <p:cNvSpPr txBox="1">
              <a:spLocks noChangeArrowheads="1"/>
            </p:cNvSpPr>
            <p:nvPr/>
          </p:nvSpPr>
          <p:spPr bwMode="auto">
            <a:xfrm>
              <a:off x="3192465" y="2045003"/>
              <a:ext cx="363538" cy="95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6" name="Line 46"/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996103" y="1672984"/>
            <a:ext cx="543669" cy="953983"/>
            <a:chOff x="3102364" y="2045003"/>
            <a:chExt cx="543740" cy="954107"/>
          </a:xfrm>
        </p:grpSpPr>
        <p:sp>
          <p:nvSpPr>
            <p:cNvPr id="69" name="Text Box 45"/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13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0" name="Line 46"/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71" name="Text Box 24"/>
          <p:cNvSpPr txBox="1">
            <a:spLocks noChangeArrowheads="1"/>
          </p:cNvSpPr>
          <p:nvPr/>
        </p:nvSpPr>
        <p:spPr bwMode="auto">
          <a:xfrm>
            <a:off x="6976673" y="1850235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  <a:endParaRPr lang="en-US" altLang="vi-VN" sz="3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" name="Text Box 53"/>
          <p:cNvSpPr txBox="1">
            <a:spLocks noChangeArrowheads="1"/>
          </p:cNvSpPr>
          <p:nvPr/>
        </p:nvSpPr>
        <p:spPr bwMode="auto">
          <a:xfrm>
            <a:off x="7695774" y="1911078"/>
            <a:ext cx="390474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+</a:t>
            </a:r>
            <a:endParaRPr lang="en-US" altLang="vi-VN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" name="Text Box 243"/>
          <p:cNvSpPr txBox="1">
            <a:spLocks noChangeArrowheads="1"/>
          </p:cNvSpPr>
          <p:nvPr/>
        </p:nvSpPr>
        <p:spPr bwMode="auto">
          <a:xfrm>
            <a:off x="8441692" y="1823779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  <a:endParaRPr lang="en-US" altLang="vi-VN" sz="3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8813101" y="1672984"/>
            <a:ext cx="543669" cy="953983"/>
            <a:chOff x="3102364" y="2045003"/>
            <a:chExt cx="543740" cy="954107"/>
          </a:xfrm>
        </p:grpSpPr>
        <p:sp>
          <p:nvSpPr>
            <p:cNvPr id="75" name="Text Box 45"/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20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6" name="Line 46"/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927325" y="2791718"/>
            <a:ext cx="543669" cy="953983"/>
            <a:chOff x="3102364" y="2045003"/>
            <a:chExt cx="543740" cy="954107"/>
          </a:xfrm>
        </p:grpSpPr>
        <p:sp>
          <p:nvSpPr>
            <p:cNvPr id="78" name="Text Box 45"/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65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9" name="Line 46"/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644783" y="2791718"/>
            <a:ext cx="543669" cy="953983"/>
            <a:chOff x="3102364" y="2045003"/>
            <a:chExt cx="543740" cy="954107"/>
          </a:xfrm>
        </p:grpSpPr>
        <p:sp>
          <p:nvSpPr>
            <p:cNvPr id="81" name="Text Box 45"/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38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2" name="Line 46"/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83" name="Text Box 244"/>
          <p:cNvSpPr txBox="1">
            <a:spLocks noChangeArrowheads="1"/>
          </p:cNvSpPr>
          <p:nvPr/>
        </p:nvSpPr>
        <p:spPr bwMode="auto">
          <a:xfrm>
            <a:off x="3625353" y="2968969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  <a:endParaRPr lang="en-US" altLang="vi-VN" sz="3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" name="Text Box 538"/>
          <p:cNvSpPr txBox="1">
            <a:spLocks noChangeArrowheads="1"/>
          </p:cNvSpPr>
          <p:nvPr/>
        </p:nvSpPr>
        <p:spPr bwMode="auto">
          <a:xfrm>
            <a:off x="4344453" y="3029812"/>
            <a:ext cx="390474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+</a:t>
            </a:r>
            <a:endParaRPr lang="en-US" altLang="vi-VN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5" name="Text Box 245"/>
          <p:cNvSpPr txBox="1">
            <a:spLocks noChangeArrowheads="1"/>
          </p:cNvSpPr>
          <p:nvPr/>
        </p:nvSpPr>
        <p:spPr bwMode="auto">
          <a:xfrm>
            <a:off x="5090371" y="2942513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  <a:endParaRPr lang="en-US" altLang="vi-VN" sz="3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5372025" y="2791718"/>
            <a:ext cx="723181" cy="953983"/>
            <a:chOff x="3012597" y="2045003"/>
            <a:chExt cx="723275" cy="954107"/>
          </a:xfrm>
        </p:grpSpPr>
        <p:sp>
          <p:nvSpPr>
            <p:cNvPr id="87" name="Text Box 45"/>
            <p:cNvSpPr txBox="1">
              <a:spLocks noChangeArrowheads="1"/>
            </p:cNvSpPr>
            <p:nvPr/>
          </p:nvSpPr>
          <p:spPr bwMode="auto">
            <a:xfrm>
              <a:off x="3012597" y="2045003"/>
              <a:ext cx="72327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103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8" name="Line 46"/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4173626" y="3984787"/>
            <a:ext cx="723182" cy="953983"/>
            <a:chOff x="3079246" y="2045003"/>
            <a:chExt cx="533740" cy="954107"/>
          </a:xfrm>
        </p:grpSpPr>
        <p:sp>
          <p:nvSpPr>
            <p:cNvPr id="90" name="Text Box 45"/>
            <p:cNvSpPr txBox="1">
              <a:spLocks noChangeArrowheads="1"/>
            </p:cNvSpPr>
            <p:nvPr/>
          </p:nvSpPr>
          <p:spPr bwMode="auto">
            <a:xfrm>
              <a:off x="3079246" y="2045003"/>
              <a:ext cx="53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103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1" name="Line 46"/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5151215" y="3984787"/>
            <a:ext cx="552847" cy="953983"/>
            <a:chOff x="3179765" y="2045003"/>
            <a:chExt cx="382587" cy="954107"/>
          </a:xfrm>
        </p:grpSpPr>
        <p:sp>
          <p:nvSpPr>
            <p:cNvPr id="93" name="Text Box 45"/>
            <p:cNvSpPr txBox="1">
              <a:spLocks noChangeArrowheads="1"/>
            </p:cNvSpPr>
            <p:nvPr/>
          </p:nvSpPr>
          <p:spPr bwMode="auto">
            <a:xfrm>
              <a:off x="3186116" y="2045003"/>
              <a:ext cx="376236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47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4" name="Line 46"/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95" name="Text Box 246"/>
          <p:cNvSpPr txBox="1">
            <a:spLocks noChangeArrowheads="1"/>
          </p:cNvSpPr>
          <p:nvPr/>
        </p:nvSpPr>
        <p:spPr bwMode="auto">
          <a:xfrm>
            <a:off x="3775972" y="4162037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  <a:endParaRPr lang="en-US" altLang="vi-VN" sz="3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6" name="Text Box 539"/>
          <p:cNvSpPr txBox="1">
            <a:spLocks noChangeArrowheads="1"/>
          </p:cNvSpPr>
          <p:nvPr/>
        </p:nvSpPr>
        <p:spPr bwMode="auto">
          <a:xfrm>
            <a:off x="4764438" y="4222881"/>
            <a:ext cx="390474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+</a:t>
            </a:r>
            <a:endParaRPr lang="en-US" altLang="vi-VN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" name="Text Box 247"/>
          <p:cNvSpPr txBox="1">
            <a:spLocks noChangeArrowheads="1"/>
          </p:cNvSpPr>
          <p:nvPr/>
        </p:nvSpPr>
        <p:spPr bwMode="auto">
          <a:xfrm>
            <a:off x="5611203" y="4135582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  <a:endParaRPr lang="en-US" altLang="vi-VN" sz="3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5971526" y="3984787"/>
            <a:ext cx="723180" cy="953983"/>
            <a:chOff x="3143716" y="2045003"/>
            <a:chExt cx="461037" cy="954107"/>
          </a:xfrm>
        </p:grpSpPr>
        <p:sp>
          <p:nvSpPr>
            <p:cNvPr id="99" name="Text Box 45"/>
            <p:cNvSpPr txBox="1">
              <a:spLocks noChangeArrowheads="1"/>
            </p:cNvSpPr>
            <p:nvPr/>
          </p:nvSpPr>
          <p:spPr bwMode="auto">
            <a:xfrm>
              <a:off x="3143716" y="2045003"/>
              <a:ext cx="461037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150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0" name="Line 46"/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125" name="1 - 9Slide.vn"/>
          <p:cNvGrpSpPr/>
          <p:nvPr/>
        </p:nvGrpSpPr>
        <p:grpSpPr bwMode="auto">
          <a:xfrm>
            <a:off x="1858587" y="1672984"/>
            <a:ext cx="1703166" cy="1088883"/>
            <a:chOff x="3504" y="2014"/>
            <a:chExt cx="1073" cy="686"/>
          </a:xfrm>
        </p:grpSpPr>
        <p:grpSp>
          <p:nvGrpSpPr>
            <p:cNvPr id="126" name="Group 43"/>
            <p:cNvGrpSpPr/>
            <p:nvPr/>
          </p:nvGrpSpPr>
          <p:grpSpPr bwMode="auto">
            <a:xfrm>
              <a:off x="3504" y="2014"/>
              <a:ext cx="445" cy="679"/>
              <a:chOff x="2393" y="3214"/>
              <a:chExt cx="445" cy="679"/>
            </a:xfrm>
          </p:grpSpPr>
          <p:grpSp>
            <p:nvGrpSpPr>
              <p:cNvPr id="133" name="Group 44"/>
              <p:cNvGrpSpPr/>
              <p:nvPr/>
            </p:nvGrpSpPr>
            <p:grpSpPr bwMode="auto">
              <a:xfrm>
                <a:off x="2592" y="3214"/>
                <a:ext cx="246" cy="679"/>
                <a:chOff x="1178" y="1328"/>
                <a:chExt cx="246" cy="679"/>
              </a:xfrm>
            </p:grpSpPr>
            <p:sp>
              <p:nvSpPr>
                <p:cNvPr id="135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1178" y="1328"/>
                  <a:ext cx="246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1</a:t>
                  </a:r>
                  <a:endParaRPr lang="en-US" altLang="vi-VN" b="1">
                    <a:latin typeface="Times New Roman" panose="02020603050405020304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3</a:t>
                  </a:r>
                  <a:endParaRPr lang="en-US" altLang="vi-VN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" name="Line 46"/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34" name="Text Box 47"/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2</a:t>
                </a:r>
                <a:endParaRPr lang="en-US" altLang="vi-VN" b="1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27" name="Group 48"/>
            <p:cNvGrpSpPr/>
            <p:nvPr/>
          </p:nvGrpSpPr>
          <p:grpSpPr bwMode="auto">
            <a:xfrm>
              <a:off x="4132" y="2021"/>
              <a:ext cx="445" cy="679"/>
              <a:chOff x="2393" y="3214"/>
              <a:chExt cx="445" cy="679"/>
            </a:xfrm>
          </p:grpSpPr>
          <p:grpSp>
            <p:nvGrpSpPr>
              <p:cNvPr id="129" name="Group 49"/>
              <p:cNvGrpSpPr/>
              <p:nvPr/>
            </p:nvGrpSpPr>
            <p:grpSpPr bwMode="auto">
              <a:xfrm>
                <a:off x="2592" y="3214"/>
                <a:ext cx="246" cy="679"/>
                <a:chOff x="1178" y="1328"/>
                <a:chExt cx="246" cy="679"/>
              </a:xfrm>
            </p:grpSpPr>
            <p:sp>
              <p:nvSpPr>
                <p:cNvPr id="131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1178" y="1328"/>
                  <a:ext cx="246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1</a:t>
                  </a:r>
                  <a:endParaRPr lang="en-US" altLang="vi-VN" b="1">
                    <a:latin typeface="Times New Roman" panose="02020603050405020304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3</a:t>
                  </a:r>
                  <a:endParaRPr lang="en-US" altLang="vi-VN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2" name="Line 51"/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30" name="Text Box 52"/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4</a:t>
                </a:r>
                <a:endParaRPr lang="en-US" altLang="vi-VN" b="1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28" name="Text Box 53"/>
            <p:cNvSpPr txBox="1">
              <a:spLocks noChangeArrowheads="1"/>
            </p:cNvSpPr>
            <p:nvPr/>
          </p:nvSpPr>
          <p:spPr bwMode="auto">
            <a:xfrm>
              <a:off x="3940" y="2121"/>
              <a:ext cx="26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latin typeface="Times New Roman" panose="02020603050405020304" pitchFamily="18" charset="0"/>
                </a:rPr>
                <a:t>+</a:t>
              </a:r>
              <a:endParaRPr lang="en-US" altLang="vi-VN" b="1">
                <a:latin typeface="Times New Roman" panose="02020603050405020304" pitchFamily="18" charset="0"/>
              </a:endParaRPr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4017768" y="1823779"/>
            <a:ext cx="1509528" cy="64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Mẫu:</a:t>
            </a:r>
            <a:endParaRPr 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5" grpId="0"/>
      <p:bldP spid="71" grpId="0"/>
      <p:bldP spid="72" grpId="0"/>
      <p:bldP spid="73" grpId="0"/>
      <p:bldP spid="83" grpId="0"/>
      <p:bldP spid="84" grpId="0"/>
      <p:bldP spid="85" grpId="0"/>
      <p:bldP spid="95" grpId="0"/>
      <p:bldP spid="96" grpId="0"/>
      <p:bldP spid="97" grpId="0"/>
      <p:bldP spid="1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5" name="Text Box 5"/>
          <p:cNvSpPr txBox="1">
            <a:spLocks noChangeArrowheads="1"/>
          </p:cNvSpPr>
          <p:nvPr/>
        </p:nvSpPr>
        <p:spPr bwMode="auto">
          <a:xfrm>
            <a:off x="434332" y="166"/>
            <a:ext cx="9760037" cy="10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Bài 3: Chuyển các hỗn số thành phần số rồi thực hiện phép tính (theo mẫu):</a:t>
            </a:r>
            <a:endParaRPr lang="en-US" altLang="vi-VN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6"/>
          <p:cNvGrpSpPr/>
          <p:nvPr/>
        </p:nvGrpSpPr>
        <p:grpSpPr bwMode="auto">
          <a:xfrm>
            <a:off x="1495728" y="2691213"/>
            <a:ext cx="1728562" cy="980947"/>
            <a:chOff x="912" y="2100"/>
            <a:chExt cx="1089" cy="618"/>
          </a:xfrm>
        </p:grpSpPr>
        <p:grpSp>
          <p:nvGrpSpPr>
            <p:cNvPr id="12342" name="Group 7"/>
            <p:cNvGrpSpPr/>
            <p:nvPr/>
          </p:nvGrpSpPr>
          <p:grpSpPr bwMode="auto">
            <a:xfrm>
              <a:off x="912" y="2100"/>
              <a:ext cx="439" cy="601"/>
              <a:chOff x="2393" y="3214"/>
              <a:chExt cx="439" cy="601"/>
            </a:xfrm>
          </p:grpSpPr>
          <p:grpSp>
            <p:nvGrpSpPr>
              <p:cNvPr id="12349" name="Group 8"/>
              <p:cNvGrpSpPr/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51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2</a:t>
                  </a:r>
                  <a:endParaRPr lang="en-US" altLang="vi-VN" sz="2800" b="1">
                    <a:latin typeface="Times New Roman" panose="02020603050405020304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5</a:t>
                  </a:r>
                  <a:endParaRPr lang="en-US" altLang="vi-VN" sz="2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352" name="Line 10"/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50" name="Text Box 11"/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3</a:t>
                </a:r>
                <a:endParaRPr lang="en-US" altLang="vi-VN" sz="2800" b="1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2343" name="Group 12"/>
            <p:cNvGrpSpPr/>
            <p:nvPr/>
          </p:nvGrpSpPr>
          <p:grpSpPr bwMode="auto">
            <a:xfrm>
              <a:off x="1562" y="2117"/>
              <a:ext cx="439" cy="601"/>
              <a:chOff x="2393" y="3214"/>
              <a:chExt cx="439" cy="601"/>
            </a:xfrm>
          </p:grpSpPr>
          <p:grpSp>
            <p:nvGrpSpPr>
              <p:cNvPr id="12345" name="Group 13"/>
              <p:cNvGrpSpPr/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47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  <a:endParaRPr lang="en-US" altLang="vi-VN" sz="2800" b="1">
                    <a:latin typeface="Times New Roman" panose="02020603050405020304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7</a:t>
                  </a:r>
                  <a:endParaRPr lang="en-US" altLang="vi-VN" sz="2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348" name="Line 15"/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46" name="Text Box 16"/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  <a:endParaRPr lang="en-US" altLang="vi-VN" sz="2800" b="1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2344" name="Text Box 17"/>
            <p:cNvSpPr txBox="1">
              <a:spLocks noChangeArrowheads="1"/>
            </p:cNvSpPr>
            <p:nvPr/>
          </p:nvSpPr>
          <p:spPr bwMode="auto">
            <a:xfrm>
              <a:off x="1355" y="2210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x</a:t>
              </a:r>
              <a:endParaRPr lang="en-US" altLang="vi-VN" sz="2800" b="1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18"/>
          <p:cNvGrpSpPr/>
          <p:nvPr/>
        </p:nvGrpSpPr>
        <p:grpSpPr bwMode="auto">
          <a:xfrm>
            <a:off x="1528270" y="3928470"/>
            <a:ext cx="1590468" cy="977773"/>
            <a:chOff x="1010" y="3055"/>
            <a:chExt cx="1002" cy="616"/>
          </a:xfrm>
        </p:grpSpPr>
        <p:grpSp>
          <p:nvGrpSpPr>
            <p:cNvPr id="12331" name="Group 19"/>
            <p:cNvGrpSpPr/>
            <p:nvPr/>
          </p:nvGrpSpPr>
          <p:grpSpPr bwMode="auto">
            <a:xfrm>
              <a:off x="1010" y="3070"/>
              <a:ext cx="467" cy="601"/>
              <a:chOff x="2443" y="3214"/>
              <a:chExt cx="467" cy="601"/>
            </a:xfrm>
          </p:grpSpPr>
          <p:grpSp>
            <p:nvGrpSpPr>
              <p:cNvPr id="12338" name="Group 20"/>
              <p:cNvGrpSpPr/>
              <p:nvPr/>
            </p:nvGrpSpPr>
            <p:grpSpPr bwMode="auto">
              <a:xfrm>
                <a:off x="2670" y="3214"/>
                <a:ext cx="240" cy="601"/>
                <a:chOff x="1256" y="1328"/>
                <a:chExt cx="240" cy="601"/>
              </a:xfrm>
            </p:grpSpPr>
            <p:sp>
              <p:nvSpPr>
                <p:cNvPr id="12340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264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  <a:endParaRPr lang="en-US" altLang="vi-VN" sz="2800" b="1">
                    <a:latin typeface="Times New Roman" panose="02020603050405020304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6</a:t>
                  </a:r>
                  <a:endParaRPr lang="en-US" altLang="vi-VN" sz="2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341" name="Line 22"/>
                <p:cNvSpPr>
                  <a:spLocks noChangeShapeType="1"/>
                </p:cNvSpPr>
                <p:nvPr/>
              </p:nvSpPr>
              <p:spPr bwMode="auto">
                <a:xfrm>
                  <a:off x="1256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39" name="Text Box 23"/>
              <p:cNvSpPr txBox="1">
                <a:spLocks noChangeArrowheads="1"/>
              </p:cNvSpPr>
              <p:nvPr/>
            </p:nvSpPr>
            <p:spPr bwMode="auto">
              <a:xfrm>
                <a:off x="2443" y="3357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8</a:t>
                </a:r>
                <a:endParaRPr lang="en-US" altLang="vi-VN" sz="2800" b="1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2332" name="Group 24"/>
            <p:cNvGrpSpPr/>
            <p:nvPr/>
          </p:nvGrpSpPr>
          <p:grpSpPr bwMode="auto">
            <a:xfrm>
              <a:off x="1573" y="3055"/>
              <a:ext cx="439" cy="601"/>
              <a:chOff x="2393" y="3214"/>
              <a:chExt cx="439" cy="601"/>
            </a:xfrm>
          </p:grpSpPr>
          <p:grpSp>
            <p:nvGrpSpPr>
              <p:cNvPr id="12334" name="Group 25"/>
              <p:cNvGrpSpPr/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36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  <a:endParaRPr lang="en-US" altLang="vi-VN" sz="2800" b="1">
                    <a:latin typeface="Times New Roman" panose="02020603050405020304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2</a:t>
                  </a:r>
                  <a:endParaRPr lang="en-US" altLang="vi-VN" sz="2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337" name="Line 27"/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35" name="Text Box 28"/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  <a:endParaRPr lang="en-US" altLang="vi-VN" sz="2800" b="1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2333" name="Text Box 29"/>
            <p:cNvSpPr txBox="1">
              <a:spLocks noChangeArrowheads="1"/>
            </p:cNvSpPr>
            <p:nvPr/>
          </p:nvSpPr>
          <p:spPr bwMode="auto">
            <a:xfrm>
              <a:off x="1407" y="3188"/>
              <a:ext cx="19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:</a:t>
              </a:r>
              <a:endParaRPr lang="en-US" altLang="vi-VN" sz="2800" b="1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993179" y="1581520"/>
            <a:ext cx="380950" cy="953964"/>
            <a:chOff x="3179765" y="2045003"/>
            <a:chExt cx="381000" cy="954088"/>
          </a:xfrm>
        </p:grpSpPr>
        <p:sp>
          <p:nvSpPr>
            <p:cNvPr id="65" name="Text Box 45"/>
            <p:cNvSpPr txBox="1">
              <a:spLocks noChangeArrowheads="1"/>
            </p:cNvSpPr>
            <p:nvPr/>
          </p:nvSpPr>
          <p:spPr bwMode="auto">
            <a:xfrm>
              <a:off x="3192465" y="2045003"/>
              <a:ext cx="363538" cy="95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6" name="Line 46"/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633245" y="1581521"/>
            <a:ext cx="543669" cy="953983"/>
            <a:chOff x="3102364" y="2045003"/>
            <a:chExt cx="543740" cy="954107"/>
          </a:xfrm>
        </p:grpSpPr>
        <p:sp>
          <p:nvSpPr>
            <p:cNvPr id="69" name="Text Box 45"/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21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0" name="Line 46"/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71" name="Text Box 24"/>
          <p:cNvSpPr txBox="1">
            <a:spLocks noChangeArrowheads="1"/>
          </p:cNvSpPr>
          <p:nvPr/>
        </p:nvSpPr>
        <p:spPr bwMode="auto">
          <a:xfrm>
            <a:off x="6613815" y="1758772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  <a:endParaRPr lang="en-US" altLang="vi-VN" sz="3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" name="Text Box 53"/>
          <p:cNvSpPr txBox="1">
            <a:spLocks noChangeArrowheads="1"/>
          </p:cNvSpPr>
          <p:nvPr/>
        </p:nvSpPr>
        <p:spPr bwMode="auto">
          <a:xfrm>
            <a:off x="7332915" y="1819614"/>
            <a:ext cx="364155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  <a:endParaRPr lang="en-US" altLang="vi-VN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" name="Text Box 242"/>
          <p:cNvSpPr txBox="1">
            <a:spLocks noChangeArrowheads="1"/>
          </p:cNvSpPr>
          <p:nvPr/>
        </p:nvSpPr>
        <p:spPr bwMode="auto">
          <a:xfrm>
            <a:off x="8078834" y="1732316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  <a:endParaRPr lang="en-US" altLang="vi-VN" sz="3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8450243" y="1581521"/>
            <a:ext cx="543669" cy="953983"/>
            <a:chOff x="3102364" y="2045003"/>
            <a:chExt cx="543740" cy="954107"/>
          </a:xfrm>
        </p:grpSpPr>
        <p:sp>
          <p:nvSpPr>
            <p:cNvPr id="75" name="Text Box 45"/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49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6" name="Line 46"/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573836" y="2700255"/>
            <a:ext cx="543668" cy="953983"/>
            <a:chOff x="3158907" y="2045003"/>
            <a:chExt cx="430654" cy="954107"/>
          </a:xfrm>
        </p:grpSpPr>
        <p:sp>
          <p:nvSpPr>
            <p:cNvPr id="78" name="Text Box 45"/>
            <p:cNvSpPr txBox="1">
              <a:spLocks noChangeArrowheads="1"/>
            </p:cNvSpPr>
            <p:nvPr/>
          </p:nvSpPr>
          <p:spPr bwMode="auto">
            <a:xfrm>
              <a:off x="3158907" y="2045003"/>
              <a:ext cx="43065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17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9" name="Line 46"/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286578" y="2700255"/>
            <a:ext cx="543669" cy="953983"/>
            <a:chOff x="3102364" y="2045003"/>
            <a:chExt cx="543740" cy="954107"/>
          </a:xfrm>
        </p:grpSpPr>
        <p:sp>
          <p:nvSpPr>
            <p:cNvPr id="81" name="Text Box 45"/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15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2" name="Line 46"/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83" name="Text Box 243"/>
          <p:cNvSpPr txBox="1">
            <a:spLocks noChangeArrowheads="1"/>
          </p:cNvSpPr>
          <p:nvPr/>
        </p:nvSpPr>
        <p:spPr bwMode="auto">
          <a:xfrm>
            <a:off x="3200482" y="2877506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  <a:endParaRPr lang="en-US" altLang="vi-VN" sz="3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" name="Text Box 538"/>
          <p:cNvSpPr txBox="1">
            <a:spLocks noChangeArrowheads="1"/>
          </p:cNvSpPr>
          <p:nvPr/>
        </p:nvSpPr>
        <p:spPr bwMode="auto">
          <a:xfrm>
            <a:off x="4005295" y="2909777"/>
            <a:ext cx="364155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  <a:endParaRPr lang="en-US" altLang="vi-VN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5" name="Text Box 244"/>
          <p:cNvSpPr txBox="1">
            <a:spLocks noChangeArrowheads="1"/>
          </p:cNvSpPr>
          <p:nvPr/>
        </p:nvSpPr>
        <p:spPr bwMode="auto">
          <a:xfrm>
            <a:off x="4722643" y="2851050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  <a:endParaRPr lang="en-US" altLang="vi-VN" sz="3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5180183" y="2700255"/>
            <a:ext cx="543667" cy="953983"/>
            <a:chOff x="3162139" y="2045003"/>
            <a:chExt cx="424190" cy="954107"/>
          </a:xfrm>
        </p:grpSpPr>
        <p:sp>
          <p:nvSpPr>
            <p:cNvPr id="87" name="Text Box 45"/>
            <p:cNvSpPr txBox="1">
              <a:spLocks noChangeArrowheads="1"/>
            </p:cNvSpPr>
            <p:nvPr/>
          </p:nvSpPr>
          <p:spPr bwMode="auto">
            <a:xfrm>
              <a:off x="3162139" y="2045003"/>
              <a:ext cx="42419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51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8" name="Line 46"/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3483537" y="3902015"/>
            <a:ext cx="543668" cy="953983"/>
            <a:chOff x="3110058" y="2045003"/>
            <a:chExt cx="528354" cy="954107"/>
          </a:xfrm>
        </p:grpSpPr>
        <p:sp>
          <p:nvSpPr>
            <p:cNvPr id="90" name="Text Box 45"/>
            <p:cNvSpPr txBox="1">
              <a:spLocks noChangeArrowheads="1"/>
            </p:cNvSpPr>
            <p:nvPr/>
          </p:nvSpPr>
          <p:spPr bwMode="auto">
            <a:xfrm>
              <a:off x="3110058" y="2045003"/>
              <a:ext cx="52835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49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1" name="Line 46"/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4148274" y="3863760"/>
            <a:ext cx="469904" cy="953983"/>
            <a:chOff x="3179765" y="2045003"/>
            <a:chExt cx="381000" cy="917322"/>
          </a:xfrm>
        </p:grpSpPr>
        <p:sp>
          <p:nvSpPr>
            <p:cNvPr id="93" name="Text Box 45"/>
            <p:cNvSpPr txBox="1">
              <a:spLocks noChangeArrowheads="1"/>
            </p:cNvSpPr>
            <p:nvPr/>
          </p:nvSpPr>
          <p:spPr bwMode="auto">
            <a:xfrm>
              <a:off x="3226605" y="2045003"/>
              <a:ext cx="295258" cy="917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4" name="Line 46"/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95" name="Text Box 245"/>
          <p:cNvSpPr txBox="1">
            <a:spLocks noChangeArrowheads="1"/>
          </p:cNvSpPr>
          <p:nvPr/>
        </p:nvSpPr>
        <p:spPr bwMode="auto">
          <a:xfrm>
            <a:off x="3150419" y="4079266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  <a:endParaRPr lang="en-US" altLang="vi-VN" sz="3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6" name="Text Box 539"/>
          <p:cNvSpPr txBox="1">
            <a:spLocks noChangeArrowheads="1"/>
          </p:cNvSpPr>
          <p:nvPr/>
        </p:nvSpPr>
        <p:spPr bwMode="auto">
          <a:xfrm>
            <a:off x="3881724" y="4121061"/>
            <a:ext cx="304852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endParaRPr lang="en-US" altLang="vi-VN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" name="Text Box 246"/>
          <p:cNvSpPr txBox="1">
            <a:spLocks noChangeArrowheads="1"/>
          </p:cNvSpPr>
          <p:nvPr/>
        </p:nvSpPr>
        <p:spPr bwMode="auto">
          <a:xfrm>
            <a:off x="4531968" y="4052283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  <a:endParaRPr lang="en-US" altLang="vi-VN" sz="3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5550928" y="3883800"/>
            <a:ext cx="555885" cy="953983"/>
            <a:chOff x="3179765" y="2045003"/>
            <a:chExt cx="381000" cy="954107"/>
          </a:xfrm>
        </p:grpSpPr>
        <p:sp>
          <p:nvSpPr>
            <p:cNvPr id="99" name="Text Box 45"/>
            <p:cNvSpPr txBox="1">
              <a:spLocks noChangeArrowheads="1"/>
            </p:cNvSpPr>
            <p:nvPr/>
          </p:nvSpPr>
          <p:spPr bwMode="auto">
            <a:xfrm>
              <a:off x="3249440" y="2045003"/>
              <a:ext cx="24959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0" name="Line 46"/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125" name="Group 42"/>
          <p:cNvGrpSpPr/>
          <p:nvPr/>
        </p:nvGrpSpPr>
        <p:grpSpPr bwMode="auto">
          <a:xfrm>
            <a:off x="1495728" y="1581520"/>
            <a:ext cx="1693642" cy="965074"/>
            <a:chOff x="3504" y="2014"/>
            <a:chExt cx="1067" cy="608"/>
          </a:xfrm>
        </p:grpSpPr>
        <p:grpSp>
          <p:nvGrpSpPr>
            <p:cNvPr id="126" name="Group 43"/>
            <p:cNvGrpSpPr/>
            <p:nvPr/>
          </p:nvGrpSpPr>
          <p:grpSpPr bwMode="auto">
            <a:xfrm>
              <a:off x="3504" y="2014"/>
              <a:ext cx="439" cy="601"/>
              <a:chOff x="2393" y="3214"/>
              <a:chExt cx="439" cy="601"/>
            </a:xfrm>
          </p:grpSpPr>
          <p:grpSp>
            <p:nvGrpSpPr>
              <p:cNvPr id="133" name="Group 44"/>
              <p:cNvGrpSpPr/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35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  <a:endParaRPr lang="en-US" altLang="vi-VN" sz="2800" b="1">
                    <a:latin typeface="Times New Roman" panose="02020603050405020304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3</a:t>
                  </a:r>
                  <a:endParaRPr lang="en-US" altLang="vi-VN" sz="2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" name="Line 46"/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4" name="Text Box 47"/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  <a:endParaRPr lang="en-US" altLang="vi-VN" sz="2800" b="1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27" name="Group 48"/>
            <p:cNvGrpSpPr/>
            <p:nvPr/>
          </p:nvGrpSpPr>
          <p:grpSpPr bwMode="auto">
            <a:xfrm>
              <a:off x="4132" y="2021"/>
              <a:ext cx="439" cy="601"/>
              <a:chOff x="2393" y="3214"/>
              <a:chExt cx="439" cy="601"/>
            </a:xfrm>
          </p:grpSpPr>
          <p:grpSp>
            <p:nvGrpSpPr>
              <p:cNvPr id="129" name="Group 49"/>
              <p:cNvGrpSpPr/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31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  <a:endParaRPr lang="en-US" altLang="vi-VN" sz="2800" b="1">
                    <a:latin typeface="Times New Roman" panose="02020603050405020304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4</a:t>
                  </a:r>
                  <a:endParaRPr lang="en-US" altLang="vi-VN" sz="2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2" name="Line 51"/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0" name="Text Box 52"/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5</a:t>
                </a:r>
                <a:endParaRPr lang="en-US" altLang="vi-VN" sz="2800" b="1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28" name="Text Box 53"/>
            <p:cNvSpPr txBox="1">
              <a:spLocks noChangeArrowheads="1"/>
            </p:cNvSpPr>
            <p:nvPr/>
          </p:nvSpPr>
          <p:spPr bwMode="auto">
            <a:xfrm>
              <a:off x="3940" y="2121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x</a:t>
              </a:r>
              <a:endParaRPr lang="en-US" altLang="vi-VN" sz="2800" b="1">
                <a:latin typeface="Times New Roman" panose="02020603050405020304" pitchFamily="18" charset="0"/>
              </a:endParaRPr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3654910" y="1732316"/>
            <a:ext cx="1509528" cy="64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Mẫu:</a:t>
            </a:r>
            <a:endParaRPr lang="en-US" sz="3600"/>
          </a:p>
        </p:txBody>
      </p:sp>
      <p:grpSp>
        <p:nvGrpSpPr>
          <p:cNvPr id="101" name="22 - 9Slide.vn"/>
          <p:cNvGrpSpPr/>
          <p:nvPr/>
        </p:nvGrpSpPr>
        <p:grpSpPr bwMode="auto">
          <a:xfrm>
            <a:off x="4956119" y="1581520"/>
            <a:ext cx="1693642" cy="965074"/>
            <a:chOff x="3504" y="2014"/>
            <a:chExt cx="1067" cy="608"/>
          </a:xfrm>
        </p:grpSpPr>
        <p:grpSp>
          <p:nvGrpSpPr>
            <p:cNvPr id="102" name="Group 43"/>
            <p:cNvGrpSpPr/>
            <p:nvPr/>
          </p:nvGrpSpPr>
          <p:grpSpPr bwMode="auto">
            <a:xfrm>
              <a:off x="3504" y="2014"/>
              <a:ext cx="439" cy="601"/>
              <a:chOff x="2393" y="3214"/>
              <a:chExt cx="439" cy="601"/>
            </a:xfrm>
          </p:grpSpPr>
          <p:grpSp>
            <p:nvGrpSpPr>
              <p:cNvPr id="109" name="Group 44"/>
              <p:cNvGrpSpPr/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1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  <a:endParaRPr lang="en-US" altLang="vi-VN" sz="2800" b="1">
                    <a:latin typeface="Times New Roman" panose="02020603050405020304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3</a:t>
                  </a:r>
                  <a:endParaRPr lang="en-US" altLang="vi-VN" sz="2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2" name="Line 46"/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0" name="Text Box 47"/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  <a:endParaRPr lang="en-US" altLang="vi-VN" sz="2800" b="1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" name="Group 48"/>
            <p:cNvGrpSpPr/>
            <p:nvPr/>
          </p:nvGrpSpPr>
          <p:grpSpPr bwMode="auto">
            <a:xfrm>
              <a:off x="4132" y="2021"/>
              <a:ext cx="439" cy="601"/>
              <a:chOff x="2393" y="3214"/>
              <a:chExt cx="439" cy="601"/>
            </a:xfrm>
          </p:grpSpPr>
          <p:grpSp>
            <p:nvGrpSpPr>
              <p:cNvPr id="105" name="Group 49"/>
              <p:cNvGrpSpPr/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07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  <a:endParaRPr lang="en-US" altLang="vi-VN" sz="2800" b="1">
                    <a:latin typeface="Times New Roman" panose="02020603050405020304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4</a:t>
                  </a:r>
                  <a:endParaRPr lang="en-US" altLang="vi-VN" sz="2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8" name="Line 51"/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6" name="Text Box 52"/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5</a:t>
                </a:r>
                <a:endParaRPr lang="en-US" altLang="vi-VN" sz="2800" b="1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4" name="Text Box 53"/>
            <p:cNvSpPr txBox="1">
              <a:spLocks noChangeArrowheads="1"/>
            </p:cNvSpPr>
            <p:nvPr/>
          </p:nvSpPr>
          <p:spPr bwMode="auto">
            <a:xfrm>
              <a:off x="3940" y="2121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x</a:t>
              </a:r>
              <a:endParaRPr lang="en-US" altLang="vi-VN" sz="2800" b="1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4832803" y="3902015"/>
            <a:ext cx="543668" cy="953983"/>
            <a:chOff x="3110058" y="2045003"/>
            <a:chExt cx="528354" cy="954107"/>
          </a:xfrm>
        </p:grpSpPr>
        <p:sp>
          <p:nvSpPr>
            <p:cNvPr id="114" name="Text Box 45"/>
            <p:cNvSpPr txBox="1">
              <a:spLocks noChangeArrowheads="1"/>
            </p:cNvSpPr>
            <p:nvPr/>
          </p:nvSpPr>
          <p:spPr bwMode="auto">
            <a:xfrm>
              <a:off x="3110058" y="2045003"/>
              <a:ext cx="52835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49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5" name="Line 46"/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116" name="Text Box 5310"/>
          <p:cNvSpPr txBox="1">
            <a:spLocks noChangeArrowheads="1"/>
          </p:cNvSpPr>
          <p:nvPr/>
        </p:nvSpPr>
        <p:spPr bwMode="auto">
          <a:xfrm>
            <a:off x="5275493" y="4107607"/>
            <a:ext cx="364155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  <a:endParaRPr lang="en-US" altLang="vi-VN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7" name="Text Box 247"/>
          <p:cNvSpPr txBox="1">
            <a:spLocks noChangeArrowheads="1"/>
          </p:cNvSpPr>
          <p:nvPr/>
        </p:nvSpPr>
        <p:spPr bwMode="auto">
          <a:xfrm>
            <a:off x="6054892" y="4052283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  <a:endParaRPr lang="en-US" altLang="vi-VN" sz="3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18" name="Group 117"/>
          <p:cNvGrpSpPr/>
          <p:nvPr/>
        </p:nvGrpSpPr>
        <p:grpSpPr>
          <a:xfrm>
            <a:off x="6512429" y="3901487"/>
            <a:ext cx="543668" cy="953983"/>
            <a:chOff x="3162138" y="2045003"/>
            <a:chExt cx="424191" cy="954107"/>
          </a:xfrm>
        </p:grpSpPr>
        <p:sp>
          <p:nvSpPr>
            <p:cNvPr id="119" name="Text Box 45"/>
            <p:cNvSpPr txBox="1">
              <a:spLocks noChangeArrowheads="1"/>
            </p:cNvSpPr>
            <p:nvPr/>
          </p:nvSpPr>
          <p:spPr bwMode="auto">
            <a:xfrm>
              <a:off x="3162138" y="2045003"/>
              <a:ext cx="424191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49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15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0" name="Line 46"/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5" grpId="0"/>
      <p:bldP spid="71" grpId="0"/>
      <p:bldP spid="72" grpId="0"/>
      <p:bldP spid="73" grpId="0"/>
      <p:bldP spid="83" grpId="0"/>
      <p:bldP spid="84" grpId="0"/>
      <p:bldP spid="85" grpId="0"/>
      <p:bldP spid="95" grpId="0"/>
      <p:bldP spid="96" grpId="0"/>
      <p:bldP spid="97" grpId="0"/>
      <p:bldP spid="138" grpId="0"/>
      <p:bldP spid="116" grpId="0"/>
      <p:bldP spid="1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580572" y="821550"/>
            <a:ext cx="5299528" cy="2247617"/>
          </a:xfrm>
          <a:prstGeom prst="cloud">
            <a:avLst/>
          </a:prstGeom>
          <a:solidFill>
            <a:srgbClr val="FBE0D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3800" y="1337393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Làm thế nào để thực hiện phép tính với hỗn số?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peech Bubble: Rectangle 3"/>
          <p:cNvSpPr/>
          <p:nvPr/>
        </p:nvSpPr>
        <p:spPr>
          <a:xfrm>
            <a:off x="7799959" y="1193853"/>
            <a:ext cx="3085698" cy="1390469"/>
          </a:xfrm>
          <a:prstGeom prst="wedgeRectCallout">
            <a:avLst>
              <a:gd name="adj1" fmla="val 21772"/>
              <a:gd name="adj2" fmla="val 7290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04721" y="1311158"/>
            <a:ext cx="2980937" cy="1200173"/>
          </a:xfrm>
          <a:prstGeom prst="rect">
            <a:avLst/>
          </a:prstGeom>
          <a:solidFill>
            <a:srgbClr val="FF99CB"/>
          </a:solidFill>
          <a:ln>
            <a:solidFill>
              <a:srgbClr val="FD97CB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theo 2 bước: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8322" y="2668668"/>
            <a:ext cx="2428559" cy="4002552"/>
          </a:xfrm>
          <a:prstGeom prst="rect">
            <a:avLst/>
          </a:prstGeom>
        </p:spPr>
      </p:pic>
      <p:pic>
        <p:nvPicPr>
          <p:cNvPr id="7" name="图片 5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568" y="2857036"/>
            <a:ext cx="2428559" cy="40025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45443" y="2949172"/>
            <a:ext cx="4331701" cy="1462683"/>
          </a:xfrm>
          <a:prstGeom prst="roundRect">
            <a:avLst>
              <a:gd name="adj" fmla="val 45895"/>
            </a:avLst>
          </a:prstGeom>
          <a:solidFill>
            <a:srgbClr val="EBEAB4"/>
          </a:solidFill>
          <a:ln>
            <a:solidFill>
              <a:srgbClr val="EBEAB4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14942" y="4410911"/>
            <a:ext cx="4068215" cy="1462683"/>
          </a:xfrm>
          <a:prstGeom prst="roundRect">
            <a:avLst>
              <a:gd name="adj" fmla="val 45895"/>
            </a:avLst>
          </a:prstGeom>
          <a:solidFill>
            <a:srgbClr val="E5E09E"/>
          </a:solidFill>
        </p:spPr>
        <p:txBody>
          <a:bodyPr wrap="square" rtlCol="0">
            <a:spAutoFit/>
          </a:bodyPr>
          <a:lstStyle/>
          <a:p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94798" y="2368554"/>
            <a:ext cx="10453429" cy="32811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505" y="-37169"/>
            <a:ext cx="1105785" cy="10912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57" y="4187716"/>
            <a:ext cx="1084858" cy="1084858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423" y="664427"/>
            <a:ext cx="1038956" cy="61469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23" y="1020657"/>
            <a:ext cx="3622876" cy="1224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99" y="-6836"/>
            <a:ext cx="1980942" cy="1733324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49180" y="1642120"/>
            <a:ext cx="1038956" cy="61469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3774" y="4797301"/>
            <a:ext cx="1917262" cy="963383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043" y="2272839"/>
            <a:ext cx="1577587" cy="54181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444" y="3179320"/>
            <a:ext cx="1713835" cy="59721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075" y="4050859"/>
            <a:ext cx="2016828" cy="70996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490" y="4856056"/>
            <a:ext cx="2316265" cy="84587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23" y="5756647"/>
            <a:ext cx="2465305" cy="110170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28" y="4929841"/>
            <a:ext cx="2024763" cy="97789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337" y="2318554"/>
            <a:ext cx="1349035" cy="59659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937" y="3206588"/>
            <a:ext cx="1489872" cy="61368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10" y="4050859"/>
            <a:ext cx="1856006" cy="75517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4" y="5886458"/>
            <a:ext cx="2218738" cy="971889"/>
          </a:xfrm>
          <a:prstGeom prst="rect">
            <a:avLst/>
          </a:prstGeom>
        </p:spPr>
      </p:pic>
      <p:sp>
        <p:nvSpPr>
          <p:cNvPr id="42" name="Oval 41">
            <a:hlinkClick r:id="rId15" action="ppaction://hlinksldjump"/>
          </p:cNvPr>
          <p:cNvSpPr/>
          <p:nvPr/>
        </p:nvSpPr>
        <p:spPr>
          <a:xfrm>
            <a:off x="110957" y="3241003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Oval 65">
            <a:hlinkClick r:id="rId16" action="ppaction://hlinksldjump"/>
          </p:cNvPr>
          <p:cNvSpPr/>
          <p:nvPr/>
        </p:nvSpPr>
        <p:spPr>
          <a:xfrm>
            <a:off x="110957" y="2539268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Oval 66">
            <a:hlinkClick r:id="rId17" action="ppaction://hlinksldjump"/>
          </p:cNvPr>
          <p:cNvSpPr/>
          <p:nvPr/>
        </p:nvSpPr>
        <p:spPr>
          <a:xfrm>
            <a:off x="110957" y="1826566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Oval 67">
            <a:hlinkClick r:id="rId18" action="ppaction://hlinksldjump"/>
          </p:cNvPr>
          <p:cNvSpPr/>
          <p:nvPr/>
        </p:nvSpPr>
        <p:spPr>
          <a:xfrm>
            <a:off x="110957" y="1113864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Oval 68">
            <a:hlinkClick r:id="rId19" action="ppaction://hlinksldjump"/>
          </p:cNvPr>
          <p:cNvSpPr/>
          <p:nvPr/>
        </p:nvSpPr>
        <p:spPr>
          <a:xfrm>
            <a:off x="110957" y="401162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4" name="Oval 73">
            <a:hlinkClick r:id="rId20" action="ppaction://hlinksldjump"/>
          </p:cNvPr>
          <p:cNvSpPr/>
          <p:nvPr/>
        </p:nvSpPr>
        <p:spPr>
          <a:xfrm>
            <a:off x="11427010" y="3241003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Oval 74">
            <a:hlinkClick r:id="rId21" action="ppaction://hlinksldjump"/>
          </p:cNvPr>
          <p:cNvSpPr/>
          <p:nvPr/>
        </p:nvSpPr>
        <p:spPr>
          <a:xfrm>
            <a:off x="11427010" y="2539268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6" name="Oval 75">
            <a:hlinkClick r:id="rId22" action="ppaction://hlinksldjump"/>
          </p:cNvPr>
          <p:cNvSpPr/>
          <p:nvPr/>
        </p:nvSpPr>
        <p:spPr>
          <a:xfrm>
            <a:off x="11427010" y="1826566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" name="Oval 76">
            <a:hlinkClick r:id="rId23" action="ppaction://hlinksldjump"/>
          </p:cNvPr>
          <p:cNvSpPr/>
          <p:nvPr/>
        </p:nvSpPr>
        <p:spPr>
          <a:xfrm>
            <a:off x="11427010" y="1113864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Oval 77">
            <a:hlinkClick r:id="rId24" action="ppaction://hlinksldjump"/>
          </p:cNvPr>
          <p:cNvSpPr/>
          <p:nvPr/>
        </p:nvSpPr>
        <p:spPr>
          <a:xfrm>
            <a:off x="11427010" y="401162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893977" y="2837"/>
            <a:ext cx="4142392" cy="523208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 algn="ctr"/>
            <a:r>
              <a:rPr lang="en-US" sz="2800" b="1" dirty="0">
                <a:ln w="6600">
                  <a:noFill/>
                  <a:prstDash val="solid"/>
                </a:ln>
                <a:solidFill>
                  <a:srgbClr val="D8365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</a:t>
            </a:r>
            <a:r>
              <a:rPr lang="en-US" sz="2800" b="1">
                <a:ln w="6600">
                  <a:noFill/>
                  <a:prstDash val="solid"/>
                </a:ln>
                <a:solidFill>
                  <a:srgbClr val="D8365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 THỎ</a:t>
            </a:r>
            <a:endParaRPr lang="en-US" sz="2800" b="1" dirty="0">
              <a:ln w="6600">
                <a:noFill/>
                <a:prstDash val="solid"/>
              </a:ln>
              <a:solidFill>
                <a:srgbClr val="D83658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759879" y="2837"/>
            <a:ext cx="5309115" cy="523208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US" sz="2800" b="1" dirty="0">
                <a:ln w="6600">
                  <a:noFill/>
                  <a:prstDash val="solid"/>
                </a:ln>
                <a:solidFill>
                  <a:srgbClr val="D8365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</a:t>
            </a:r>
            <a:r>
              <a:rPr lang="en-US" sz="2800" b="1">
                <a:ln w="6600">
                  <a:noFill/>
                  <a:prstDash val="solid"/>
                </a:ln>
                <a:solidFill>
                  <a:srgbClr val="D8365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 CỌP</a:t>
            </a:r>
            <a:endParaRPr lang="en-US" sz="2800" b="1" dirty="0">
              <a:ln w="6600">
                <a:noFill/>
                <a:prstDash val="solid"/>
              </a:ln>
              <a:solidFill>
                <a:srgbClr val="D83658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592" y="1086857"/>
            <a:ext cx="927249" cy="592170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9249279" y="1056065"/>
            <a:ext cx="917581" cy="5847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349180" y="187829"/>
            <a:ext cx="609521" cy="6095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1178" y="2272777"/>
            <a:ext cx="10548056" cy="1569520"/>
          </a:xfrm>
          <a:prstGeom prst="rect">
            <a:avLst/>
          </a:prstGeom>
          <a:solidFill>
            <a:scrgbClr r="0" g="0" b="0">
              <a:alpha val="18000"/>
            </a:scrgbClr>
          </a:solidFill>
        </p:spPr>
        <p:txBody>
          <a:bodyPr wrap="none" lIns="91428" tIns="45714" rIns="91428" bIns="45714">
            <a:spAutoFit/>
          </a:bodyPr>
          <a:lstStyle/>
          <a:p>
            <a:pPr algn="ctr"/>
            <a:r>
              <a:rPr lang="en-US" sz="9600" b="1" dirty="0">
                <a:ln w="13462">
                  <a:noFill/>
                  <a:prstDash val="solid"/>
                </a:ln>
                <a:solidFill>
                  <a:srgbClr val="FF0000">
                    <a:alpha val="91000"/>
                  </a:srgb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AI LÊN CAO HƠN</a:t>
            </a:r>
            <a:endParaRPr lang="en-US" sz="9600" b="1" dirty="0">
              <a:ln w="13462">
                <a:noFill/>
                <a:prstDash val="solid"/>
              </a:ln>
              <a:solidFill>
                <a:srgbClr val="FF0000">
                  <a:alpha val="91000"/>
                </a:srgb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260" y="4428445"/>
            <a:ext cx="1724521" cy="18304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1" y="4922161"/>
            <a:ext cx="1307397" cy="1533785"/>
          </a:xfrm>
          <a:prstGeom prst="rect">
            <a:avLst/>
          </a:prstGeom>
        </p:spPr>
      </p:pic>
      <p:sp>
        <p:nvSpPr>
          <p:cNvPr id="8" name="Action Button: Go to End 7">
            <a:hlinkClick r:id="rId30" action="ppaction://hlinksldjump" highlightClick="1"/>
          </p:cNvPr>
          <p:cNvSpPr/>
          <p:nvPr/>
        </p:nvSpPr>
        <p:spPr>
          <a:xfrm>
            <a:off x="5507016" y="6032500"/>
            <a:ext cx="736490" cy="42344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1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1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1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1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1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4907 C -0.00091 -0.11849 0.02852 -0.28119 -0.04115 -0.31081 C -0.07201 -0.32655 -0.09415 -0.16547 -0.09558 -0.12451 " pathEditMode="relative" rAng="0" ptsTypes="AAA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7" y="-131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1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8 -0.12451 C -0.09832 -0.19834 -0.07852 -0.40107 -0.1452 -0.40408 C -0.17372 -0.40755 -0.17736 -0.31984 -0.18843 -0.25434 " pathEditMode="relative" rAng="0" ptsTypes="AA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0" y="-140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1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3 -0.25434 C -0.18518 -0.32539 -0.14572 -0.42722 -0.18075 -0.45985 C -0.21083 -0.46957 -0.22464 -0.39922 -0.22477 -0.36311 " pathEditMode="relative" rAng="0" ptsTypes="AAA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1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7 -0.36311 C -0.22698 -0.35849 -0.20588 -0.56584 -0.24417 -0.59709 C -0.27712 -0.59038 -0.29222 -0.5272 -0.29548 -0.48392 " pathEditMode="relative" rAng="0" ptsTypes="AAA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7" y="-117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1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8 -0.48392 C -0.29561 -0.5353 -0.24417 -0.73317 -0.30238 -0.73224 C -0.324 -0.72993 -0.3365 -0.63805 -0.33962 -0.61236 " pathEditMode="relative" rAng="0" ptsTypes="AAA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124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1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518089" y="1474269"/>
            <a:ext cx="4872228" cy="4872228"/>
          </a:xfrm>
          <a:custGeom>
            <a:avLst/>
            <a:gdLst>
              <a:gd name="connsiteX0" fmla="*/ 0 w 4872862"/>
              <a:gd name="connsiteY0" fmla="*/ 0 h 4872862"/>
              <a:gd name="connsiteX1" fmla="*/ 2436431 w 4872862"/>
              <a:gd name="connsiteY1" fmla="*/ 0 h 4872862"/>
              <a:gd name="connsiteX2" fmla="*/ 4872862 w 4872862"/>
              <a:gd name="connsiteY2" fmla="*/ 0 h 4872862"/>
              <a:gd name="connsiteX3" fmla="*/ 4872862 w 4872862"/>
              <a:gd name="connsiteY3" fmla="*/ 2436431 h 4872862"/>
              <a:gd name="connsiteX4" fmla="*/ 4872862 w 4872862"/>
              <a:gd name="connsiteY4" fmla="*/ 4872862 h 4872862"/>
              <a:gd name="connsiteX5" fmla="*/ 2436431 w 4872862"/>
              <a:gd name="connsiteY5" fmla="*/ 4872862 h 4872862"/>
              <a:gd name="connsiteX6" fmla="*/ 0 w 4872862"/>
              <a:gd name="connsiteY6" fmla="*/ 4872862 h 4872862"/>
              <a:gd name="connsiteX7" fmla="*/ 0 w 4872862"/>
              <a:gd name="connsiteY7" fmla="*/ 2436431 h 487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2862" h="4872862">
                <a:moveTo>
                  <a:pt x="0" y="0"/>
                </a:moveTo>
                <a:lnTo>
                  <a:pt x="2436431" y="0"/>
                </a:lnTo>
                <a:lnTo>
                  <a:pt x="4872862" y="0"/>
                </a:lnTo>
                <a:lnTo>
                  <a:pt x="4872862" y="2436431"/>
                </a:lnTo>
                <a:lnTo>
                  <a:pt x="4872862" y="4872862"/>
                </a:lnTo>
                <a:lnTo>
                  <a:pt x="2436431" y="4872862"/>
                </a:lnTo>
                <a:lnTo>
                  <a:pt x="0" y="4872862"/>
                </a:lnTo>
                <a:lnTo>
                  <a:pt x="0" y="2436431"/>
                </a:lnTo>
                <a:close/>
              </a:path>
            </a:pathLst>
          </a:custGeom>
          <a:blipFill dpi="0" rotWithShape="0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228" t="-27570" r="-46669" b="-24103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87151" y="2941013"/>
            <a:ext cx="3492809" cy="1938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 SỐ</a:t>
            </a:r>
            <a:endParaRPr lang="en-US" sz="6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(tiếp theo)</a:t>
            </a:r>
            <a:endParaRPr lang="en-US" sz="6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978443" y="-57191"/>
            <a:ext cx="67526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60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60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795982" y="1301814"/>
            <a:ext cx="2631556" cy="2631556"/>
            <a:chOff x="6095206" y="1442516"/>
            <a:chExt cx="2631556" cy="2631556"/>
          </a:xfrm>
        </p:grpSpPr>
        <p:sp>
          <p:nvSpPr>
            <p:cNvPr id="30" name="Rectangle 29"/>
            <p:cNvSpPr/>
            <p:nvPr/>
          </p:nvSpPr>
          <p:spPr>
            <a:xfrm>
              <a:off x="6095206" y="1442516"/>
              <a:ext cx="2631556" cy="263155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5"/>
            <p:cNvSpPr>
              <a:spLocks noChangeArrowheads="1"/>
            </p:cNvSpPr>
            <p:nvPr/>
          </p:nvSpPr>
          <p:spPr bwMode="auto">
            <a:xfrm>
              <a:off x="7145561" y="2296689"/>
              <a:ext cx="530846" cy="9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2</a:t>
              </a:r>
              <a:endParaRPr lang="en-US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22" name="TextBox 5"/>
          <p:cNvSpPr>
            <a:spLocks noChangeArrowheads="1"/>
          </p:cNvSpPr>
          <p:nvPr/>
        </p:nvSpPr>
        <p:spPr bwMode="auto">
          <a:xfrm>
            <a:off x="11038456" y="2296689"/>
            <a:ext cx="530846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  <a:hlinkClick r:id="rId3" action="ppaction://hlinksldjump"/>
              </a:rPr>
              <a:t>2</a:t>
            </a:r>
            <a:endParaRPr lang="en-US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64426" y="3933370"/>
            <a:ext cx="2631556" cy="2631556"/>
            <a:chOff x="3463650" y="4074072"/>
            <a:chExt cx="2631556" cy="2631556"/>
          </a:xfrm>
        </p:grpSpPr>
        <p:sp>
          <p:nvSpPr>
            <p:cNvPr id="31" name="Rectangle 30"/>
            <p:cNvSpPr/>
            <p:nvPr/>
          </p:nvSpPr>
          <p:spPr>
            <a:xfrm>
              <a:off x="3463650" y="4074072"/>
              <a:ext cx="2631556" cy="263155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5"/>
            <p:cNvSpPr>
              <a:spLocks noChangeArrowheads="1"/>
            </p:cNvSpPr>
            <p:nvPr/>
          </p:nvSpPr>
          <p:spPr bwMode="auto">
            <a:xfrm>
              <a:off x="4514005" y="4928245"/>
              <a:ext cx="530846" cy="9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3</a:t>
              </a:r>
              <a:endParaRPr lang="en-US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24" name="TextBox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1054198" y="3266059"/>
            <a:ext cx="530846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  <a:hlinkClick r:id="rId4" action="ppaction://hlinksldjump"/>
              </a:rPr>
              <a:t>3</a:t>
            </a:r>
            <a:endParaRPr lang="en-US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795982" y="3933370"/>
            <a:ext cx="2631556" cy="2631556"/>
            <a:chOff x="6095206" y="4074072"/>
            <a:chExt cx="2631556" cy="2631556"/>
          </a:xfrm>
        </p:grpSpPr>
        <p:sp>
          <p:nvSpPr>
            <p:cNvPr id="32" name="Rectangle 31"/>
            <p:cNvSpPr/>
            <p:nvPr/>
          </p:nvSpPr>
          <p:spPr>
            <a:xfrm>
              <a:off x="6095206" y="4074072"/>
              <a:ext cx="2631556" cy="263155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5"/>
            <p:cNvSpPr>
              <a:spLocks noChangeArrowheads="1"/>
            </p:cNvSpPr>
            <p:nvPr/>
          </p:nvSpPr>
          <p:spPr bwMode="auto">
            <a:xfrm>
              <a:off x="7145561" y="4928245"/>
              <a:ext cx="530846" cy="9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4</a:t>
              </a:r>
              <a:endPara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26" name="TextBox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1054198" y="4074072"/>
            <a:ext cx="530846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  <a:hlinkClick r:id="rId5" action="ppaction://hlinksldjump"/>
              </a:rPr>
              <a:t>4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177570" y="1281913"/>
            <a:ext cx="2631556" cy="2631556"/>
            <a:chOff x="3476794" y="1422615"/>
            <a:chExt cx="2631556" cy="2631556"/>
          </a:xfrm>
        </p:grpSpPr>
        <p:sp>
          <p:nvSpPr>
            <p:cNvPr id="29" name="Rectangle 28"/>
            <p:cNvSpPr/>
            <p:nvPr/>
          </p:nvSpPr>
          <p:spPr>
            <a:xfrm>
              <a:off x="3476794" y="1422615"/>
              <a:ext cx="2631556" cy="26315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5"/>
            <p:cNvSpPr>
              <a:spLocks noChangeArrowheads="1"/>
            </p:cNvSpPr>
            <p:nvPr/>
          </p:nvSpPr>
          <p:spPr bwMode="auto">
            <a:xfrm>
              <a:off x="4514005" y="2278047"/>
              <a:ext cx="530846" cy="9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1</a:t>
              </a:r>
              <a:endParaRPr lang="en-US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20" name="TextBox 5"/>
          <p:cNvSpPr>
            <a:spLocks noChangeArrowheads="1"/>
          </p:cNvSpPr>
          <p:nvPr/>
        </p:nvSpPr>
        <p:spPr bwMode="auto">
          <a:xfrm>
            <a:off x="11021630" y="1477701"/>
            <a:ext cx="530846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  <a:hlinkClick r:id="rId6" action="ppaction://hlinksldjump"/>
              </a:rPr>
              <a:t>1</a:t>
            </a:r>
            <a:endParaRPr lang="en-US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4" name="图片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5576" y="4835555"/>
            <a:ext cx="1163803" cy="1918085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361" y="4787543"/>
            <a:ext cx="1163803" cy="1918085"/>
          </a:xfrm>
          <a:prstGeom prst="rect">
            <a:avLst/>
          </a:prstGeom>
        </p:spPr>
      </p:pic>
      <p:sp>
        <p:nvSpPr>
          <p:cNvPr id="7" name="Action Button: Go to End 6">
            <a:hlinkClick r:id="rId8" action="ppaction://hlinksldjump" highlightClick="1"/>
          </p:cNvPr>
          <p:cNvSpPr/>
          <p:nvPr/>
        </p:nvSpPr>
        <p:spPr>
          <a:xfrm>
            <a:off x="10305143" y="6085927"/>
            <a:ext cx="717993" cy="478999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3" grpId="0" animBg="1"/>
      <p:bldP spid="4" grpId="0"/>
      <p:bldP spid="8" grpId="0"/>
      <p:bldP spid="22" grpId="0"/>
      <p:bldP spid="24" grpId="0"/>
      <p:bldP spid="26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94472" y="1002026"/>
            <a:ext cx="9618997" cy="927772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 hỗn số phù hợp với hình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56514" y="4012308"/>
            <a:ext cx="2477385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8950347" y="2084608"/>
            <a:ext cx="1740568" cy="1746053"/>
            <a:chOff x="10184546" y="2048573"/>
            <a:chExt cx="1740795" cy="1746280"/>
          </a:xfrm>
        </p:grpSpPr>
        <p:grpSp>
          <p:nvGrpSpPr>
            <p:cNvPr id="9" name="Group 8"/>
            <p:cNvGrpSpPr/>
            <p:nvPr/>
          </p:nvGrpSpPr>
          <p:grpSpPr>
            <a:xfrm>
              <a:off x="10186412" y="2051609"/>
              <a:ext cx="1727200" cy="1738335"/>
              <a:chOff x="8603278" y="2124075"/>
              <a:chExt cx="1727200" cy="1738335"/>
            </a:xfrm>
          </p:grpSpPr>
          <p:sp>
            <p:nvSpPr>
              <p:cNvPr id="21" name="Diamond 20"/>
              <p:cNvSpPr/>
              <p:nvPr/>
            </p:nvSpPr>
            <p:spPr>
              <a:xfrm>
                <a:off x="8603278" y="2135210"/>
                <a:ext cx="1727200" cy="1727200"/>
              </a:xfrm>
              <a:prstGeom prst="diamond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/>
              <p:cNvCxnSpPr>
                <a:endCxn id="21" idx="2"/>
              </p:cNvCxnSpPr>
              <p:nvPr/>
            </p:nvCxnSpPr>
            <p:spPr>
              <a:xfrm>
                <a:off x="9466878" y="2124075"/>
                <a:ext cx="0" cy="1738335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>
                <a:stCxn id="21" idx="1"/>
                <a:endCxn id="21" idx="3"/>
              </p:cNvCxnSpPr>
              <p:nvPr/>
            </p:nvCxnSpPr>
            <p:spPr>
              <a:xfrm>
                <a:off x="8603278" y="2998810"/>
                <a:ext cx="1727200" cy="0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/>
            <p:cNvGrpSpPr/>
            <p:nvPr/>
          </p:nvGrpSpPr>
          <p:grpSpPr>
            <a:xfrm>
              <a:off x="10184546" y="2048573"/>
              <a:ext cx="1740795" cy="1746280"/>
              <a:chOff x="1019118" y="932932"/>
              <a:chExt cx="1740795" cy="1746280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1019118" y="932932"/>
                <a:ext cx="1740795" cy="1746280"/>
                <a:chOff x="700462" y="932932"/>
                <a:chExt cx="1740795" cy="1746280"/>
              </a:xfrm>
            </p:grpSpPr>
            <p:sp>
              <p:nvSpPr>
                <p:cNvPr id="24" name="Right Triangle 23"/>
                <p:cNvSpPr/>
                <p:nvPr/>
              </p:nvSpPr>
              <p:spPr>
                <a:xfrm>
                  <a:off x="1575573" y="932932"/>
                  <a:ext cx="865684" cy="873140"/>
                </a:xfrm>
                <a:prstGeom prst="rtTriangl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ight Triangle 24"/>
                <p:cNvSpPr/>
                <p:nvPr/>
              </p:nvSpPr>
              <p:spPr>
                <a:xfrm flipH="1">
                  <a:off x="700462" y="933750"/>
                  <a:ext cx="865684" cy="873140"/>
                </a:xfrm>
                <a:prstGeom prst="rtTriangl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ight Triangle 25"/>
                <p:cNvSpPr/>
                <p:nvPr/>
              </p:nvSpPr>
              <p:spPr>
                <a:xfrm flipV="1">
                  <a:off x="1575573" y="1806072"/>
                  <a:ext cx="865684" cy="873140"/>
                </a:xfrm>
                <a:prstGeom prst="rtTriangl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1022076" y="936771"/>
                <a:ext cx="1727200" cy="1738335"/>
                <a:chOff x="3340025" y="2119969"/>
                <a:chExt cx="1727200" cy="1738335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4203625" y="2119969"/>
                  <a:ext cx="0" cy="1738335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3340025" y="2989270"/>
                  <a:ext cx="1727200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9" name="Diamond 38"/>
          <p:cNvSpPr/>
          <p:nvPr/>
        </p:nvSpPr>
        <p:spPr>
          <a:xfrm>
            <a:off x="1694472" y="2084608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2"/>
          <p:cNvGrpSpPr/>
          <p:nvPr/>
        </p:nvGrpSpPr>
        <p:grpSpPr bwMode="auto">
          <a:xfrm>
            <a:off x="5701614" y="4034818"/>
            <a:ext cx="787184" cy="1200126"/>
            <a:chOff x="2393" y="3214"/>
            <a:chExt cx="439" cy="620"/>
          </a:xfrm>
        </p:grpSpPr>
        <p:grpSp>
          <p:nvGrpSpPr>
            <p:cNvPr id="48" name="Group 43"/>
            <p:cNvGrpSpPr/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50" name="Text Box 44"/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3</a:t>
                </a:r>
                <a:endPara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4</a:t>
                </a:r>
                <a:endPara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" name="Line 45"/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9" name="Text Box 46"/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  <a:endParaRPr lang="en-US" altLang="vi-VN" sz="3600" b="1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3" name="Diamond 42"/>
          <p:cNvSpPr/>
          <p:nvPr/>
        </p:nvSpPr>
        <p:spPr>
          <a:xfrm>
            <a:off x="3508441" y="2084608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iamond 43"/>
          <p:cNvSpPr/>
          <p:nvPr/>
        </p:nvSpPr>
        <p:spPr>
          <a:xfrm>
            <a:off x="5322410" y="2084608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iamond 44"/>
          <p:cNvSpPr/>
          <p:nvPr/>
        </p:nvSpPr>
        <p:spPr>
          <a:xfrm>
            <a:off x="7136379" y="2084608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/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39" grpId="0" animBg="1"/>
      <p:bldP spid="43" grpId="0" animBg="1"/>
      <p:bldP spid="44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3"/>
            <a:ext cx="9618997" cy="1562568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 với phân số nào?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50178" y="3866727"/>
            <a:ext cx="2090057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grpSp>
        <p:nvGrpSpPr>
          <p:cNvPr id="6" name="Group 42"/>
          <p:cNvGrpSpPr/>
          <p:nvPr/>
        </p:nvGrpSpPr>
        <p:grpSpPr bwMode="auto">
          <a:xfrm>
            <a:off x="2557959" y="1465934"/>
            <a:ext cx="787184" cy="1200126"/>
            <a:chOff x="2393" y="3214"/>
            <a:chExt cx="439" cy="620"/>
          </a:xfrm>
        </p:grpSpPr>
        <p:grpSp>
          <p:nvGrpSpPr>
            <p:cNvPr id="8" name="Group 43"/>
            <p:cNvGrpSpPr/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1" name="Text Box 44"/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3</a:t>
                </a:r>
                <a:endParaRPr lang="en-US" altLang="vi-VN" sz="3600" b="1">
                  <a:latin typeface="Times New Roman" panose="02020603050405020304" pitchFamily="18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4</a:t>
                </a:r>
                <a:endParaRPr lang="en-US" altLang="vi-VN" sz="3600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Line 45"/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</p:grpSp>
        <p:sp>
          <p:nvSpPr>
            <p:cNvPr id="9" name="Text Box 46"/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</a:rPr>
                <a:t>4</a:t>
              </a:r>
              <a:endParaRPr lang="en-US" altLang="vi-VN" sz="3600" b="1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823372" y="4012309"/>
            <a:ext cx="543669" cy="953983"/>
            <a:chOff x="3102364" y="2045003"/>
            <a:chExt cx="543740" cy="954107"/>
          </a:xfrm>
        </p:grpSpPr>
        <p:sp>
          <p:nvSpPr>
            <p:cNvPr id="17" name="Text Box 45"/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19</a:t>
              </a:r>
              <a:endParaRPr lang="en-US" altLang="vi-VN" sz="2800" b="1">
                <a:solidFill>
                  <a:schemeClr val="bg1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  <a:endParaRPr lang="en-US" altLang="vi-VN" sz="2800" b="1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Line 46"/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rrow: Down 14"/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2"/>
            <a:ext cx="9618997" cy="1866657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 với phân số nào?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23544" y="4012308"/>
            <a:ext cx="1943326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grpSp>
        <p:nvGrpSpPr>
          <p:cNvPr id="6" name="Group 42"/>
          <p:cNvGrpSpPr/>
          <p:nvPr/>
        </p:nvGrpSpPr>
        <p:grpSpPr bwMode="auto">
          <a:xfrm>
            <a:off x="2369782" y="1679919"/>
            <a:ext cx="787184" cy="1200126"/>
            <a:chOff x="2393" y="3214"/>
            <a:chExt cx="439" cy="620"/>
          </a:xfrm>
        </p:grpSpPr>
        <p:grpSp>
          <p:nvGrpSpPr>
            <p:cNvPr id="8" name="Group 43"/>
            <p:cNvGrpSpPr/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1" name="Text Box 44"/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en-US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Line 45"/>
              <p:cNvSpPr>
                <a:spLocks noChangeShapeType="1"/>
              </p:cNvSpPr>
              <p:nvPr/>
            </p:nvSpPr>
            <p:spPr bwMode="auto">
              <a:xfrm>
                <a:off x="1178" y="1629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 Box 46"/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797728" y="4096342"/>
            <a:ext cx="594958" cy="1077078"/>
            <a:chOff x="3076717" y="2045003"/>
            <a:chExt cx="595035" cy="1077218"/>
          </a:xfrm>
        </p:grpSpPr>
        <p:sp>
          <p:nvSpPr>
            <p:cNvPr id="15" name="Text Box 45"/>
            <p:cNvSpPr txBox="1">
              <a:spLocks noChangeArrowheads="1"/>
            </p:cNvSpPr>
            <p:nvPr/>
          </p:nvSpPr>
          <p:spPr bwMode="auto">
            <a:xfrm>
              <a:off x="3076717" y="2045003"/>
              <a:ext cx="595035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</a:t>
              </a:r>
              <a:endParaRPr lang="en-US" altLang="vi-VN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altLang="vi-VN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Line 46"/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Arrow: Down 17"/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49199" y="1284713"/>
            <a:ext cx="9355506" cy="1562568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 hỗn số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9199" y="4012308"/>
            <a:ext cx="9355506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 và mười ba phần hai mươi bảy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grpSp>
        <p:nvGrpSpPr>
          <p:cNvPr id="6" name="Group 42"/>
          <p:cNvGrpSpPr/>
          <p:nvPr/>
        </p:nvGrpSpPr>
        <p:grpSpPr bwMode="auto">
          <a:xfrm>
            <a:off x="3016472" y="1465934"/>
            <a:ext cx="900152" cy="1200126"/>
            <a:chOff x="2393" y="3214"/>
            <a:chExt cx="502" cy="620"/>
          </a:xfrm>
        </p:grpSpPr>
        <p:grpSp>
          <p:nvGrpSpPr>
            <p:cNvPr id="8" name="Group 43"/>
            <p:cNvGrpSpPr/>
            <p:nvPr/>
          </p:nvGrpSpPr>
          <p:grpSpPr bwMode="auto">
            <a:xfrm>
              <a:off x="2535" y="3214"/>
              <a:ext cx="360" cy="620"/>
              <a:chOff x="1121" y="1328"/>
              <a:chExt cx="360" cy="620"/>
            </a:xfrm>
          </p:grpSpPr>
          <p:sp>
            <p:nvSpPr>
              <p:cNvPr id="11" name="Text Box 44"/>
              <p:cNvSpPr txBox="1">
                <a:spLocks noChangeArrowheads="1"/>
              </p:cNvSpPr>
              <p:nvPr/>
            </p:nvSpPr>
            <p:spPr bwMode="auto">
              <a:xfrm>
                <a:off x="1121" y="1328"/>
                <a:ext cx="360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</a:t>
                </a:r>
                <a:endParaRPr lang="en-US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27</a:t>
                </a:r>
                <a:endParaRPr lang="en-US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Line 45"/>
              <p:cNvSpPr>
                <a:spLocks noChangeShapeType="1"/>
              </p:cNvSpPr>
              <p:nvPr/>
            </p:nvSpPr>
            <p:spPr bwMode="auto">
              <a:xfrm>
                <a:off x="1178" y="1629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 Box 46"/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rrow: Down 14"/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48948" y="1042754"/>
            <a:ext cx="9618997" cy="988200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 hỗn số phù hợp với hình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57371" y="4407099"/>
            <a:ext cx="1732686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grpSp>
        <p:nvGrpSpPr>
          <p:cNvPr id="15" name="Group 42"/>
          <p:cNvGrpSpPr/>
          <p:nvPr/>
        </p:nvGrpSpPr>
        <p:grpSpPr bwMode="auto">
          <a:xfrm>
            <a:off x="5928329" y="4491551"/>
            <a:ext cx="790771" cy="1076242"/>
            <a:chOff x="2393" y="3214"/>
            <a:chExt cx="441" cy="556"/>
          </a:xfrm>
        </p:grpSpPr>
        <p:grpSp>
          <p:nvGrpSpPr>
            <p:cNvPr id="16" name="Group 43"/>
            <p:cNvGrpSpPr/>
            <p:nvPr/>
          </p:nvGrpSpPr>
          <p:grpSpPr bwMode="auto">
            <a:xfrm>
              <a:off x="2594" y="3214"/>
              <a:ext cx="240" cy="556"/>
              <a:chOff x="1180" y="1328"/>
              <a:chExt cx="240" cy="556"/>
            </a:xfrm>
          </p:grpSpPr>
          <p:sp>
            <p:nvSpPr>
              <p:cNvPr id="18" name="Text Box 44"/>
              <p:cNvSpPr txBox="1">
                <a:spLocks noChangeArrowheads="1"/>
              </p:cNvSpPr>
              <p:nvPr/>
            </p:nvSpPr>
            <p:spPr bwMode="auto">
              <a:xfrm>
                <a:off x="1192" y="1328"/>
                <a:ext cx="217" cy="5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Line 45"/>
              <p:cNvSpPr>
                <a:spLocks noChangeShapeType="1"/>
              </p:cNvSpPr>
              <p:nvPr/>
            </p:nvSpPr>
            <p:spPr bwMode="auto">
              <a:xfrm>
                <a:off x="1180" y="1629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Text Box 46"/>
            <p:cNvSpPr txBox="1">
              <a:spLocks noChangeArrowheads="1"/>
            </p:cNvSpPr>
            <p:nvPr/>
          </p:nvSpPr>
          <p:spPr bwMode="auto">
            <a:xfrm>
              <a:off x="2393" y="3343"/>
              <a:ext cx="217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vi-VN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Hexagon 38"/>
          <p:cNvSpPr/>
          <p:nvPr/>
        </p:nvSpPr>
        <p:spPr>
          <a:xfrm>
            <a:off x="2854270" y="2528552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exagon 39"/>
          <p:cNvSpPr/>
          <p:nvPr/>
        </p:nvSpPr>
        <p:spPr>
          <a:xfrm>
            <a:off x="5014426" y="2528552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7171391" y="2514202"/>
            <a:ext cx="2004687" cy="1739778"/>
            <a:chOff x="7171391" y="2514202"/>
            <a:chExt cx="2004687" cy="1739778"/>
          </a:xfrm>
        </p:grpSpPr>
        <p:grpSp>
          <p:nvGrpSpPr>
            <p:cNvPr id="41" name="Group 40"/>
            <p:cNvGrpSpPr/>
            <p:nvPr/>
          </p:nvGrpSpPr>
          <p:grpSpPr>
            <a:xfrm>
              <a:off x="7174581" y="2514202"/>
              <a:ext cx="2001497" cy="1739778"/>
              <a:chOff x="1960642" y="2566173"/>
              <a:chExt cx="2001758" cy="1740005"/>
            </a:xfrm>
            <a:solidFill>
              <a:schemeClr val="bg2">
                <a:lumMod val="75000"/>
              </a:schemeClr>
            </a:solidFill>
          </p:grpSpPr>
          <p:sp>
            <p:nvSpPr>
              <p:cNvPr id="2" name="Hexagon 1"/>
              <p:cNvSpPr/>
              <p:nvPr/>
            </p:nvSpPr>
            <p:spPr>
              <a:xfrm>
                <a:off x="1960642" y="2566173"/>
                <a:ext cx="2001758" cy="1725653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" name="Straight Connector 3"/>
              <p:cNvCxnSpPr>
                <a:stCxn id="2" idx="4"/>
                <a:endCxn id="2" idx="1"/>
              </p:cNvCxnSpPr>
              <p:nvPr/>
            </p:nvCxnSpPr>
            <p:spPr>
              <a:xfrm>
                <a:off x="2392055" y="2566173"/>
                <a:ext cx="1138932" cy="1725653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2370090" y="2580525"/>
                <a:ext cx="1138932" cy="1725653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>
                <a:stCxn id="2" idx="3"/>
                <a:endCxn id="2" idx="0"/>
              </p:cNvCxnSpPr>
              <p:nvPr/>
            </p:nvCxnSpPr>
            <p:spPr>
              <a:xfrm>
                <a:off x="1960642" y="3429000"/>
                <a:ext cx="2001758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Isosceles Triangle 51"/>
            <p:cNvSpPr/>
            <p:nvPr/>
          </p:nvSpPr>
          <p:spPr>
            <a:xfrm>
              <a:off x="7171391" y="2524552"/>
              <a:ext cx="990472" cy="848100"/>
            </a:xfrm>
            <a:prstGeom prst="triangle">
              <a:avLst>
                <a:gd name="adj" fmla="val 44382"/>
              </a:avLst>
            </a:prstGeom>
            <a:solidFill>
              <a:srgbClr val="FFD966"/>
            </a:solidFill>
            <a:ln>
              <a:solidFill>
                <a:srgbClr val="FFD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Arrow: Down 21"/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39" grpId="0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74596" y="1002595"/>
            <a:ext cx="9618997" cy="911356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 hỗn số phù hợp với hình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54235" y="4012308"/>
            <a:ext cx="2481943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61624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  <a:endParaRPr lang="en-US" sz="3600" b="1" dirty="0">
              <a:solidFill>
                <a:srgbClr val="E48119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Diamond 7"/>
          <p:cNvSpPr/>
          <p:nvPr/>
        </p:nvSpPr>
        <p:spPr>
          <a:xfrm>
            <a:off x="4607629" y="2001275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iamond 13"/>
          <p:cNvSpPr/>
          <p:nvPr/>
        </p:nvSpPr>
        <p:spPr>
          <a:xfrm>
            <a:off x="6639016" y="2001275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8670404" y="1983016"/>
            <a:ext cx="1729933" cy="1741129"/>
            <a:chOff x="10184546" y="2049391"/>
            <a:chExt cx="1730158" cy="1741356"/>
          </a:xfrm>
        </p:grpSpPr>
        <p:grpSp>
          <p:nvGrpSpPr>
            <p:cNvPr id="18" name="Group 17"/>
            <p:cNvGrpSpPr/>
            <p:nvPr/>
          </p:nvGrpSpPr>
          <p:grpSpPr>
            <a:xfrm>
              <a:off x="10186412" y="2051609"/>
              <a:ext cx="1727200" cy="1738335"/>
              <a:chOff x="8603278" y="2124075"/>
              <a:chExt cx="1727200" cy="1738335"/>
            </a:xfrm>
          </p:grpSpPr>
          <p:sp>
            <p:nvSpPr>
              <p:cNvPr id="27" name="Diamond 26"/>
              <p:cNvSpPr/>
              <p:nvPr/>
            </p:nvSpPr>
            <p:spPr>
              <a:xfrm>
                <a:off x="8603278" y="2135210"/>
                <a:ext cx="1727200" cy="1727200"/>
              </a:xfrm>
              <a:prstGeom prst="diamond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/>
              <p:cNvCxnSpPr>
                <a:endCxn id="27" idx="2"/>
              </p:cNvCxnSpPr>
              <p:nvPr/>
            </p:nvCxnSpPr>
            <p:spPr>
              <a:xfrm>
                <a:off x="9466878" y="2124075"/>
                <a:ext cx="0" cy="1738335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>
                <a:stCxn id="27" idx="1"/>
                <a:endCxn id="27" idx="3"/>
              </p:cNvCxnSpPr>
              <p:nvPr/>
            </p:nvCxnSpPr>
            <p:spPr>
              <a:xfrm>
                <a:off x="8603278" y="2998810"/>
                <a:ext cx="1727200" cy="0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10184546" y="2049391"/>
              <a:ext cx="1730158" cy="1741356"/>
              <a:chOff x="1019118" y="933750"/>
              <a:chExt cx="1730158" cy="1741356"/>
            </a:xfrm>
          </p:grpSpPr>
          <p:sp>
            <p:nvSpPr>
              <p:cNvPr id="25" name="Right Triangle 24"/>
              <p:cNvSpPr/>
              <p:nvPr/>
            </p:nvSpPr>
            <p:spPr>
              <a:xfrm flipH="1">
                <a:off x="1019118" y="933750"/>
                <a:ext cx="865684" cy="873140"/>
              </a:xfrm>
              <a:prstGeom prst="rt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022076" y="936771"/>
                <a:ext cx="1727200" cy="1738335"/>
                <a:chOff x="3340025" y="2119969"/>
                <a:chExt cx="1727200" cy="1738335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4203625" y="2119969"/>
                  <a:ext cx="0" cy="1738335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3340025" y="2989270"/>
                  <a:ext cx="1727200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1" name="Diamond 30"/>
          <p:cNvSpPr/>
          <p:nvPr/>
        </p:nvSpPr>
        <p:spPr>
          <a:xfrm>
            <a:off x="2576241" y="2001275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42"/>
          <p:cNvGrpSpPr/>
          <p:nvPr/>
        </p:nvGrpSpPr>
        <p:grpSpPr bwMode="auto">
          <a:xfrm>
            <a:off x="5701614" y="4034818"/>
            <a:ext cx="787184" cy="1200126"/>
            <a:chOff x="2393" y="3214"/>
            <a:chExt cx="439" cy="620"/>
          </a:xfrm>
        </p:grpSpPr>
        <p:grpSp>
          <p:nvGrpSpPr>
            <p:cNvPr id="35" name="Group 43"/>
            <p:cNvGrpSpPr/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37" name="Text Box 44"/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1</a:t>
                </a:r>
                <a:endPara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4</a:t>
                </a:r>
                <a:endPara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" name="Line 45"/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Text Box 46"/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  <a:endParaRPr lang="en-US" altLang="vi-VN" sz="3600" b="1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4" name="Arrow: Down 23"/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8" grpId="0" animBg="1"/>
      <p:bldP spid="14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2"/>
            <a:ext cx="9618997" cy="1866657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 với phân số nào?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10641" y="4012308"/>
            <a:ext cx="1569130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100649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  <a:endParaRPr lang="en-US" sz="3600" b="1" dirty="0">
              <a:solidFill>
                <a:srgbClr val="E48119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42"/>
          <p:cNvGrpSpPr/>
          <p:nvPr/>
        </p:nvGrpSpPr>
        <p:grpSpPr bwMode="auto">
          <a:xfrm>
            <a:off x="2369782" y="1617977"/>
            <a:ext cx="787184" cy="1200126"/>
            <a:chOff x="2393" y="3214"/>
            <a:chExt cx="439" cy="620"/>
          </a:xfrm>
        </p:grpSpPr>
        <p:grpSp>
          <p:nvGrpSpPr>
            <p:cNvPr id="8" name="Group 43"/>
            <p:cNvGrpSpPr/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1" name="Text Box 44"/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1</a:t>
                </a:r>
                <a:endParaRPr lang="en-US" altLang="vi-VN" sz="3600" b="1">
                  <a:latin typeface="Times New Roman" panose="02020603050405020304" pitchFamily="18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4</a:t>
                </a:r>
                <a:endParaRPr lang="en-US" altLang="vi-VN" sz="3600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Line 45"/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</p:grpSp>
        <p:sp>
          <p:nvSpPr>
            <p:cNvPr id="9" name="Text Box 46"/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</a:rPr>
                <a:t>3</a:t>
              </a:r>
              <a:endParaRPr lang="en-US" altLang="vi-VN" sz="3600" b="1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797689" y="4096272"/>
            <a:ext cx="595035" cy="1077218"/>
            <a:chOff x="3076678" y="2045003"/>
            <a:chExt cx="595113" cy="1077358"/>
          </a:xfrm>
        </p:grpSpPr>
        <p:sp>
          <p:nvSpPr>
            <p:cNvPr id="15" name="Text Box 45"/>
            <p:cNvSpPr txBox="1">
              <a:spLocks noChangeArrowheads="1"/>
            </p:cNvSpPr>
            <p:nvPr/>
          </p:nvSpPr>
          <p:spPr bwMode="auto">
            <a:xfrm>
              <a:off x="3076678" y="2045003"/>
              <a:ext cx="595113" cy="1077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13</a:t>
              </a:r>
              <a:endParaRPr lang="en-US" altLang="vi-VN" b="1">
                <a:solidFill>
                  <a:schemeClr val="bg1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  <a:endParaRPr lang="en-US" altLang="vi-VN" b="1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Line 46"/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>
                <a:solidFill>
                  <a:schemeClr val="bg1"/>
                </a:solidFill>
              </a:endParaRPr>
            </a:p>
          </p:txBody>
        </p:sp>
      </p:grpSp>
      <p:sp>
        <p:nvSpPr>
          <p:cNvPr id="17" name="Arrow: Down 16"/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2"/>
            <a:ext cx="9618997" cy="1866657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 với phân số nào?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21956" y="4012308"/>
            <a:ext cx="1946502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56525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  <a:endParaRPr lang="en-US" sz="3600" b="1" dirty="0">
              <a:solidFill>
                <a:srgbClr val="E48119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772039" y="4070805"/>
            <a:ext cx="646331" cy="1200329"/>
            <a:chOff x="3051026" y="2045003"/>
            <a:chExt cx="646415" cy="1200485"/>
          </a:xfrm>
        </p:grpSpPr>
        <p:sp>
          <p:nvSpPr>
            <p:cNvPr id="8" name="Text Box 45"/>
            <p:cNvSpPr txBox="1">
              <a:spLocks noChangeArrowheads="1"/>
            </p:cNvSpPr>
            <p:nvPr/>
          </p:nvSpPr>
          <p:spPr bwMode="auto">
            <a:xfrm>
              <a:off x="3051026" y="2045003"/>
              <a:ext cx="646415" cy="1200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47</a:t>
              </a:r>
              <a:endParaRPr lang="en-US" altLang="vi-VN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altLang="vi-VN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Line 46"/>
            <p:cNvSpPr>
              <a:spLocks noChangeShapeType="1"/>
            </p:cNvSpPr>
            <p:nvPr/>
          </p:nvSpPr>
          <p:spPr bwMode="auto">
            <a:xfrm>
              <a:off x="3179765" y="2646677"/>
              <a:ext cx="381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42"/>
          <p:cNvGrpSpPr/>
          <p:nvPr/>
        </p:nvGrpSpPr>
        <p:grpSpPr bwMode="auto">
          <a:xfrm>
            <a:off x="2612714" y="1617977"/>
            <a:ext cx="787184" cy="1200126"/>
            <a:chOff x="2393" y="3214"/>
            <a:chExt cx="439" cy="620"/>
          </a:xfrm>
        </p:grpSpPr>
        <p:grpSp>
          <p:nvGrpSpPr>
            <p:cNvPr id="13" name="Group 43"/>
            <p:cNvGrpSpPr/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5" name="Text Box 44"/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5</a:t>
                </a:r>
                <a:endParaRPr lang="en-US" altLang="vi-VN" sz="3600" b="1">
                  <a:latin typeface="Times New Roman" panose="02020603050405020304" pitchFamily="18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6</a:t>
                </a:r>
                <a:endParaRPr lang="en-US" altLang="vi-VN" sz="3600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Line 45"/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</p:grpSp>
        <p:sp>
          <p:nvSpPr>
            <p:cNvPr id="14" name="Text Box 46"/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</a:rPr>
                <a:t>7</a:t>
              </a:r>
              <a:endParaRPr lang="en-US" altLang="vi-VN" sz="3600" b="1">
                <a:latin typeface="Times New Roman" panose="02020603050405020304" pitchFamily="18" charset="0"/>
              </a:endParaRPr>
            </a:p>
          </p:txBody>
        </p:sp>
      </p:grpSp>
      <p:sp>
        <p:nvSpPr>
          <p:cNvPr id="17" name="Arrow: Down 16"/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2"/>
            <a:ext cx="9618997" cy="1387433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 hỗn số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9781" y="3647199"/>
            <a:ext cx="7450849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Mười hai và bảy phần tám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241309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  <a:endParaRPr lang="en-US" sz="3600" b="1" dirty="0">
              <a:solidFill>
                <a:srgbClr val="E48119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42"/>
          <p:cNvGrpSpPr/>
          <p:nvPr/>
        </p:nvGrpSpPr>
        <p:grpSpPr bwMode="auto">
          <a:xfrm>
            <a:off x="8038413" y="1377360"/>
            <a:ext cx="1498349" cy="1200126"/>
            <a:chOff x="2393" y="3214"/>
            <a:chExt cx="439" cy="620"/>
          </a:xfrm>
        </p:grpSpPr>
        <p:grpSp>
          <p:nvGrpSpPr>
            <p:cNvPr id="8" name="Group 43"/>
            <p:cNvGrpSpPr/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1" name="Text Box 44"/>
              <p:cNvSpPr txBox="1">
                <a:spLocks noChangeArrowheads="1"/>
              </p:cNvSpPr>
              <p:nvPr/>
            </p:nvSpPr>
            <p:spPr bwMode="auto">
              <a:xfrm>
                <a:off x="1240" y="1328"/>
                <a:ext cx="12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en-US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endParaRPr lang="en-US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Line 45"/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 Box 46"/>
            <p:cNvSpPr txBox="1">
              <a:spLocks noChangeArrowheads="1"/>
            </p:cNvSpPr>
            <p:nvPr/>
          </p:nvSpPr>
          <p:spPr bwMode="auto">
            <a:xfrm>
              <a:off x="2393" y="3343"/>
              <a:ext cx="205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Arrow: Down 13"/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037633"/>
            <a:ext cx="9618997" cy="1005946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 hỗn số phù hợp với hình sau:</a:t>
            </a:r>
            <a:endParaRPr lang="vi-VN" sz="440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21149" y="4621829"/>
            <a:ext cx="2148114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241309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  <a:endParaRPr lang="en-US" sz="3600" b="1" dirty="0">
              <a:solidFill>
                <a:srgbClr val="E48119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exagon 13"/>
          <p:cNvSpPr/>
          <p:nvPr/>
        </p:nvSpPr>
        <p:spPr>
          <a:xfrm>
            <a:off x="3930011" y="2457117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/>
          <p:cNvSpPr/>
          <p:nvPr/>
        </p:nvSpPr>
        <p:spPr>
          <a:xfrm>
            <a:off x="6095206" y="2457117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260400" y="2457117"/>
            <a:ext cx="2004687" cy="1739778"/>
            <a:chOff x="7171391" y="2704677"/>
            <a:chExt cx="2004687" cy="1739778"/>
          </a:xfrm>
        </p:grpSpPr>
        <p:grpSp>
          <p:nvGrpSpPr>
            <p:cNvPr id="6" name="Group 5"/>
            <p:cNvGrpSpPr/>
            <p:nvPr/>
          </p:nvGrpSpPr>
          <p:grpSpPr>
            <a:xfrm>
              <a:off x="7174581" y="2704677"/>
              <a:ext cx="2001497" cy="1739778"/>
              <a:chOff x="1960642" y="2566173"/>
              <a:chExt cx="2001758" cy="1740005"/>
            </a:xfrm>
            <a:solidFill>
              <a:schemeClr val="bg2">
                <a:lumMod val="75000"/>
              </a:schemeClr>
            </a:solidFill>
          </p:grpSpPr>
          <p:sp>
            <p:nvSpPr>
              <p:cNvPr id="8" name="Hexagon 7"/>
              <p:cNvSpPr/>
              <p:nvPr/>
            </p:nvSpPr>
            <p:spPr>
              <a:xfrm>
                <a:off x="1960642" y="2566173"/>
                <a:ext cx="2001758" cy="1725653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/>
              <p:cNvCxnSpPr>
                <a:stCxn id="8" idx="4"/>
                <a:endCxn id="8" idx="1"/>
              </p:cNvCxnSpPr>
              <p:nvPr/>
            </p:nvCxnSpPr>
            <p:spPr>
              <a:xfrm>
                <a:off x="2392055" y="2566173"/>
                <a:ext cx="1138932" cy="1725653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H="1">
                <a:off x="2370090" y="2580525"/>
                <a:ext cx="1138932" cy="1725653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>
                <a:stCxn id="8" idx="3"/>
                <a:endCxn id="8" idx="0"/>
              </p:cNvCxnSpPr>
              <p:nvPr/>
            </p:nvCxnSpPr>
            <p:spPr>
              <a:xfrm>
                <a:off x="1960642" y="3429000"/>
                <a:ext cx="2001758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" name="Group 1"/>
            <p:cNvGrpSpPr/>
            <p:nvPr/>
          </p:nvGrpSpPr>
          <p:grpSpPr>
            <a:xfrm>
              <a:off x="7171391" y="2705767"/>
              <a:ext cx="1919245" cy="1726127"/>
              <a:chOff x="7171391" y="2705767"/>
              <a:chExt cx="1919245" cy="1726127"/>
            </a:xfrm>
          </p:grpSpPr>
          <p:sp>
            <p:nvSpPr>
              <p:cNvPr id="16" name="Isosceles Triangle 15"/>
              <p:cNvSpPr/>
              <p:nvPr/>
            </p:nvSpPr>
            <p:spPr>
              <a:xfrm>
                <a:off x="7171391" y="2715027"/>
                <a:ext cx="990472" cy="848100"/>
              </a:xfrm>
              <a:prstGeom prst="triangle">
                <a:avLst>
                  <a:gd name="adj" fmla="val 44382"/>
                </a:avLst>
              </a:prstGeom>
              <a:solidFill>
                <a:srgbClr val="FFD96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Isosceles Triangle 16"/>
              <p:cNvSpPr/>
              <p:nvPr/>
            </p:nvSpPr>
            <p:spPr>
              <a:xfrm flipV="1">
                <a:off x="7628867" y="2705767"/>
                <a:ext cx="1093892" cy="848100"/>
              </a:xfrm>
              <a:custGeom>
                <a:avLst/>
                <a:gdLst>
                  <a:gd name="connsiteX0" fmla="*/ 0 w 1101178"/>
                  <a:gd name="connsiteY0" fmla="*/ 848210 h 848210"/>
                  <a:gd name="connsiteX1" fmla="*/ 549047 w 1101178"/>
                  <a:gd name="connsiteY1" fmla="*/ 0 h 848210"/>
                  <a:gd name="connsiteX2" fmla="*/ 1101178 w 1101178"/>
                  <a:gd name="connsiteY2" fmla="*/ 848210 h 848210"/>
                  <a:gd name="connsiteX3" fmla="*/ 0 w 1101178"/>
                  <a:gd name="connsiteY3" fmla="*/ 848210 h 848210"/>
                  <a:gd name="connsiteX0-1" fmla="*/ 0 w 1094034"/>
                  <a:gd name="connsiteY0-2" fmla="*/ 843448 h 848210"/>
                  <a:gd name="connsiteX1-3" fmla="*/ 541903 w 1094034"/>
                  <a:gd name="connsiteY1-4" fmla="*/ 0 h 848210"/>
                  <a:gd name="connsiteX2-5" fmla="*/ 1094034 w 1094034"/>
                  <a:gd name="connsiteY2-6" fmla="*/ 848210 h 848210"/>
                  <a:gd name="connsiteX3-7" fmla="*/ 0 w 1094034"/>
                  <a:gd name="connsiteY3-8" fmla="*/ 843448 h 84821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094034" h="848210">
                    <a:moveTo>
                      <a:pt x="0" y="843448"/>
                    </a:moveTo>
                    <a:lnTo>
                      <a:pt x="541903" y="0"/>
                    </a:lnTo>
                    <a:lnTo>
                      <a:pt x="1094034" y="848210"/>
                    </a:lnTo>
                    <a:lnTo>
                      <a:pt x="0" y="843448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Isosceles Triangle 17"/>
              <p:cNvSpPr/>
              <p:nvPr/>
            </p:nvSpPr>
            <p:spPr>
              <a:xfrm rot="18217193">
                <a:off x="8139565" y="3308098"/>
                <a:ext cx="958262" cy="943881"/>
              </a:xfrm>
              <a:custGeom>
                <a:avLst/>
                <a:gdLst>
                  <a:gd name="connsiteX0" fmla="*/ 0 w 990601"/>
                  <a:gd name="connsiteY0" fmla="*/ 848210 h 848210"/>
                  <a:gd name="connsiteX1" fmla="*/ 439649 w 990601"/>
                  <a:gd name="connsiteY1" fmla="*/ 0 h 848210"/>
                  <a:gd name="connsiteX2" fmla="*/ 990601 w 990601"/>
                  <a:gd name="connsiteY2" fmla="*/ 848210 h 848210"/>
                  <a:gd name="connsiteX3" fmla="*/ 0 w 990601"/>
                  <a:gd name="connsiteY3" fmla="*/ 848210 h 848210"/>
                  <a:gd name="connsiteX0-1" fmla="*/ 0 w 982047"/>
                  <a:gd name="connsiteY0-2" fmla="*/ 848210 h 848210"/>
                  <a:gd name="connsiteX1-3" fmla="*/ 439649 w 982047"/>
                  <a:gd name="connsiteY1-4" fmla="*/ 0 h 848210"/>
                  <a:gd name="connsiteX2-5" fmla="*/ 982047 w 982047"/>
                  <a:gd name="connsiteY2-6" fmla="*/ 822441 h 848210"/>
                  <a:gd name="connsiteX3-7" fmla="*/ 0 w 982047"/>
                  <a:gd name="connsiteY3-8" fmla="*/ 848210 h 848210"/>
                  <a:gd name="connsiteX0-9" fmla="*/ 0 w 958387"/>
                  <a:gd name="connsiteY0-10" fmla="*/ 944004 h 944004"/>
                  <a:gd name="connsiteX1-11" fmla="*/ 415989 w 958387"/>
                  <a:gd name="connsiteY1-12" fmla="*/ 0 h 944004"/>
                  <a:gd name="connsiteX2-13" fmla="*/ 958387 w 958387"/>
                  <a:gd name="connsiteY2-14" fmla="*/ 822441 h 944004"/>
                  <a:gd name="connsiteX3-15" fmla="*/ 0 w 958387"/>
                  <a:gd name="connsiteY3-16" fmla="*/ 944004 h 94400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958387" h="944004">
                    <a:moveTo>
                      <a:pt x="0" y="944004"/>
                    </a:moveTo>
                    <a:lnTo>
                      <a:pt x="415989" y="0"/>
                    </a:lnTo>
                    <a:lnTo>
                      <a:pt x="958387" y="822441"/>
                    </a:lnTo>
                    <a:lnTo>
                      <a:pt x="0" y="944004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Isosceles Triangle 18"/>
              <p:cNvSpPr/>
              <p:nvPr/>
            </p:nvSpPr>
            <p:spPr>
              <a:xfrm rot="14729193">
                <a:off x="8086436" y="2861602"/>
                <a:ext cx="957105" cy="906804"/>
              </a:xfrm>
              <a:custGeom>
                <a:avLst/>
                <a:gdLst>
                  <a:gd name="connsiteX0" fmla="*/ 0 w 970577"/>
                  <a:gd name="connsiteY0" fmla="*/ 906922 h 906922"/>
                  <a:gd name="connsiteX1" fmla="*/ 416271 w 970577"/>
                  <a:gd name="connsiteY1" fmla="*/ 0 h 906922"/>
                  <a:gd name="connsiteX2" fmla="*/ 970577 w 970577"/>
                  <a:gd name="connsiteY2" fmla="*/ 906922 h 906922"/>
                  <a:gd name="connsiteX3" fmla="*/ 0 w 970577"/>
                  <a:gd name="connsiteY3" fmla="*/ 906922 h 906922"/>
                  <a:gd name="connsiteX0-1" fmla="*/ 0 w 965100"/>
                  <a:gd name="connsiteY0-2" fmla="*/ 906922 h 906922"/>
                  <a:gd name="connsiteX1-3" fmla="*/ 416271 w 965100"/>
                  <a:gd name="connsiteY1-4" fmla="*/ 0 h 906922"/>
                  <a:gd name="connsiteX2-5" fmla="*/ 965100 w 965100"/>
                  <a:gd name="connsiteY2-6" fmla="*/ 873019 h 906922"/>
                  <a:gd name="connsiteX3-7" fmla="*/ 0 w 965100"/>
                  <a:gd name="connsiteY3-8" fmla="*/ 906922 h 906922"/>
                  <a:gd name="connsiteX0-9" fmla="*/ 0 w 962742"/>
                  <a:gd name="connsiteY0-10" fmla="*/ 906922 h 906922"/>
                  <a:gd name="connsiteX1-11" fmla="*/ 416271 w 962742"/>
                  <a:gd name="connsiteY1-12" fmla="*/ 0 h 906922"/>
                  <a:gd name="connsiteX2-13" fmla="*/ 962742 w 962742"/>
                  <a:gd name="connsiteY2-14" fmla="*/ 866710 h 906922"/>
                  <a:gd name="connsiteX3-15" fmla="*/ 0 w 962742"/>
                  <a:gd name="connsiteY3-16" fmla="*/ 906922 h 906922"/>
                  <a:gd name="connsiteX0-17" fmla="*/ 0 w 957230"/>
                  <a:gd name="connsiteY0-18" fmla="*/ 906922 h 906922"/>
                  <a:gd name="connsiteX1-19" fmla="*/ 416271 w 957230"/>
                  <a:gd name="connsiteY1-20" fmla="*/ 0 h 906922"/>
                  <a:gd name="connsiteX2-21" fmla="*/ 957230 w 957230"/>
                  <a:gd name="connsiteY2-22" fmla="*/ 861579 h 906922"/>
                  <a:gd name="connsiteX3-23" fmla="*/ 0 w 957230"/>
                  <a:gd name="connsiteY3-24" fmla="*/ 906922 h 90692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957230" h="906922">
                    <a:moveTo>
                      <a:pt x="0" y="906922"/>
                    </a:moveTo>
                    <a:lnTo>
                      <a:pt x="416271" y="0"/>
                    </a:lnTo>
                    <a:lnTo>
                      <a:pt x="957230" y="861579"/>
                    </a:lnTo>
                    <a:lnTo>
                      <a:pt x="0" y="906922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Isosceles Triangle 19"/>
              <p:cNvSpPr/>
              <p:nvPr/>
            </p:nvSpPr>
            <p:spPr>
              <a:xfrm>
                <a:off x="7599687" y="3559985"/>
                <a:ext cx="1145233" cy="871909"/>
              </a:xfrm>
              <a:custGeom>
                <a:avLst/>
                <a:gdLst>
                  <a:gd name="connsiteX0" fmla="*/ 0 w 990601"/>
                  <a:gd name="connsiteY0" fmla="*/ 848210 h 848210"/>
                  <a:gd name="connsiteX1" fmla="*/ 439649 w 990601"/>
                  <a:gd name="connsiteY1" fmla="*/ 0 h 848210"/>
                  <a:gd name="connsiteX2" fmla="*/ 990601 w 990601"/>
                  <a:gd name="connsiteY2" fmla="*/ 848210 h 848210"/>
                  <a:gd name="connsiteX3" fmla="*/ 0 w 990601"/>
                  <a:gd name="connsiteY3" fmla="*/ 848210 h 848210"/>
                  <a:gd name="connsiteX0-1" fmla="*/ 0 w 990601"/>
                  <a:gd name="connsiteY0-2" fmla="*/ 864879 h 864879"/>
                  <a:gd name="connsiteX1-3" fmla="*/ 549187 w 990601"/>
                  <a:gd name="connsiteY1-4" fmla="*/ 0 h 864879"/>
                  <a:gd name="connsiteX2-5" fmla="*/ 990601 w 990601"/>
                  <a:gd name="connsiteY2-6" fmla="*/ 864879 h 864879"/>
                  <a:gd name="connsiteX3-7" fmla="*/ 0 w 990601"/>
                  <a:gd name="connsiteY3-8" fmla="*/ 864879 h 864879"/>
                  <a:gd name="connsiteX0-9" fmla="*/ 0 w 1126332"/>
                  <a:gd name="connsiteY0-10" fmla="*/ 864879 h 872023"/>
                  <a:gd name="connsiteX1-11" fmla="*/ 549187 w 1126332"/>
                  <a:gd name="connsiteY1-12" fmla="*/ 0 h 872023"/>
                  <a:gd name="connsiteX2-13" fmla="*/ 1126332 w 1126332"/>
                  <a:gd name="connsiteY2-14" fmla="*/ 872023 h 872023"/>
                  <a:gd name="connsiteX3-15" fmla="*/ 0 w 1126332"/>
                  <a:gd name="connsiteY3-16" fmla="*/ 864879 h 872023"/>
                  <a:gd name="connsiteX0-17" fmla="*/ 0 w 1145382"/>
                  <a:gd name="connsiteY0-18" fmla="*/ 872023 h 872023"/>
                  <a:gd name="connsiteX1-19" fmla="*/ 568237 w 1145382"/>
                  <a:gd name="connsiteY1-20" fmla="*/ 0 h 872023"/>
                  <a:gd name="connsiteX2-21" fmla="*/ 1145382 w 1145382"/>
                  <a:gd name="connsiteY2-22" fmla="*/ 872023 h 872023"/>
                  <a:gd name="connsiteX3-23" fmla="*/ 0 w 1145382"/>
                  <a:gd name="connsiteY3-24" fmla="*/ 872023 h 87202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145382" h="872023">
                    <a:moveTo>
                      <a:pt x="0" y="872023"/>
                    </a:moveTo>
                    <a:lnTo>
                      <a:pt x="568237" y="0"/>
                    </a:lnTo>
                    <a:lnTo>
                      <a:pt x="1145382" y="872023"/>
                    </a:lnTo>
                    <a:lnTo>
                      <a:pt x="0" y="872023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Hexagon 20"/>
          <p:cNvSpPr/>
          <p:nvPr/>
        </p:nvSpPr>
        <p:spPr>
          <a:xfrm>
            <a:off x="1764816" y="2457117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42"/>
          <p:cNvGrpSpPr/>
          <p:nvPr/>
        </p:nvGrpSpPr>
        <p:grpSpPr bwMode="auto">
          <a:xfrm>
            <a:off x="5701614" y="4621829"/>
            <a:ext cx="787184" cy="1200126"/>
            <a:chOff x="2393" y="3214"/>
            <a:chExt cx="439" cy="620"/>
          </a:xfrm>
        </p:grpSpPr>
        <p:grpSp>
          <p:nvGrpSpPr>
            <p:cNvPr id="23" name="Group 43"/>
            <p:cNvGrpSpPr/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25" name="Text Box 44"/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5</a:t>
                </a:r>
                <a:endPara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6</a:t>
                </a:r>
                <a:endPara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" name="Line 45"/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" name="Text Box 46"/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  <a:endParaRPr lang="en-US" altLang="vi-VN" sz="3600" b="1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7" name="Arrow: Down 26"/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 animBg="1"/>
      <p:bldP spid="15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-155368" y="-72858"/>
            <a:ext cx="8051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54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54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五边形 2"/>
          <p:cNvSpPr>
            <a:spLocks noChangeArrowheads="1"/>
          </p:cNvSpPr>
          <p:nvPr/>
        </p:nvSpPr>
        <p:spPr bwMode="auto">
          <a:xfrm>
            <a:off x="2961920" y="1643039"/>
            <a:ext cx="863382" cy="461846"/>
          </a:xfrm>
          <a:prstGeom prst="homePlate">
            <a:avLst>
              <a:gd name="adj" fmla="val 46735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3600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TextBox 5"/>
          <p:cNvSpPr>
            <a:spLocks noChangeArrowheads="1"/>
          </p:cNvSpPr>
          <p:nvPr/>
        </p:nvSpPr>
        <p:spPr bwMode="auto">
          <a:xfrm>
            <a:off x="3087634" y="1574813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3543"/>
            <a:ext cx="783771" cy="1736045"/>
          </a:xfrm>
          <a:prstGeom prst="rect">
            <a:avLst/>
          </a:prstGeom>
        </p:spPr>
      </p:pic>
      <p:sp>
        <p:nvSpPr>
          <p:cNvPr id="25" name="Text Box 34"/>
          <p:cNvSpPr txBox="1">
            <a:spLocks noChangeArrowheads="1"/>
          </p:cNvSpPr>
          <p:nvPr/>
        </p:nvSpPr>
        <p:spPr bwMode="auto">
          <a:xfrm>
            <a:off x="3825302" y="1597671"/>
            <a:ext cx="51299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phép tính sau:</a:t>
            </a:r>
            <a:endParaRPr lang="en-US" alt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4"/>
          <p:cNvGrpSpPr/>
          <p:nvPr/>
        </p:nvGrpSpPr>
        <p:grpSpPr bwMode="auto">
          <a:xfrm>
            <a:off x="3951664" y="2559958"/>
            <a:ext cx="2057132" cy="1205725"/>
            <a:chOff x="1184" y="1328"/>
            <a:chExt cx="688" cy="585"/>
          </a:xfrm>
        </p:grpSpPr>
        <p:grpSp>
          <p:nvGrpSpPr>
            <p:cNvPr id="55" name="Group 5"/>
            <p:cNvGrpSpPr/>
            <p:nvPr/>
          </p:nvGrpSpPr>
          <p:grpSpPr bwMode="auto">
            <a:xfrm>
              <a:off x="1184" y="1328"/>
              <a:ext cx="240" cy="582"/>
              <a:chOff x="1184" y="1328"/>
              <a:chExt cx="240" cy="582"/>
            </a:xfrm>
          </p:grpSpPr>
          <p:sp>
            <p:nvSpPr>
              <p:cNvPr id="60" name="Text Box 6"/>
              <p:cNvSpPr txBox="1">
                <a:spLocks noChangeArrowheads="1"/>
              </p:cNvSpPr>
              <p:nvPr/>
            </p:nvSpPr>
            <p:spPr bwMode="auto">
              <a:xfrm>
                <a:off x="1231" y="1328"/>
                <a:ext cx="139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endPara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Line 7"/>
              <p:cNvSpPr>
                <a:spLocks noChangeShapeType="1"/>
              </p:cNvSpPr>
              <p:nvPr/>
            </p:nvSpPr>
            <p:spPr bwMode="auto">
              <a:xfrm>
                <a:off x="1184" y="1591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1311D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6" name="Group 8"/>
            <p:cNvGrpSpPr/>
            <p:nvPr/>
          </p:nvGrpSpPr>
          <p:grpSpPr bwMode="auto">
            <a:xfrm>
              <a:off x="1632" y="1331"/>
              <a:ext cx="240" cy="582"/>
              <a:chOff x="1178" y="1328"/>
              <a:chExt cx="240" cy="582"/>
            </a:xfrm>
          </p:grpSpPr>
          <p:sp>
            <p:nvSpPr>
              <p:cNvPr id="58" name="Text Box 9"/>
              <p:cNvSpPr txBox="1">
                <a:spLocks noChangeArrowheads="1"/>
              </p:cNvSpPr>
              <p:nvPr/>
            </p:nvSpPr>
            <p:spPr bwMode="auto">
              <a:xfrm>
                <a:off x="1231" y="1328"/>
                <a:ext cx="139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Line 10"/>
              <p:cNvSpPr>
                <a:spLocks noChangeShapeType="1"/>
              </p:cNvSpPr>
              <p:nvPr/>
            </p:nvSpPr>
            <p:spPr bwMode="auto">
              <a:xfrm>
                <a:off x="1178" y="1588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1311D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Text Box 11"/>
            <p:cNvSpPr txBox="1">
              <a:spLocks noChangeArrowheads="1"/>
            </p:cNvSpPr>
            <p:nvPr/>
          </p:nvSpPr>
          <p:spPr bwMode="auto">
            <a:xfrm>
              <a:off x="1439" y="1447"/>
              <a:ext cx="149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>
                  <a:solidFill>
                    <a:srgbClr val="1311D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altLang="vi-VN" sz="3600">
                <a:solidFill>
                  <a:srgbClr val="1311D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2" name="Text Box 38"/>
          <p:cNvSpPr txBox="1">
            <a:spLocks noChangeArrowheads="1"/>
          </p:cNvSpPr>
          <p:nvPr/>
        </p:nvSpPr>
        <p:spPr bwMode="auto">
          <a:xfrm>
            <a:off x="6374909" y="2559958"/>
            <a:ext cx="8946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endParaRPr lang="en-US" alt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en-US" alt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Line 39"/>
          <p:cNvSpPr>
            <a:spLocks noChangeShapeType="1"/>
          </p:cNvSpPr>
          <p:nvPr/>
        </p:nvSpPr>
        <p:spPr bwMode="auto">
          <a:xfrm>
            <a:off x="6585885" y="3141820"/>
            <a:ext cx="58198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 Box 40"/>
          <p:cNvSpPr txBox="1">
            <a:spLocks noChangeArrowheads="1"/>
          </p:cNvSpPr>
          <p:nvPr/>
        </p:nvSpPr>
        <p:spPr bwMode="auto">
          <a:xfrm>
            <a:off x="6110516" y="2801257"/>
            <a:ext cx="390530" cy="64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 Box 41"/>
          <p:cNvSpPr txBox="1">
            <a:spLocks noChangeArrowheads="1"/>
          </p:cNvSpPr>
          <p:nvPr/>
        </p:nvSpPr>
        <p:spPr bwMode="auto">
          <a:xfrm>
            <a:off x="8557838" y="2551793"/>
            <a:ext cx="64633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endParaRPr lang="en-US" alt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en-US" alt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Line 42"/>
          <p:cNvSpPr>
            <a:spLocks noChangeShapeType="1"/>
          </p:cNvSpPr>
          <p:nvPr/>
        </p:nvSpPr>
        <p:spPr bwMode="auto">
          <a:xfrm>
            <a:off x="8596346" y="3111458"/>
            <a:ext cx="62856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 Box 40"/>
          <p:cNvSpPr txBox="1">
            <a:spLocks noChangeArrowheads="1"/>
          </p:cNvSpPr>
          <p:nvPr/>
        </p:nvSpPr>
        <p:spPr bwMode="auto">
          <a:xfrm>
            <a:off x="8159607" y="2795718"/>
            <a:ext cx="4475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 Box 11"/>
          <p:cNvSpPr txBox="1">
            <a:spLocks noChangeArrowheads="1"/>
          </p:cNvSpPr>
          <p:nvPr/>
        </p:nvSpPr>
        <p:spPr bwMode="auto">
          <a:xfrm>
            <a:off x="7154270" y="2803621"/>
            <a:ext cx="4454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vi-VN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 Box 38"/>
          <p:cNvSpPr txBox="1">
            <a:spLocks noChangeArrowheads="1"/>
          </p:cNvSpPr>
          <p:nvPr/>
        </p:nvSpPr>
        <p:spPr bwMode="auto">
          <a:xfrm>
            <a:off x="7450250" y="2564684"/>
            <a:ext cx="8946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endParaRPr lang="en-US" alt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en-US" alt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Line 39"/>
          <p:cNvSpPr>
            <a:spLocks noChangeShapeType="1"/>
          </p:cNvSpPr>
          <p:nvPr/>
        </p:nvSpPr>
        <p:spPr bwMode="auto">
          <a:xfrm>
            <a:off x="7596640" y="3111458"/>
            <a:ext cx="58198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ction Button: Go Back or Previous 1">
            <a:hlinkClick r:id="rId2" action="ppaction://hlinksldjump" highlightClick="1"/>
          </p:cNvPr>
          <p:cNvSpPr/>
          <p:nvPr/>
        </p:nvSpPr>
        <p:spPr>
          <a:xfrm>
            <a:off x="5645345" y="6081486"/>
            <a:ext cx="495226" cy="4209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bldLvl="0" animBg="1"/>
      <p:bldP spid="7" grpId="0"/>
      <p:bldP spid="25" grpId="0"/>
      <p:bldP spid="72" grpId="0"/>
      <p:bldP spid="73" grpId="0" animBg="1"/>
      <p:bldP spid="74" grpId="0"/>
      <p:bldP spid="75" grpId="0"/>
      <p:bldP spid="76" grpId="0" animBg="1"/>
      <p:bldP spid="77" grpId="0"/>
      <p:bldP spid="79" grpId="0"/>
      <p:bldP spid="80" grpId="0"/>
      <p:bldP spid="8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 rot="5400000">
            <a:off x="1218999" y="-515578"/>
            <a:ext cx="813687" cy="25532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2245" y="958379"/>
            <a:ext cx="596529" cy="31110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062006" y="127382"/>
            <a:ext cx="523806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>
                <a:ln w="158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CỦNG CỐ</a:t>
            </a:r>
            <a:endParaRPr lang="zh-CN" altLang="en-US" sz="4800" b="1" dirty="0">
              <a:ln w="15875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698450" y="2891851"/>
            <a:ext cx="5756624" cy="1173092"/>
            <a:chOff x="252264" y="1044005"/>
            <a:chExt cx="4320480" cy="1169986"/>
          </a:xfrm>
        </p:grpSpPr>
        <p:grpSp>
          <p:nvGrpSpPr>
            <p:cNvPr id="23" name="组合 22"/>
            <p:cNvGrpSpPr/>
            <p:nvPr/>
          </p:nvGrpSpPr>
          <p:grpSpPr>
            <a:xfrm>
              <a:off x="252264" y="1044005"/>
              <a:ext cx="4320480" cy="1144426"/>
              <a:chOff x="252264" y="1044005"/>
              <a:chExt cx="4320480" cy="1144426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252264" y="1044005"/>
                <a:ext cx="4320480" cy="1144426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309631" y="1152363"/>
                <a:ext cx="663642" cy="846519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80863" y="1284009"/>
                <a:ext cx="521176" cy="583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dirty="0">
                    <a:latin typeface="Times New Roman" panose="02020603050405020304" pitchFamily="18" charset="0"/>
                    <a:ea typeface="方正大黑简体" panose="02010601030101010101" pitchFamily="2" charset="-122"/>
                    <a:cs typeface="Times New Roman" panose="02020603050405020304" pitchFamily="18" charset="0"/>
                  </a:rPr>
                  <a:t>01</a:t>
                </a:r>
                <a:endParaRPr lang="zh-CN" altLang="en-US" sz="3200" dirty="0">
                  <a:latin typeface="Times New Roman" panose="02020603050405020304" pitchFamily="18" charset="0"/>
                  <a:ea typeface="方正大黑简体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116246" y="1139625"/>
              <a:ext cx="3343135" cy="107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vi-VN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 các hỗn số thành phân số.</a:t>
              </a:r>
              <a:endParaRPr lang="en-US" alt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176429" y="4402869"/>
            <a:ext cx="5506059" cy="1167378"/>
            <a:chOff x="252264" y="1044004"/>
            <a:chExt cx="4320480" cy="1164288"/>
          </a:xfrm>
        </p:grpSpPr>
        <p:grpSp>
          <p:nvGrpSpPr>
            <p:cNvPr id="28" name="组合 27"/>
            <p:cNvGrpSpPr/>
            <p:nvPr/>
          </p:nvGrpSpPr>
          <p:grpSpPr>
            <a:xfrm>
              <a:off x="252264" y="1044004"/>
              <a:ext cx="4320480" cy="828797"/>
              <a:chOff x="252264" y="1044004"/>
              <a:chExt cx="4320480" cy="828797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252264" y="1044004"/>
                <a:ext cx="4320480" cy="828797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327948" y="1116012"/>
                <a:ext cx="504056" cy="63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64659" y="1109957"/>
                <a:ext cx="515470" cy="583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dirty="0">
                    <a:latin typeface="Times New Roman" panose="02020603050405020304" pitchFamily="18" charset="0"/>
                    <a:ea typeface="方正大黑简体" panose="02010601030101010101" pitchFamily="2" charset="-122"/>
                    <a:cs typeface="Times New Roman" panose="02020603050405020304" pitchFamily="18" charset="0"/>
                  </a:rPr>
                  <a:t>02</a:t>
                </a:r>
                <a:endParaRPr lang="zh-CN" altLang="en-US" sz="3200" dirty="0">
                  <a:latin typeface="Times New Roman" panose="02020603050405020304" pitchFamily="18" charset="0"/>
                  <a:ea typeface="方正大黑简体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002289" y="1133925"/>
              <a:ext cx="3401858" cy="107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hiện các phép tính</a:t>
              </a:r>
              <a:endPara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组合 26"/>
          <p:cNvGrpSpPr/>
          <p:nvPr/>
        </p:nvGrpSpPr>
        <p:grpSpPr>
          <a:xfrm>
            <a:off x="355077" y="1554863"/>
            <a:ext cx="6828499" cy="894317"/>
            <a:chOff x="252264" y="1044005"/>
            <a:chExt cx="4320480" cy="891950"/>
          </a:xfrm>
          <a:noFill/>
        </p:grpSpPr>
        <p:sp>
          <p:nvSpPr>
            <p:cNvPr id="56" name="圆角矩形 29"/>
            <p:cNvSpPr/>
            <p:nvPr/>
          </p:nvSpPr>
          <p:spPr>
            <a:xfrm>
              <a:off x="252264" y="1044005"/>
              <a:ext cx="4320480" cy="64807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62371" y="1107157"/>
              <a:ext cx="3401858" cy="8287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48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bước thực hiện</a:t>
              </a:r>
              <a:endParaRPr lang="zh-CN" alt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486964" y="193353"/>
            <a:ext cx="2814375" cy="769441"/>
            <a:chOff x="3728797" y="270929"/>
            <a:chExt cx="2814375" cy="769441"/>
          </a:xfrm>
        </p:grpSpPr>
        <p:sp>
          <p:nvSpPr>
            <p:cNvPr id="4" name="TextBox 20"/>
            <p:cNvSpPr txBox="1"/>
            <p:nvPr/>
          </p:nvSpPr>
          <p:spPr>
            <a:xfrm>
              <a:off x="3728797" y="270929"/>
              <a:ext cx="28143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DẶN DÒ</a:t>
              </a:r>
              <a:endPara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3775074" y="276225"/>
              <a:ext cx="130175" cy="427563"/>
            </a:xfrm>
            <a:prstGeom prst="rect">
              <a:avLst/>
            </a:prstGeom>
            <a:solidFill>
              <a:srgbClr val="EB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Freeform 5"/>
          <p:cNvSpPr/>
          <p:nvPr/>
        </p:nvSpPr>
        <p:spPr bwMode="auto">
          <a:xfrm rot="1855731">
            <a:off x="1294211" y="2090400"/>
            <a:ext cx="802539" cy="76159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EB666A"/>
          </a:solidFill>
          <a:ln w="127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1445562" y="3004466"/>
            <a:ext cx="489718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498"/>
          <p:cNvSpPr txBox="1"/>
          <p:nvPr/>
        </p:nvSpPr>
        <p:spPr>
          <a:xfrm>
            <a:off x="2257138" y="1938305"/>
            <a:ext cx="421468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Xem lại cách chuyển từ hỗn số sang phân số</a:t>
            </a:r>
            <a:endParaRPr lang="zh-CN" altLang="en-US" sz="32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Freeform 5"/>
          <p:cNvSpPr/>
          <p:nvPr/>
        </p:nvSpPr>
        <p:spPr bwMode="auto">
          <a:xfrm rot="1855731">
            <a:off x="1294211" y="3450632"/>
            <a:ext cx="802539" cy="76159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7AB9AE"/>
          </a:solidFill>
          <a:ln w="127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1445562" y="4364698"/>
            <a:ext cx="502625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498"/>
          <p:cNvSpPr txBox="1"/>
          <p:nvPr/>
        </p:nvSpPr>
        <p:spPr>
          <a:xfrm>
            <a:off x="2254099" y="3839691"/>
            <a:ext cx="423421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Chuẩn bị bài Luyện tập.</a:t>
            </a:r>
            <a:endParaRPr lang="zh-CN" altLang="en-US" sz="32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516330" y="2154630"/>
            <a:ext cx="323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0" name="TextBox 21"/>
          <p:cNvSpPr txBox="1"/>
          <p:nvPr/>
        </p:nvSpPr>
        <p:spPr>
          <a:xfrm>
            <a:off x="1506709" y="3514862"/>
            <a:ext cx="323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5" name="TextBox 21"/>
          <p:cNvSpPr txBox="1"/>
          <p:nvPr/>
        </p:nvSpPr>
        <p:spPr>
          <a:xfrm>
            <a:off x="1506709" y="4862642"/>
            <a:ext cx="323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6" name="图片 5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913" y="1397657"/>
            <a:ext cx="3093461" cy="5098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7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710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17" name="TextBox 4"/>
          <p:cNvSpPr txBox="1"/>
          <p:nvPr/>
        </p:nvSpPr>
        <p:spPr>
          <a:xfrm>
            <a:off x="623252" y="956733"/>
            <a:ext cx="109270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100" dirty="0" err="1" smtClean="0">
                <a:solidFill>
                  <a:srgbClr val="EB666A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6000" b="1" spc="100" dirty="0" smtClean="0">
                <a:solidFill>
                  <a:srgbClr val="EB666A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100" dirty="0" err="1" smtClean="0">
                <a:solidFill>
                  <a:srgbClr val="EB666A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6000" b="1" spc="100" dirty="0" smtClean="0">
                <a:solidFill>
                  <a:srgbClr val="EB666A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100" dirty="0" err="1" smtClean="0">
                <a:solidFill>
                  <a:srgbClr val="EB666A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6000" b="1" spc="100" dirty="0" smtClean="0">
                <a:solidFill>
                  <a:srgbClr val="EB666A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100" dirty="0" err="1" smtClean="0">
                <a:solidFill>
                  <a:srgbClr val="EB666A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thầy</a:t>
            </a:r>
            <a:r>
              <a:rPr lang="en-US" altLang="zh-CN" sz="6000" b="1" spc="100" dirty="0" smtClean="0">
                <a:solidFill>
                  <a:srgbClr val="EB666A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100" dirty="0" err="1" smtClean="0">
                <a:solidFill>
                  <a:srgbClr val="EB666A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cô</a:t>
            </a:r>
            <a:r>
              <a:rPr lang="en-US" altLang="zh-CN" sz="6000" b="1" spc="100" dirty="0" smtClean="0">
                <a:solidFill>
                  <a:srgbClr val="EB666A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6000" b="1" spc="100" dirty="0" smtClean="0">
              <a:solidFill>
                <a:srgbClr val="EB666A"/>
              </a:solidFill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6000" b="1" spc="100" dirty="0" err="1" smtClean="0">
                <a:solidFill>
                  <a:srgbClr val="EB666A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6000" b="1" spc="100" dirty="0" smtClean="0">
                <a:solidFill>
                  <a:srgbClr val="EB666A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100" dirty="0" err="1" smtClean="0">
                <a:solidFill>
                  <a:srgbClr val="EB666A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6000" b="1" spc="100" dirty="0" smtClean="0">
                <a:solidFill>
                  <a:srgbClr val="EB666A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6000" b="1" spc="100" dirty="0" err="1" smtClean="0">
                <a:solidFill>
                  <a:srgbClr val="EB666A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6000" b="1" spc="100" dirty="0" smtClean="0">
                <a:solidFill>
                  <a:srgbClr val="EB666A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100" dirty="0" err="1" smtClean="0">
                <a:solidFill>
                  <a:srgbClr val="EB666A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sinh</a:t>
            </a:r>
            <a:r>
              <a:rPr lang="en-US" altLang="zh-CN" sz="6000" b="1" spc="100" dirty="0" smtClean="0">
                <a:solidFill>
                  <a:srgbClr val="EB666A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6000" b="1" spc="100" dirty="0">
              <a:solidFill>
                <a:srgbClr val="EB666A"/>
              </a:solidFill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852739" y="3429789"/>
            <a:ext cx="4512461" cy="1015663"/>
            <a:chOff x="4672787" y="3483443"/>
            <a:chExt cx="3545408" cy="798001"/>
          </a:xfrm>
          <a:solidFill>
            <a:srgbClr val="7AB9AE"/>
          </a:solidFill>
        </p:grpSpPr>
        <p:sp>
          <p:nvSpPr>
            <p:cNvPr id="19" name="矩形 18"/>
            <p:cNvSpPr/>
            <p:nvPr/>
          </p:nvSpPr>
          <p:spPr>
            <a:xfrm>
              <a:off x="4672787" y="3946572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 b="1" spc="100">
                <a:solidFill>
                  <a:srgbClr val="7AB9AE"/>
                </a:solidFill>
                <a:latin typeface="#9Slide05 DreamScriptPro" panose="02000000000000000000" pitchFamily="2" charset="0"/>
                <a:ea typeface="华康海报体W12(P)" panose="040B0C00000000000000" pitchFamily="82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7073568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 b="1" spc="100">
                <a:solidFill>
                  <a:srgbClr val="7AB9AE"/>
                </a:solidFill>
                <a:latin typeface="#9Slide05 DreamScriptPro" panose="02000000000000000000" pitchFamily="2" charset="0"/>
                <a:ea typeface="华康海报体W12(P)" panose="040B0C00000000000000" pitchFamily="82" charset="-122"/>
              </a:endParaRPr>
            </a:p>
          </p:txBody>
        </p:sp>
        <p:sp>
          <p:nvSpPr>
            <p:cNvPr id="21" name="TextBox 4"/>
            <p:cNvSpPr txBox="1"/>
            <p:nvPr/>
          </p:nvSpPr>
          <p:spPr>
            <a:xfrm>
              <a:off x="5849114" y="3483443"/>
              <a:ext cx="1422654" cy="79800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 spc="100" dirty="0" smtClean="0">
                  <a:solidFill>
                    <a:schemeClr val="bg1"/>
                  </a:solidFill>
                  <a:latin typeface="#9Slide05 DreamScriptPro" panose="02000000000000000000" pitchFamily="2" charset="0"/>
                  <a:ea typeface="华康海报体W12(P)" panose="040B0C00000000000000" pitchFamily="82" charset="-122"/>
                </a:rPr>
                <a:t>5C</a:t>
              </a:r>
              <a:endParaRPr lang="en-US" altLang="zh-CN" sz="6000" b="1" spc="100" dirty="0">
                <a:solidFill>
                  <a:schemeClr val="bg1"/>
                </a:solidFill>
                <a:latin typeface="#9Slide05 DreamScriptPro" panose="02000000000000000000" pitchFamily="2" charset="0"/>
                <a:ea typeface="华康海报体W12(P)" panose="040B0C00000000000000" pitchFamily="8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>
        <p14:glitter pattern="hexago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1343303" y="-28554"/>
            <a:ext cx="60968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54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54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0" name="五边形 2"/>
          <p:cNvSpPr>
            <a:spLocks noChangeArrowheads="1"/>
          </p:cNvSpPr>
          <p:nvPr/>
        </p:nvSpPr>
        <p:spPr bwMode="auto">
          <a:xfrm>
            <a:off x="2873000" y="1858436"/>
            <a:ext cx="863382" cy="461846"/>
          </a:xfrm>
          <a:prstGeom prst="homePlate">
            <a:avLst>
              <a:gd name="adj" fmla="val 4673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3600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/>
        </p:nvSpPr>
        <p:spPr bwMode="auto">
          <a:xfrm>
            <a:off x="2998714" y="1761637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4164909" y="1785976"/>
            <a:ext cx="3275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40"/>
          <p:cNvGrpSpPr/>
          <p:nvPr/>
        </p:nvGrpSpPr>
        <p:grpSpPr bwMode="auto">
          <a:xfrm>
            <a:off x="5373176" y="2591382"/>
            <a:ext cx="830102" cy="1199995"/>
            <a:chOff x="3024" y="2686"/>
            <a:chExt cx="464" cy="756"/>
          </a:xfrm>
        </p:grpSpPr>
        <p:grpSp>
          <p:nvGrpSpPr>
            <p:cNvPr id="18" name="Group 41"/>
            <p:cNvGrpSpPr/>
            <p:nvPr/>
          </p:nvGrpSpPr>
          <p:grpSpPr bwMode="auto">
            <a:xfrm>
              <a:off x="3247" y="2686"/>
              <a:ext cx="241" cy="756"/>
              <a:chOff x="1161" y="1328"/>
              <a:chExt cx="241" cy="756"/>
            </a:xfrm>
          </p:grpSpPr>
          <p:sp>
            <p:nvSpPr>
              <p:cNvPr id="20" name="Text Box 42"/>
              <p:cNvSpPr txBox="1">
                <a:spLocks noChangeArrowheads="1"/>
              </p:cNvSpPr>
              <p:nvPr/>
            </p:nvSpPr>
            <p:spPr bwMode="auto">
              <a:xfrm>
                <a:off x="1161" y="1328"/>
                <a:ext cx="232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Line 43"/>
              <p:cNvSpPr>
                <a:spLocks noChangeShapeType="1"/>
              </p:cNvSpPr>
              <p:nvPr/>
            </p:nvSpPr>
            <p:spPr bwMode="auto">
              <a:xfrm>
                <a:off x="1162" y="1697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Text Box 44"/>
            <p:cNvSpPr txBox="1">
              <a:spLocks noChangeArrowheads="1"/>
            </p:cNvSpPr>
            <p:nvPr/>
          </p:nvSpPr>
          <p:spPr bwMode="auto">
            <a:xfrm>
              <a:off x="3024" y="2826"/>
              <a:ext cx="23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vi-VN" sz="3600" b="1">
                <a:solidFill>
                  <a:srgbClr val="1311D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696833" y="3950451"/>
            <a:ext cx="4211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và sáu phần bảy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ction Button: Go Back or Previous 21">
            <a:hlinkClick r:id="rId1" action="ppaction://hlinksldjump" highlightClick="1"/>
          </p:cNvPr>
          <p:cNvSpPr/>
          <p:nvPr/>
        </p:nvSpPr>
        <p:spPr>
          <a:xfrm>
            <a:off x="5645345" y="6081486"/>
            <a:ext cx="495226" cy="4209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3543"/>
            <a:ext cx="783771" cy="17360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ldLvl="0" animBg="1"/>
      <p:bldP spid="17" grpId="0"/>
      <p:bldP spid="1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1406661" y="0"/>
            <a:ext cx="60968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54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54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9" name="五边形 2"/>
          <p:cNvSpPr>
            <a:spLocks noChangeArrowheads="1"/>
          </p:cNvSpPr>
          <p:nvPr/>
        </p:nvSpPr>
        <p:spPr bwMode="auto">
          <a:xfrm>
            <a:off x="2980922" y="1823634"/>
            <a:ext cx="863382" cy="461846"/>
          </a:xfrm>
          <a:prstGeom prst="homePlate">
            <a:avLst>
              <a:gd name="adj" fmla="val 46735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3600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0" name="TextBox 5"/>
          <p:cNvSpPr>
            <a:spLocks noChangeArrowheads="1"/>
          </p:cNvSpPr>
          <p:nvPr/>
        </p:nvSpPr>
        <p:spPr bwMode="auto">
          <a:xfrm>
            <a:off x="3145136" y="1736157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6" name="Text Box 47"/>
          <p:cNvSpPr txBox="1">
            <a:spLocks noChangeArrowheads="1"/>
          </p:cNvSpPr>
          <p:nvPr/>
        </p:nvSpPr>
        <p:spPr bwMode="auto">
          <a:xfrm>
            <a:off x="3717212" y="4074970"/>
            <a:ext cx="48461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1311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3600" b="1" dirty="0">
                <a:solidFill>
                  <a:srgbClr val="1311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311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1311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311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vi-VN" sz="3600" b="1" dirty="0">
                <a:solidFill>
                  <a:srgbClr val="1311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311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3600" b="1" dirty="0">
                <a:solidFill>
                  <a:srgbClr val="1311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311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endParaRPr lang="en-US" altLang="vi-VN" sz="3600" b="1" dirty="0">
              <a:solidFill>
                <a:srgbClr val="1311D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40"/>
          <p:cNvGrpSpPr/>
          <p:nvPr/>
        </p:nvGrpSpPr>
        <p:grpSpPr bwMode="auto">
          <a:xfrm>
            <a:off x="5737142" y="2534781"/>
            <a:ext cx="930286" cy="1199995"/>
            <a:chOff x="3024" y="2686"/>
            <a:chExt cx="520" cy="756"/>
          </a:xfrm>
        </p:grpSpPr>
        <p:grpSp>
          <p:nvGrpSpPr>
            <p:cNvPr id="20" name="Group 41"/>
            <p:cNvGrpSpPr/>
            <p:nvPr/>
          </p:nvGrpSpPr>
          <p:grpSpPr bwMode="auto">
            <a:xfrm>
              <a:off x="3183" y="2686"/>
              <a:ext cx="361" cy="756"/>
              <a:chOff x="1097" y="1328"/>
              <a:chExt cx="361" cy="756"/>
            </a:xfrm>
          </p:grpSpPr>
          <p:sp>
            <p:nvSpPr>
              <p:cNvPr id="22" name="Text Box 42"/>
              <p:cNvSpPr txBox="1">
                <a:spLocks noChangeArrowheads="1"/>
              </p:cNvSpPr>
              <p:nvPr/>
            </p:nvSpPr>
            <p:spPr bwMode="auto">
              <a:xfrm>
                <a:off x="1097" y="1328"/>
                <a:ext cx="361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en-US" alt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endParaRPr lang="en-US" alt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Line 43"/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Text Box 44"/>
            <p:cNvSpPr txBox="1">
              <a:spLocks noChangeArrowheads="1"/>
            </p:cNvSpPr>
            <p:nvPr/>
          </p:nvSpPr>
          <p:spPr bwMode="auto">
            <a:xfrm>
              <a:off x="3024" y="2826"/>
              <a:ext cx="23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图片 5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3543"/>
            <a:ext cx="783771" cy="1736045"/>
          </a:xfrm>
          <a:prstGeom prst="rect">
            <a:avLst/>
          </a:prstGeom>
        </p:spPr>
      </p:pic>
      <p:sp>
        <p:nvSpPr>
          <p:cNvPr id="17" name="Action Button: Go Back or Previous 16">
            <a:hlinkClick r:id="rId2" action="ppaction://hlinksldjump" highlightClick="1"/>
          </p:cNvPr>
          <p:cNvSpPr/>
          <p:nvPr/>
        </p:nvSpPr>
        <p:spPr>
          <a:xfrm>
            <a:off x="5645345" y="6081486"/>
            <a:ext cx="495226" cy="4209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4516460" y="1737850"/>
            <a:ext cx="3275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 bldLvl="0" animBg="1"/>
      <p:bldP spid="30" grpId="0"/>
      <p:bldP spid="16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1522775" y="-40577"/>
            <a:ext cx="60968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54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54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Text Box 46"/>
          <p:cNvSpPr txBox="1">
            <a:spLocks noChangeArrowheads="1"/>
          </p:cNvSpPr>
          <p:nvPr/>
        </p:nvSpPr>
        <p:spPr bwMode="auto">
          <a:xfrm>
            <a:off x="4314403" y="1678408"/>
            <a:ext cx="37884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alt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48"/>
          <p:cNvSpPr txBox="1">
            <a:spLocks noChangeArrowheads="1"/>
          </p:cNvSpPr>
          <p:nvPr/>
        </p:nvSpPr>
        <p:spPr bwMode="auto">
          <a:xfrm>
            <a:off x="4036804" y="2440351"/>
            <a:ext cx="50882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rgbClr val="1311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 và bảy phần chín</a:t>
            </a:r>
            <a:endParaRPr lang="en-US" altLang="vi-VN" sz="4000" b="1">
              <a:solidFill>
                <a:srgbClr val="1311D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五边形 2"/>
          <p:cNvSpPr>
            <a:spLocks noChangeArrowheads="1"/>
          </p:cNvSpPr>
          <p:nvPr/>
        </p:nvSpPr>
        <p:spPr bwMode="auto">
          <a:xfrm>
            <a:off x="2913452" y="1858436"/>
            <a:ext cx="863382" cy="461846"/>
          </a:xfrm>
          <a:prstGeom prst="homePlate">
            <a:avLst>
              <a:gd name="adj" fmla="val 4673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4000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TextBox 5"/>
          <p:cNvSpPr>
            <a:spLocks noChangeArrowheads="1"/>
          </p:cNvSpPr>
          <p:nvPr/>
        </p:nvSpPr>
        <p:spPr bwMode="auto">
          <a:xfrm>
            <a:off x="3048790" y="1733059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2" name="Group 40"/>
          <p:cNvGrpSpPr/>
          <p:nvPr/>
        </p:nvGrpSpPr>
        <p:grpSpPr bwMode="auto">
          <a:xfrm>
            <a:off x="5876478" y="3714023"/>
            <a:ext cx="858726" cy="1323804"/>
            <a:chOff x="3024" y="2632"/>
            <a:chExt cx="480" cy="834"/>
          </a:xfrm>
        </p:grpSpPr>
        <p:grpSp>
          <p:nvGrpSpPr>
            <p:cNvPr id="13" name="Group 41"/>
            <p:cNvGrpSpPr/>
            <p:nvPr/>
          </p:nvGrpSpPr>
          <p:grpSpPr bwMode="auto">
            <a:xfrm>
              <a:off x="3240" y="2632"/>
              <a:ext cx="264" cy="834"/>
              <a:chOff x="1154" y="1274"/>
              <a:chExt cx="264" cy="834"/>
            </a:xfrm>
          </p:grpSpPr>
          <p:sp>
            <p:nvSpPr>
              <p:cNvPr id="17" name="Text Box 42"/>
              <p:cNvSpPr txBox="1">
                <a:spLocks noChangeArrowheads="1"/>
              </p:cNvSpPr>
              <p:nvPr/>
            </p:nvSpPr>
            <p:spPr bwMode="auto">
              <a:xfrm>
                <a:off x="1154" y="1274"/>
                <a:ext cx="247" cy="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en-US" altLang="vi-VN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endParaRPr lang="en-US" altLang="vi-VN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Line 43"/>
              <p:cNvSpPr>
                <a:spLocks noChangeShapeType="1"/>
              </p:cNvSpPr>
              <p:nvPr/>
            </p:nvSpPr>
            <p:spPr bwMode="auto">
              <a:xfrm>
                <a:off x="1178" y="1673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Text Box 44"/>
            <p:cNvSpPr txBox="1">
              <a:spLocks noChangeArrowheads="1"/>
            </p:cNvSpPr>
            <p:nvPr/>
          </p:nvSpPr>
          <p:spPr bwMode="auto">
            <a:xfrm>
              <a:off x="3024" y="2790"/>
              <a:ext cx="247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图片 5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3543"/>
            <a:ext cx="783771" cy="1736045"/>
          </a:xfrm>
          <a:prstGeom prst="rect">
            <a:avLst/>
          </a:prstGeom>
        </p:spPr>
      </p:pic>
      <p:sp>
        <p:nvSpPr>
          <p:cNvPr id="20" name="Action Button: Go Back or Previous 19">
            <a:hlinkClick r:id="rId2" action="ppaction://hlinksldjump" highlightClick="1"/>
          </p:cNvPr>
          <p:cNvSpPr/>
          <p:nvPr/>
        </p:nvSpPr>
        <p:spPr>
          <a:xfrm>
            <a:off x="5645345" y="6081486"/>
            <a:ext cx="495226" cy="4209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8" grpId="0"/>
      <p:bldP spid="10" grpId="0" bldLvl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colorTemperature colorTemp="59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90"/>
          <a:stretch>
            <a:fillRect/>
          </a:stretch>
        </p:blipFill>
        <p:spPr>
          <a:xfrm>
            <a:off x="180583" y="-198120"/>
            <a:ext cx="12148508" cy="580644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289019" y="2353917"/>
            <a:ext cx="9847567" cy="2554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  <a:ea typeface="方正少儿简体" panose="03000509000000000000" charset="-122"/>
                <a:cs typeface="Times New Roman" panose="02020603050405020304" pitchFamily="18" charset="0"/>
              </a:rPr>
              <a:t> 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  <a:ea typeface="方正少儿简体" panose="03000509000000000000" charset="-122"/>
                <a:cs typeface="Times New Roman" panose="02020603050405020304" pitchFamily="18" charset="0"/>
              </a:rPr>
              <a:t>Thứ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  <a:ea typeface="方正少儿简体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  <a:ea typeface="方正少儿简体" panose="03000509000000000000" charset="-122"/>
                <a:cs typeface="Times New Roman" panose="02020603050405020304" pitchFamily="18" charset="0"/>
              </a:rPr>
              <a:t>sáu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  <a:ea typeface="方正少儿简体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  <a:ea typeface="方正少儿简体" panose="03000509000000000000" charset="-122"/>
                <a:cs typeface="Times New Roman" panose="02020603050405020304" pitchFamily="18" charset="0"/>
              </a:rPr>
              <a:t>ngày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  <a:ea typeface="方正少儿简体" panose="03000509000000000000" charset="-122"/>
                <a:cs typeface="Times New Roman" panose="02020603050405020304" pitchFamily="18" charset="0"/>
              </a:rPr>
              <a:t> 17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  <a:ea typeface="方正少儿简体" panose="03000509000000000000" charset="-122"/>
                <a:cs typeface="Times New Roman" panose="02020603050405020304" pitchFamily="18" charset="0"/>
              </a:rPr>
              <a:t>tháng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  <a:ea typeface="方正少儿简体" panose="03000509000000000000" charset="-122"/>
                <a:cs typeface="Times New Roman" panose="02020603050405020304" pitchFamily="18" charset="0"/>
              </a:rPr>
              <a:t> 9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  <a:ea typeface="方正少儿简体" panose="03000509000000000000" charset="-122"/>
                <a:cs typeface="Times New Roman" panose="02020603050405020304" pitchFamily="18" charset="0"/>
              </a:rPr>
              <a:t>năm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  <a:ea typeface="方正少儿简体" panose="03000509000000000000" charset="-122"/>
                <a:cs typeface="Times New Roman" panose="02020603050405020304" pitchFamily="18" charset="0"/>
              </a:rPr>
              <a:t> 2021</a:t>
            </a:r>
            <a:endParaRPr lang="en-US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-93"/>
              <a:ea typeface="方正少儿简体" panose="03000509000000000000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  <a:ea typeface="方正少儿简体" panose="03000509000000000000" charset="-122"/>
                <a:cs typeface="Times New Roman" panose="02020603050405020304" pitchFamily="18" charset="0"/>
              </a:rPr>
              <a:t>Toán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-93"/>
              <a:ea typeface="方正少儿简体" panose="03000509000000000000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  <a:ea typeface="方正少儿简体" panose="03000509000000000000" charset="-122"/>
                <a:cs typeface="Times New Roman" panose="02020603050405020304" pitchFamily="18" charset="0"/>
              </a:rPr>
              <a:t>Hỗn</a:t>
            </a:r>
            <a:r>
              <a:rPr lang="en-US" altLang="zh-CN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  <a:ea typeface="方正少儿简体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  <a:ea typeface="方正少儿简体" panose="03000509000000000000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  <a:ea typeface="方正少儿简体" panose="03000509000000000000" charset="-122"/>
                <a:cs typeface="Times New Roman" panose="02020603050405020304" pitchFamily="18" charset="0"/>
              </a:rPr>
              <a:t> (</a:t>
            </a:r>
            <a:r>
              <a:rPr lang="en-US" altLang="zh-CN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  <a:ea typeface="方正少儿简体" panose="03000509000000000000" charset="-122"/>
                <a:cs typeface="Times New Roman" panose="02020603050405020304" pitchFamily="18" charset="0"/>
              </a:rPr>
              <a:t>tiếp</a:t>
            </a:r>
            <a:r>
              <a:rPr lang="en-US" altLang="zh-CN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  <a:ea typeface="方正少儿简体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  <a:ea typeface="方正少儿简体" panose="03000509000000000000" charset="-122"/>
                <a:cs typeface="Times New Roman" panose="02020603050405020304" pitchFamily="18" charset="0"/>
              </a:rPr>
              <a:t>theo</a:t>
            </a:r>
            <a:r>
              <a:rPr lang="en-US" altLang="zh-CN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  <a:ea typeface="方正少儿简体" panose="03000509000000000000" charset="-122"/>
                <a:cs typeface="Times New Roman" panose="02020603050405020304" pitchFamily="18" charset="0"/>
              </a:rPr>
              <a:t>)</a:t>
            </a:r>
            <a:r>
              <a:rPr lang="zh-CN" altLang="en-US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</a:rPr>
              <a:t> </a:t>
            </a:r>
            <a:endParaRPr lang="zh-CN" altLang="en-US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2" y="2246656"/>
            <a:ext cx="5441271" cy="4612932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2755136" y="1670013"/>
            <a:ext cx="2407414" cy="182133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b="1">
                <a:solidFill>
                  <a:srgbClr val="EB666A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NỘI DUNG</a:t>
            </a:r>
            <a:endParaRPr lang="zh-CN" altLang="en-US" sz="5400" b="1" dirty="0">
              <a:solidFill>
                <a:srgbClr val="EB666A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"/>
          <p:cNvSpPr txBox="1"/>
          <p:nvPr/>
        </p:nvSpPr>
        <p:spPr>
          <a:xfrm>
            <a:off x="5464642" y="1345712"/>
            <a:ext cx="4696500" cy="1200329"/>
          </a:xfrm>
          <a:prstGeom prst="rect">
            <a:avLst/>
          </a:prstGeom>
          <a:solidFill>
            <a:srgbClr val="EB666A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1.</a:t>
            </a:r>
            <a:r>
              <a:rPr kumimoji="1" lang="zh-CN" altLang="en-US" sz="36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 </a:t>
            </a:r>
            <a:r>
              <a:rPr kumimoji="1" lang="en-US" altLang="zh-CN" sz="36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Chuyển hỗn số thành phân số</a:t>
            </a:r>
            <a:endParaRPr kumimoji="1" lang="zh-CN" altLang="en-US" sz="3600" dirty="0">
              <a:solidFill>
                <a:schemeClr val="bg1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4"/>
          <p:cNvSpPr txBox="1"/>
          <p:nvPr/>
        </p:nvSpPr>
        <p:spPr>
          <a:xfrm>
            <a:off x="5464641" y="3168183"/>
            <a:ext cx="4696500" cy="646331"/>
          </a:xfrm>
          <a:prstGeom prst="rect">
            <a:avLst/>
          </a:prstGeom>
          <a:solidFill>
            <a:srgbClr val="7AB9AE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2. Luyện tập</a:t>
            </a:r>
            <a:endParaRPr kumimoji="1" lang="zh-CN" altLang="en-US" sz="3600" dirty="0">
              <a:solidFill>
                <a:schemeClr val="bg1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DF4"/>
              </a:clrFrom>
              <a:clrTo>
                <a:srgbClr val="FFFD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10"/>
          <a:stretch>
            <a:fillRect/>
          </a:stretch>
        </p:blipFill>
        <p:spPr>
          <a:xfrm>
            <a:off x="1" y="1240"/>
            <a:ext cx="8215086" cy="685710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584951" y="2000506"/>
            <a:ext cx="2074264" cy="93327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0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ONE</a:t>
            </a:r>
            <a:endParaRPr lang="zh-CN" altLang="en-US" sz="40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682072" y="1573746"/>
            <a:ext cx="48095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>
                <a:solidFill>
                  <a:srgbClr val="7AB9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CHUYỂN HỖN SỐ THÀNH PHÂN SỐ</a:t>
            </a:r>
            <a:endParaRPr lang="zh-CN" altLang="en-US" sz="4800" b="1">
              <a:solidFill>
                <a:srgbClr val="7AB9A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just"/>
            <a:endParaRPr kumimoji="1" lang="zh-CN" altLang="en-US" sz="4800" dirty="0">
              <a:solidFill>
                <a:srgbClr val="7AB9AE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13" name="MH_Number_1"/>
          <p:cNvSpPr/>
          <p:nvPr>
            <p:custDataLst>
              <p:tags r:id="rId4"/>
            </p:custDataLst>
          </p:nvPr>
        </p:nvSpPr>
        <p:spPr>
          <a:xfrm>
            <a:off x="3632112" y="2000506"/>
            <a:ext cx="1680925" cy="1680925"/>
          </a:xfrm>
          <a:prstGeom prst="ellipse">
            <a:avLst/>
          </a:prstGeom>
          <a:solidFill>
            <a:srgbClr val="D9EAF2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66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4" name="组合 12"/>
          <p:cNvGrpSpPr/>
          <p:nvPr/>
        </p:nvGrpSpPr>
        <p:grpSpPr>
          <a:xfrm rot="5400000">
            <a:off x="4189055" y="2641304"/>
            <a:ext cx="2817128" cy="45714"/>
            <a:chOff x="4955994" y="3809489"/>
            <a:chExt cx="2817495" cy="45720"/>
          </a:xfrm>
        </p:grpSpPr>
        <p:cxnSp>
          <p:nvCxnSpPr>
            <p:cNvPr id="16" name="直接连接符 13"/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4"/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椭圆 15"/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13" grpId="0" bldLvl="0" animBg="1"/>
    </p:bldLst>
  </p:timing>
</p:sld>
</file>

<file path=ppt/tags/tag1.xml><?xml version="1.0" encoding="utf-8"?>
<p:tagLst xmlns:p="http://schemas.openxmlformats.org/presentationml/2006/main">
  <p:tag name="FILL" val="a1"/>
</p:tagLst>
</file>

<file path=ppt/tags/tag2.xml><?xml version="1.0" encoding="utf-8"?>
<p:tagLst xmlns:p="http://schemas.openxmlformats.org/presentationml/2006/main">
  <p:tag name="TIMING" val="|6.6|0.6"/>
</p:tagLst>
</file>

<file path=ppt/tags/tag3.xml><?xml version="1.0" encoding="utf-8"?>
<p:tagLst xmlns:p="http://schemas.openxmlformats.org/presentationml/2006/main">
  <p:tag name="TIMING" val="|6.6|0.6"/>
</p:tagLst>
</file>

<file path=ppt/tags/tag4.xml><?xml version="1.0" encoding="utf-8"?>
<p:tagLst xmlns:p="http://schemas.openxmlformats.org/presentationml/2006/main">
  <p:tag name="TIMING" val="|6.6|0.6"/>
</p:tagLst>
</file>

<file path=ppt/tags/tag5.xml><?xml version="1.0" encoding="utf-8"?>
<p:tagLst xmlns:p="http://schemas.openxmlformats.org/presentationml/2006/main">
  <p:tag name="TIMING" val="|6.6|0.6"/>
</p:tagLst>
</file>

<file path=ppt/tags/tag6.xml><?xml version="1.0" encoding="utf-8"?>
<p:tagLst xmlns:p="http://schemas.openxmlformats.org/presentationml/2006/main">
  <p:tag name="TIMING" val="|6.6|0.6"/>
</p:tagLst>
</file>

<file path=ppt/tags/tag7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8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9.xml><?xml version="1.0" encoding="utf-8"?>
<p:tagLst xmlns:p="http://schemas.openxmlformats.org/presentationml/2006/main">
  <p:tag name="ISPRING_ULTRA_SCORM_TRACKING_SLIDES" val="1"/>
  <p:tag name="GENSWF_OUTPUT_FILE_NAME" val="33"/>
  <p:tag name="INKNOELEADERBOARD" val="-5832539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2268</Words>
  <Application>WPS Presentation</Application>
  <PresentationFormat>Custom</PresentationFormat>
  <Paragraphs>682</Paragraphs>
  <Slides>32</Slides>
  <Notes>15</Notes>
  <HiddenSlides>0</HiddenSlides>
  <MMClips>2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32</vt:i4>
      </vt:variant>
    </vt:vector>
  </HeadingPairs>
  <TitlesOfParts>
    <vt:vector size="72" baseType="lpstr">
      <vt:lpstr>Arial</vt:lpstr>
      <vt:lpstr>SimSun</vt:lpstr>
      <vt:lpstr>Wingdings</vt:lpstr>
      <vt:lpstr>Calibri</vt:lpstr>
      <vt:lpstr>Impact</vt:lpstr>
      <vt:lpstr>Signika</vt:lpstr>
      <vt:lpstr>AMGDT</vt:lpstr>
      <vt:lpstr>Open Sans Extrabold</vt:lpstr>
      <vt:lpstr>LiHei Pro</vt:lpstr>
      <vt:lpstr>迷你简汉真广标</vt:lpstr>
      <vt:lpstr>ITC Avant Garde Std Bk</vt:lpstr>
      <vt:lpstr>Century Gothic</vt:lpstr>
      <vt:lpstr>Times New Roman</vt:lpstr>
      <vt:lpstr>Microsoft YaHei</vt:lpstr>
      <vt:lpstr>Calibri</vt:lpstr>
      <vt:lpstr>华文琥珀</vt:lpstr>
      <vt:lpstr>华康海报体W12(P)</vt:lpstr>
      <vt:lpstr>方正大标宋简体</vt:lpstr>
      <vt:lpstr>隶书</vt:lpstr>
      <vt:lpstr>方正少儿简体</vt:lpstr>
      <vt:lpstr>HP001 4 hàng</vt:lpstr>
      <vt:lpstr>Cambria Math</vt:lpstr>
      <vt:lpstr>Arial Unicode MS</vt:lpstr>
      <vt:lpstr>等线</vt:lpstr>
      <vt:lpstr>Times New Roman</vt:lpstr>
      <vt:lpstr>Tahoma</vt:lpstr>
      <vt:lpstr>方正大黑简体</vt:lpstr>
      <vt:lpstr>#9Slide05 DreamScriptPro</vt:lpstr>
      <vt:lpstr>SimHei</vt:lpstr>
      <vt:lpstr>Wide Latin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通用ppt</dc:title>
  <dc:creator>HP</dc:creator>
  <dc:description>9Slide.vn</dc:description>
  <dc:subject>9Slide.vn</dc:subject>
  <cp:category>9Slide.vn</cp:category>
  <cp:lastModifiedBy>My PC</cp:lastModifiedBy>
  <cp:revision>2462</cp:revision>
  <dcterms:created xsi:type="dcterms:W3CDTF">2015-12-01T09:06:00Z</dcterms:created>
  <dcterms:modified xsi:type="dcterms:W3CDTF">2022-09-22T06:04:06Z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CCA1848DC5154A98BDC979B71D39B42C</vt:lpwstr>
  </property>
  <property fmtid="{D5CDD505-2E9C-101B-9397-08002B2CF9AE}" pid="3" name="KSOProductBuildVer">
    <vt:lpwstr>1033-11.2.0.11306</vt:lpwstr>
  </property>
</Properties>
</file>