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810" r:id="rId4"/>
    <p:sldMasterId id="2147483822" r:id="rId5"/>
    <p:sldMasterId id="2147483922" r:id="rId6"/>
    <p:sldMasterId id="2147484337" r:id="rId7"/>
  </p:sldMasterIdLst>
  <p:notesMasterIdLst>
    <p:notesMasterId r:id="rId27"/>
  </p:notesMasterIdLst>
  <p:sldIdLst>
    <p:sldId id="256" r:id="rId8"/>
    <p:sldId id="326" r:id="rId9"/>
    <p:sldId id="322" r:id="rId10"/>
    <p:sldId id="321" r:id="rId11"/>
    <p:sldId id="327" r:id="rId12"/>
    <p:sldId id="319" r:id="rId13"/>
    <p:sldId id="267" r:id="rId14"/>
    <p:sldId id="306" r:id="rId15"/>
    <p:sldId id="318" r:id="rId16"/>
    <p:sldId id="307" r:id="rId17"/>
    <p:sldId id="308" r:id="rId18"/>
    <p:sldId id="309" r:id="rId19"/>
    <p:sldId id="334" r:id="rId20"/>
    <p:sldId id="329" r:id="rId21"/>
    <p:sldId id="332" r:id="rId22"/>
    <p:sldId id="330" r:id="rId23"/>
    <p:sldId id="331" r:id="rId24"/>
    <p:sldId id="285" r:id="rId25"/>
    <p:sldId id="269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9DC3E6"/>
    <a:srgbClr val="BCDBF1"/>
    <a:srgbClr val="0000FF"/>
    <a:srgbClr val="A54C0F"/>
    <a:srgbClr val="753107"/>
    <a:srgbClr val="5B9BD5"/>
    <a:srgbClr val="FF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4717" autoAdjust="0"/>
  </p:normalViewPr>
  <p:slideViewPr>
    <p:cSldViewPr>
      <p:cViewPr varScale="1">
        <p:scale>
          <a:sx n="48" d="100"/>
          <a:sy n="48" d="100"/>
        </p:scale>
        <p:origin x="979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19C39-2DE3-478A-95C9-3485DA8EFB33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FECE22-4EC7-4D6B-B62B-C08347912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121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3300"/>
                </a:solidFill>
              </a:rPr>
              <a:t>ÔN TẬP : KHÁI NIỆM VỀ PHÂN SỐ</a:t>
            </a:r>
            <a:endParaRPr lang="en-US" sz="1200" dirty="0">
              <a:solidFill>
                <a:srgbClr val="0099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5DFF25-1EFE-4C99-9453-8C875F3E47A7}" type="slidenum">
              <a:rPr lang="en-US" altLang="en-US">
                <a:solidFill>
                  <a:srgbClr val="000000"/>
                </a:solidFill>
                <a:latin typeface=".VnCommercial Script" panose="020B7200000000000000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4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7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i="0" baseline="0" dirty="0" err="1" smtClean="0"/>
              <a:t>Yêu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cầu</a:t>
            </a:r>
            <a:r>
              <a:rPr lang="en-GB" i="0" baseline="0" dirty="0" smtClean="0"/>
              <a:t> HS </a:t>
            </a:r>
            <a:r>
              <a:rPr lang="en-GB" i="0" baseline="0" dirty="0" err="1" smtClean="0"/>
              <a:t>nêu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cách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tìm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</a:t>
            </a:r>
            <a:r>
              <a:rPr lang="en-GB" i="0" baseline="0" dirty="0" smtClean="0"/>
              <a:t> TP </a:t>
            </a:r>
            <a:r>
              <a:rPr lang="en-GB" i="0" baseline="0" dirty="0" err="1" smtClean="0"/>
              <a:t>chưa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biết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của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các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phép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tính</a:t>
            </a:r>
            <a:r>
              <a:rPr lang="en-GB" i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lưu ý không trình bày các bước quy đồng, tính toán chỉ ghi kết quả cuối cùng (giống như làm với STN).</a:t>
            </a:r>
          </a:p>
          <a:p>
            <a:pPr marL="171450" indent="-171450">
              <a:buFontTx/>
              <a:buChar char="-"/>
            </a:pPr>
            <a:r>
              <a:rPr lang="nl-N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</a:t>
            </a:r>
            <a:r>
              <a:rPr lang="nl-NL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2, con đã đạt được yêu cầu nào của bài học?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huyển các số đo có hai tên đơn vị đo</a:t>
            </a:r>
            <a:r>
              <a:rPr lang="da-DK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số đo dạng hỗn số có một tên đơn vị đo.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liền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Qua BT 3, con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39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err="1" smtClean="0"/>
              <a:t>Hãy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chỉ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đất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Nêu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tính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diện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tích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phần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ao</a:t>
            </a:r>
            <a:r>
              <a:rPr lang="en-GB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Qua BT4, </a:t>
            </a:r>
            <a:r>
              <a:rPr lang="en-GB" baseline="0" dirty="0" err="1" smtClean="0"/>
              <a:t>các</a:t>
            </a:r>
            <a:r>
              <a:rPr lang="en-GB" baseline="0" dirty="0" smtClean="0"/>
              <a:t> con </a:t>
            </a:r>
            <a:r>
              <a:rPr lang="en-GB" baseline="0" dirty="0" err="1" smtClean="0"/>
              <a:t>đạt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được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yêu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cầu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bài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học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57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nhạt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reo.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reo. HS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smtClean="0"/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CE22-4EC7-4D6B-B62B-C083479128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reepik.com/" TargetMode="Externa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2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23D8D2D-836C-4680-9C56-3C8772587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481235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323B593-73BC-4979-A1B4-941FC22CF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375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07B262-42EE-48D9-918F-8B2044572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73713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7A8BAB2-6E09-4C03-9195-31249DA89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51234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A0716-611D-43B4-B1B7-D98C13289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33249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A646A6-47AF-4D19-9ACD-D38F8501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42919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3AA0BC-5C84-48E9-A423-1C75AA7A0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71924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D2F6E7-7E93-447C-ACD6-E04F4BF7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628299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39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E19DB6-5CE5-4CAC-82C9-79016C435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2976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2F2CF2-2787-4231-A0A3-F1E00D122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25982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83A370-F7F1-48E0-97F6-1C542C537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65366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0010-528B-4821-92F6-11A1602C7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525A0-158A-45AE-BD1A-349808AE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52BB-782C-480E-84CC-669B38063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360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705D-55B1-4D99-A132-EC6C0B037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6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DAF6-6F3A-4A40-AD5B-D91B985B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16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6686C-0973-4E8E-86BE-E60A951BA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6D453-14FD-4D3B-B844-C7CB5CFD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633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894A-6615-413B-8E35-B52300384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7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AC359-CB21-4AD7-B51A-350D07E0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50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672C1-5F8B-4518-A5C5-BB9152D70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10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F3F8-8E40-4F73-94EB-39496E61B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91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365D-886E-4EFC-8C7D-D0B158C51A01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63AAB-B8D1-49A5-A830-E1A0ED68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38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2920-06BF-437A-9BED-DD231CE35B50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C371-9094-488B-88DB-6B22971E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3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855E-5332-4FEF-BCFF-A0A0F64978F7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5CE67-4CDE-4FF5-8209-CF0D5A05B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5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190E-0293-4B93-AF75-73FCDDE37925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FBF4-CB79-4EF2-8E66-5F5695129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004C-356F-4282-9837-3B4E55BAFE72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30D51-9375-4B86-AAF9-6301F608D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23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F5A1-519B-461D-A4E1-64E3BFCF2748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E4BB3-E93B-4D06-9B06-CEC97FAAC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11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5127-85DC-436A-9248-7090781D22BC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ACFFC-505D-42CB-BB4F-F0487228D7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07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70F-635A-48C2-873B-9D1BAAC89AB3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79DFA-EA69-4949-A1F0-26B1F296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32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58C3-BAFA-4193-A10C-892E9EB3A8B5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B10A-EE3E-4175-9377-E652A3658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21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BB0C-0981-49B6-B49A-2CB13A5FCB4F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3AD5-CEC5-4065-8875-14E4AA1D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6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0E4-A38D-4EAB-BCF7-252B72222853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BC8B-7215-44B3-88A0-A7DD51255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9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F6EDA-5EF5-427F-B523-A31AD3366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11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52368-2011-4E3E-A8C8-3649601EE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32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DEE0A-72F5-4BDC-859B-1E50C4B23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0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89E2-A0C3-44F4-A429-D82CBD828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4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1E38-1684-4D89-BE73-C469E39D0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203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3DE6C-E6DC-47CA-8127-8B99714AD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4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CF64-4CD0-47DA-9584-E234E786B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9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0861-74AD-400A-952D-34C6630C5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6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E4739-370F-4FD0-9A62-0BF432DEA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21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8B97-B18A-4487-BF1F-B289B8B2F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704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4C87-7DD0-4F40-A770-E69391BD5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76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3E4EF8-F508-4AD8-A6CC-1D5ED10A42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3257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13" y="144463"/>
            <a:ext cx="11774487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4538-7578-4CCF-BF7E-E28647A8E0DE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49C8-5EAA-4494-B732-32C4B77C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02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FEDC-1FA6-4177-8962-5F4AC910F021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CFFB-656B-49C6-93A9-622B8754D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73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5FB-FB65-493D-A473-286268FB20EF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A5BD4-CDBF-4EAC-A105-48A12B0C5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9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72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7B1B-4FC6-44FD-B27A-3E11F8DB26C7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378E-BC49-460C-9ADD-98F503C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3585-902E-42F2-9EB5-F07B0DD747D6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AA0C-402F-4D91-B303-00B98B9FE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39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3B11-CE5D-4489-A60B-105CF4215DE8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721F-66F0-4770-9FF2-A53F6D04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42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3F5-BE54-448C-A722-3024DCA48792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22C-B4BA-409C-B51F-B1E61D58D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43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3663-B264-4C14-9784-C85F931C98FE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9A5E-C761-44DE-B110-3E06B1A51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13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F62D-916D-4E15-8E8C-AEDC7071F89E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AE95-B21B-4C42-83C6-1CD3E1E6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21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8A4E-4D71-43D2-BF56-47C7C86E6A59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E08E-0E91-4C90-A449-DF34679AA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4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C390-C491-4DA1-BBB1-61F620F420CE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F472E-D842-474D-8233-214CA4615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5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716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5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6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7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254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3288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5890133" y="2891667"/>
            <a:ext cx="46300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5890133" y="1272133"/>
            <a:ext cx="48444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483433" y="143839"/>
            <a:ext cx="2680077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10789205" y="5835455"/>
            <a:ext cx="1354807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11246436" y="250674"/>
            <a:ext cx="660725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397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6806967" y="1219200"/>
            <a:ext cx="4216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4667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3593367" y="3753636"/>
            <a:ext cx="2562652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997532" y="2823209"/>
            <a:ext cx="2716935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9718157" y="3618543"/>
            <a:ext cx="3367777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3693490" y="-985323"/>
            <a:ext cx="3367777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570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446367"/>
            <a:ext cx="75260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2057000" y="4282167"/>
            <a:ext cx="80780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45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97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061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71270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6898200" y="42852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7738200" y="16269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106122" y="1845476"/>
            <a:ext cx="2716935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4051809" y="138010"/>
            <a:ext cx="3367777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963743" y="4627399"/>
            <a:ext cx="1360515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10452776" y="10"/>
            <a:ext cx="3367777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19186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818200" y="37832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818200" y="4691684"/>
            <a:ext cx="36788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8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818200" y="20333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10753440" y="-13"/>
            <a:ext cx="1613893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92078" y="862926"/>
            <a:ext cx="2480828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5497009" y="-203390"/>
            <a:ext cx="3367777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239116" y="4754002"/>
            <a:ext cx="1855957" cy="2414735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26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57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5633817" y="12709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5633833" y="2183800"/>
            <a:ext cx="34988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3059384" y="10480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2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7223684" y="1001033"/>
            <a:ext cx="34988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7223700" y="1913900"/>
            <a:ext cx="34988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867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333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4649251" y="778167"/>
            <a:ext cx="2872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67235" y="3273543"/>
            <a:ext cx="2716935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10539541" y="2135277"/>
            <a:ext cx="3367777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10079191" y="4349451"/>
            <a:ext cx="1887511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692695" y="393759"/>
            <a:ext cx="2480828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12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512766" y="5320777"/>
            <a:ext cx="1502740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20885" y="70352"/>
            <a:ext cx="874835" cy="771231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9484203" y="-240769"/>
            <a:ext cx="2829184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11285268" y="4125725"/>
            <a:ext cx="1703989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4769505" y="-342359"/>
            <a:ext cx="2120540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1779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11281078" y="1235567"/>
            <a:ext cx="1367964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94662" y="-295959"/>
            <a:ext cx="2120540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10425307" y="-227152"/>
            <a:ext cx="1065720" cy="1386513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1725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546789" y="221300"/>
            <a:ext cx="1367964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9985087" y="325284"/>
            <a:ext cx="2299111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6721" y="6180741"/>
            <a:ext cx="852331" cy="509352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11316714" y="5633822"/>
            <a:ext cx="888153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5461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2553600" y="2508301"/>
            <a:ext cx="7084800" cy="1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3462400" y="3695484"/>
            <a:ext cx="5267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10652007" y="301187"/>
            <a:ext cx="1613893" cy="1158180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9473775" y="4238218"/>
            <a:ext cx="1887511" cy="3180415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10753418" y="2411325"/>
            <a:ext cx="1703989" cy="1347004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9755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695317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6489083" y="4764200"/>
            <a:ext cx="40076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843222" y="2251278"/>
            <a:ext cx="23787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10098559" y="224381"/>
            <a:ext cx="2610700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10987105" y="5276980"/>
            <a:ext cx="944459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122344" y="5965307"/>
            <a:ext cx="717137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262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9237274" y="6"/>
            <a:ext cx="2680077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71426" y="6019388"/>
            <a:ext cx="1354807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249322" y="211241"/>
            <a:ext cx="660725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11231681" y="5990038"/>
            <a:ext cx="1015888" cy="728977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763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9033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79492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12584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4603819" y="1683500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7949191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1258419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4603805" y="4038483"/>
            <a:ext cx="30736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7857957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11671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4512559" y="1777972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7857931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1167159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4512544" y="4132955"/>
            <a:ext cx="30736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8121149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477555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429945" y="1740699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7858137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451254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1166933" y="2363423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8121149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477555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429945" y="4110627"/>
            <a:ext cx="2706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7858137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451254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1166933" y="4733351"/>
            <a:ext cx="3073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516956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516956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4882927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4882927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8248493" y="2766501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8248493" y="5116713"/>
            <a:ext cx="2516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79121" y="6139941"/>
            <a:ext cx="852331" cy="509352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11281081" y="5593040"/>
            <a:ext cx="888153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10298875" y="-335156"/>
            <a:ext cx="1448204" cy="1884213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51762" y="-308126"/>
            <a:ext cx="2120540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7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5671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673333" y="2543733"/>
            <a:ext cx="39168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673335" y="3447800"/>
            <a:ext cx="3716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10759160" y="301418"/>
            <a:ext cx="1506945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2665552" y="4505803"/>
            <a:ext cx="1887509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10891418" y="5009058"/>
            <a:ext cx="1703989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574962" y="761992"/>
            <a:ext cx="2480828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168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7737633" y="2863500"/>
            <a:ext cx="2771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7014467" y="3630933"/>
            <a:ext cx="35112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4504956" y="-1006943"/>
            <a:ext cx="2085305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349977" y="1456810"/>
            <a:ext cx="3367777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10281791" y="360803"/>
            <a:ext cx="2767303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0429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2984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235999" y="183233"/>
            <a:ext cx="717148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11313186" y="6003989"/>
            <a:ext cx="806205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56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6518000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430267" y="1480300"/>
            <a:ext cx="4508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1197733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1197733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6285384" y="1995000"/>
            <a:ext cx="470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6285384" y="2978300"/>
            <a:ext cx="47064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10528366" y="270520"/>
            <a:ext cx="1831193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6684" y="5276980"/>
            <a:ext cx="944459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11085401" y="5946073"/>
            <a:ext cx="717137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6041" y="380868"/>
            <a:ext cx="717135" cy="364061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6255800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1168067" y="1714867"/>
            <a:ext cx="4508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0224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352600" y="3011817"/>
            <a:ext cx="4406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352600" y="5446784"/>
            <a:ext cx="44068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444400" y="4243151"/>
            <a:ext cx="4223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880600" y="985817"/>
            <a:ext cx="5350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10295624" y="864110"/>
            <a:ext cx="3367777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6390024" y="328473"/>
            <a:ext cx="1989067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223944" y="5965307"/>
            <a:ext cx="717137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943926" y="1294377"/>
            <a:ext cx="3068387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29140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452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719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27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.Vn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.VnArial" panose="020B7200000000000000" pitchFamily="34" charset="0"/>
              </a:defRPr>
            </a:lvl1pPr>
          </a:lstStyle>
          <a:p>
            <a:fld id="{01AC7296-C720-4CD1-B13C-42C8565D09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892D1D-81D4-494F-8FEE-0A10D91A4A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0EFA3C2-9B2E-4CCB-B771-3D6F3BE0E837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AD6775-4163-419F-9330-8706AE809C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2CA9C47-FAEF-4A8B-9FAF-D7FE915562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37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7D45DA-45EB-46A9-9E30-C01153113BD0}" type="datetimeFigureOut">
              <a:rPr lang="en-US" altLang="en-US"/>
              <a:pPr>
                <a:defRPr/>
              </a:pPr>
              <a:t>9/15/2021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E429DB-2FA4-4403-8003-978C343624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237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8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  <p:sldLayoutId id="2147484358" r:id="rId19"/>
    <p:sldLayoutId id="2147484359" r:id="rId20"/>
    <p:sldLayoutId id="2147484360" r:id="rId21"/>
    <p:sldLayoutId id="2147484361" r:id="rId22"/>
    <p:sldLayoutId id="2147484362" r:id="rId23"/>
    <p:sldLayoutId id="2147484363" r:id="rId24"/>
    <p:sldLayoutId id="2147484364" r:id="rId25"/>
    <p:sldLayoutId id="2147484365" r:id="rId26"/>
    <p:sldLayoutId id="2147484366" r:id="rId27"/>
    <p:sldLayoutId id="2147484367" r:id="rId28"/>
    <p:sldLayoutId id="2147484368" r:id="rId29"/>
    <p:sldLayoutId id="2147484369" r:id="rId30"/>
    <p:sldLayoutId id="214748437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gif"/><Relationship Id="rId11" Type="http://schemas.openxmlformats.org/officeDocument/2006/relationships/image" Target="../media/image44.png"/><Relationship Id="rId5" Type="http://schemas.openxmlformats.org/officeDocument/2006/relationships/image" Target="../media/image19.png"/><Relationship Id="rId15" Type="http://schemas.openxmlformats.org/officeDocument/2006/relationships/image" Target="../media/image48.gif"/><Relationship Id="rId10" Type="http://schemas.openxmlformats.org/officeDocument/2006/relationships/image" Target="../media/image43.png"/><Relationship Id="rId4" Type="http://schemas.openxmlformats.org/officeDocument/2006/relationships/image" Target="../media/image15.gif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2.png"/><Relationship Id="rId18" Type="http://schemas.openxmlformats.org/officeDocument/2006/relationships/image" Target="../media/image48.gif"/><Relationship Id="rId3" Type="http://schemas.openxmlformats.org/officeDocument/2006/relationships/image" Target="../media/image15.gif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4.png"/><Relationship Id="rId2" Type="http://schemas.openxmlformats.org/officeDocument/2006/relationships/audio" Target="../media/audio2.wav"/><Relationship Id="rId16" Type="http://schemas.openxmlformats.org/officeDocument/2006/relationships/image" Target="../media/image5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1.png"/><Relationship Id="rId5" Type="http://schemas.openxmlformats.org/officeDocument/2006/relationships/image" Target="../media/image20.gi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15.gif"/><Relationship Id="rId7" Type="http://schemas.openxmlformats.org/officeDocument/2006/relationships/image" Target="../media/image41.png"/><Relationship Id="rId12" Type="http://schemas.openxmlformats.org/officeDocument/2006/relationships/image" Target="../media/image56.png"/><Relationship Id="rId17" Type="http://schemas.openxmlformats.org/officeDocument/2006/relationships/image" Target="../media/image49.png"/><Relationship Id="rId2" Type="http://schemas.openxmlformats.org/officeDocument/2006/relationships/audio" Target="../media/audio2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55.png"/><Relationship Id="rId5" Type="http://schemas.openxmlformats.org/officeDocument/2006/relationships/image" Target="../media/image20.gi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image" Target="../media/image15.gif"/><Relationship Id="rId21" Type="http://schemas.openxmlformats.org/officeDocument/2006/relationships/image" Target="../media/image50.png"/><Relationship Id="rId7" Type="http://schemas.openxmlformats.org/officeDocument/2006/relationships/image" Target="../media/image41.png"/><Relationship Id="rId12" Type="http://schemas.openxmlformats.org/officeDocument/2006/relationships/image" Target="../media/image59.png"/><Relationship Id="rId17" Type="http://schemas.openxmlformats.org/officeDocument/2006/relationships/image" Target="../media/image47.png"/><Relationship Id="rId2" Type="http://schemas.openxmlformats.org/officeDocument/2006/relationships/audio" Target="../media/audio2.wav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gif"/><Relationship Id="rId11" Type="http://schemas.openxmlformats.org/officeDocument/2006/relationships/image" Target="../media/image44.png"/><Relationship Id="rId5" Type="http://schemas.openxmlformats.org/officeDocument/2006/relationships/image" Target="../media/image20.gif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48.gif"/><Relationship Id="rId4" Type="http://schemas.openxmlformats.org/officeDocument/2006/relationships/image" Target="../media/image19.png"/><Relationship Id="rId9" Type="http://schemas.openxmlformats.org/officeDocument/2006/relationships/image" Target="../media/image43.png"/><Relationship Id="rId14" Type="http://schemas.openxmlformats.org/officeDocument/2006/relationships/image" Target="../media/image45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audio" Target="../media/audio1.wav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1919536" y="27089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55440" y="512503"/>
            <a:ext cx="258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 err="1">
                <a:latin typeface="Times New Roman" pitchFamily="18" charset="0"/>
              </a:rPr>
              <a:t>Bài</a:t>
            </a:r>
            <a:r>
              <a:rPr lang="en-US" sz="3600" i="1" u="sng" dirty="0">
                <a:latin typeface="Times New Roman" pitchFamily="18" charset="0"/>
              </a:rPr>
              <a:t> </a:t>
            </a:r>
            <a:r>
              <a:rPr lang="en-US" sz="3600" i="1" u="sng" dirty="0" smtClean="0">
                <a:latin typeface="Times New Roman" pitchFamily="18" charset="0"/>
              </a:rPr>
              <a:t>2: </a:t>
            </a:r>
            <a:r>
              <a:rPr lang="en-US" sz="3600" i="1" u="sng" dirty="0" err="1" smtClean="0">
                <a:latin typeface="Times New Roman" pitchFamily="18" charset="0"/>
              </a:rPr>
              <a:t>Tìm</a:t>
            </a:r>
            <a:r>
              <a:rPr lang="en-US" sz="3600" i="1" u="sng" dirty="0" smtClean="0">
                <a:latin typeface="Times New Roman" pitchFamily="18" charset="0"/>
              </a:rPr>
              <a:t> x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72" y="1680216"/>
                <a:ext cx="4104456" cy="887551"/>
              </a:xfrm>
              <a:prstGeom prst="rect">
                <a:avLst/>
              </a:prstGeom>
              <a:blipFill rotWithShape="0">
                <a:blip r:embed="rId4"/>
                <a:stretch>
                  <a:fillRect l="-4451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1" y="1685954"/>
                <a:ext cx="3240360" cy="879215"/>
              </a:xfrm>
              <a:prstGeom prst="rect">
                <a:avLst/>
              </a:prstGeom>
              <a:blipFill rotWithShape="0">
                <a:blip r:embed="rId5"/>
                <a:stretch>
                  <a:fillRect l="-583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51" y="1628800"/>
                <a:ext cx="2690275" cy="876587"/>
              </a:xfrm>
              <a:prstGeom prst="rect">
                <a:avLst/>
              </a:prstGeom>
              <a:blipFill rotWithShape="0">
                <a:blip r:embed="rId6"/>
                <a:stretch>
                  <a:fillRect l="-70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958" y="1632800"/>
                <a:ext cx="2690275" cy="875753"/>
              </a:xfrm>
              <a:prstGeom prst="rect">
                <a:avLst/>
              </a:prstGeom>
              <a:blipFill rotWithShape="0">
                <a:blip r:embed="rId7"/>
                <a:stretch>
                  <a:fillRect l="-67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7" y="2591628"/>
                <a:ext cx="4104456" cy="2367699"/>
              </a:xfrm>
              <a:prstGeom prst="rect">
                <a:avLst/>
              </a:prstGeom>
              <a:blipFill rotWithShape="0">
                <a:blip r:embed="rId8"/>
                <a:stretch>
                  <a:fillRect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31" y="2525486"/>
                <a:ext cx="4104456" cy="2345642"/>
              </a:xfrm>
              <a:prstGeom prst="rect">
                <a:avLst/>
              </a:prstGeom>
              <a:blipFill rotWithShape="0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99" y="2542422"/>
                <a:ext cx="4104456" cy="2443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459" y="2542425"/>
                <a:ext cx="4104456" cy="251620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74" y="230897"/>
            <a:ext cx="74094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i="1" u="sng" dirty="0" err="1">
                <a:latin typeface="Times New Roman" pitchFamily="18" charset="0"/>
              </a:rPr>
              <a:t>Bài</a:t>
            </a:r>
            <a:r>
              <a:rPr lang="en-US" altLang="en-US" sz="3400" b="1" i="1" u="sng" dirty="0">
                <a:latin typeface="Times New Roman" pitchFamily="18" charset="0"/>
              </a:rPr>
              <a:t> </a:t>
            </a:r>
            <a:r>
              <a:rPr lang="en-US" altLang="en-US" sz="3400" b="1" i="1" u="sng" dirty="0" smtClean="0">
                <a:latin typeface="Times New Roman" pitchFamily="18" charset="0"/>
              </a:rPr>
              <a:t>4: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Viết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các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số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đo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độ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dài</a:t>
            </a:r>
            <a:r>
              <a:rPr lang="en-US" altLang="en-US" sz="3400" b="1" i="1" u="sng" dirty="0" smtClean="0">
                <a:latin typeface="Times New Roman" pitchFamily="18" charset="0"/>
              </a:rPr>
              <a:t> (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theo</a:t>
            </a:r>
            <a:r>
              <a:rPr lang="en-US" altLang="en-US" sz="3400" b="1" i="1" u="sng" dirty="0" smtClean="0">
                <a:latin typeface="Times New Roman" pitchFamily="18" charset="0"/>
              </a:rPr>
              <a:t> </a:t>
            </a:r>
            <a:r>
              <a:rPr lang="en-US" altLang="en-US" sz="3400" b="1" i="1" u="sng" dirty="0" err="1" smtClean="0">
                <a:latin typeface="Times New Roman" pitchFamily="18" charset="0"/>
              </a:rPr>
              <a:t>mẫu</a:t>
            </a:r>
            <a:r>
              <a:rPr lang="en-US" altLang="en-US" sz="3400" b="1" i="1" u="sng" dirty="0" smtClean="0">
                <a:latin typeface="Times New Roman" pitchFamily="18" charset="0"/>
              </a:rPr>
              <a:t>):</a:t>
            </a:r>
            <a:endParaRPr lang="en-US" altLang="en-US" sz="3400" b="1" i="1" u="sng" dirty="0">
              <a:latin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65910" y="112846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457200" indent="-4572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15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1m 75cm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36cm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8cm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327656" y="2329924"/>
            <a:ext cx="253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Mẫu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2m 15cm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1030" y="2015562"/>
            <a:ext cx="2857608" cy="969048"/>
            <a:chOff x="3771030" y="2015562"/>
            <a:chExt cx="2857608" cy="969048"/>
          </a:xfrm>
        </p:grpSpPr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4875651" y="2314049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771030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999158" y="2315637"/>
              <a:ext cx="125470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058317" y="22680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20" y="2015562"/>
                  <a:ext cx="984565" cy="969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50380" y="2011760"/>
            <a:ext cx="2111494" cy="969048"/>
            <a:chOff x="6628637" y="2013675"/>
            <a:chExt cx="2111494" cy="96904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6628637" y="2329924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=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006232" y="2344212"/>
              <a:ext cx="57032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8055746" y="2293412"/>
              <a:ext cx="68438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627" y="2013675"/>
                  <a:ext cx="503611" cy="969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353175" y="3372312"/>
            <a:ext cx="6176685" cy="969048"/>
            <a:chOff x="1440259" y="3372312"/>
            <a:chExt cx="6176685" cy="969048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440259" y="3647622"/>
              <a:ext cx="6176685" cy="457200"/>
              <a:chOff x="860" y="1132"/>
              <a:chExt cx="1395" cy="288"/>
            </a:xfrm>
          </p:grpSpPr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444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 75cm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44" name="Text Box 12"/>
              <p:cNvSpPr txBox="1">
                <a:spLocks noChangeArrowheads="1"/>
              </p:cNvSpPr>
              <p:nvPr/>
            </p:nvSpPr>
            <p:spPr bwMode="auto">
              <a:xfrm>
                <a:off x="1708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1792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1897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</a:t>
                </a:r>
              </a:p>
            </p:txBody>
          </p:sp>
          <p:sp>
            <p:nvSpPr>
              <p:cNvPr id="47" name="Text Box 12"/>
              <p:cNvSpPr txBox="1">
                <a:spLocks noChangeArrowheads="1"/>
              </p:cNvSpPr>
              <p:nvPr/>
            </p:nvSpPr>
            <p:spPr bwMode="auto">
              <a:xfrm>
                <a:off x="2141" y="1132"/>
                <a:ext cx="1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7562" y="3372312"/>
                  <a:ext cx="984565" cy="9690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𝟕𝟓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69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451080" y="4575964"/>
            <a:ext cx="6349367" cy="959686"/>
            <a:chOff x="1440259" y="3372312"/>
            <a:chExt cx="6349367" cy="959686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440259" y="3647622"/>
              <a:ext cx="6349367" cy="457200"/>
              <a:chOff x="860" y="1132"/>
              <a:chExt cx="1434" cy="288"/>
            </a:xfrm>
          </p:grpSpPr>
          <p:sp>
            <p:nvSpPr>
              <p:cNvPr id="52" name="Text Box 12"/>
              <p:cNvSpPr txBox="1">
                <a:spLocks noChangeArrowheads="1"/>
              </p:cNvSpPr>
              <p:nvPr/>
            </p:nvSpPr>
            <p:spPr bwMode="auto">
              <a:xfrm>
                <a:off x="1435" y="1141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860" y="113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5m 36cm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4" name="Text Box 12"/>
              <p:cNvSpPr txBox="1">
                <a:spLocks noChangeArrowheads="1"/>
              </p:cNvSpPr>
              <p:nvPr/>
            </p:nvSpPr>
            <p:spPr bwMode="auto">
              <a:xfrm>
                <a:off x="1201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1278" y="1132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696" y="1132"/>
                <a:ext cx="12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1805" y="1148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58" name="Text Box 12"/>
              <p:cNvSpPr txBox="1">
                <a:spLocks noChangeArrowheads="1"/>
              </p:cNvSpPr>
              <p:nvPr/>
            </p:nvSpPr>
            <p:spPr bwMode="auto">
              <a:xfrm>
                <a:off x="1889" y="1132"/>
                <a:ext cx="9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5</a:t>
                </a:r>
              </a:p>
            </p:txBody>
          </p: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2165" y="1132"/>
                <a:ext cx="1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830" y="3372312"/>
                  <a:ext cx="984565" cy="959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948" y="3372312"/>
                  <a:ext cx="984565" cy="9596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1125113" y="5838426"/>
            <a:ext cx="6802564" cy="959686"/>
            <a:chOff x="1223300" y="3421525"/>
            <a:chExt cx="6021716" cy="959686"/>
          </a:xfrm>
        </p:grpSpPr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1223300" y="3647629"/>
              <a:ext cx="6021716" cy="471489"/>
              <a:chOff x="811" y="1132"/>
              <a:chExt cx="1360" cy="297"/>
            </a:xfrm>
          </p:grpSpPr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404" y="1141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+</a:t>
                </a:r>
              </a:p>
            </p:txBody>
          </p:sp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811" y="1132"/>
                <a:ext cx="409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 8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c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118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</a:p>
            </p:txBody>
          </p:sp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1250" y="1132"/>
                <a:ext cx="20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1629" y="1132"/>
                <a:ext cx="121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69" name="Text Box 12"/>
              <p:cNvSpPr txBox="1">
                <a:spLocks noChangeArrowheads="1"/>
              </p:cNvSpPr>
              <p:nvPr/>
            </p:nvSpPr>
            <p:spPr bwMode="auto">
              <a:xfrm>
                <a:off x="1744" y="1148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1822" y="1132"/>
                <a:ext cx="95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8</a:t>
                </a:r>
              </a:p>
            </p:txBody>
          </p:sp>
          <p:sp>
            <p:nvSpPr>
              <p:cNvPr id="71" name="Text Box 12"/>
              <p:cNvSpPr txBox="1">
                <a:spLocks noChangeArrowheads="1"/>
              </p:cNvSpPr>
              <p:nvPr/>
            </p:nvSpPr>
            <p:spPr bwMode="auto">
              <a:xfrm>
                <a:off x="2042" y="1132"/>
                <a:ext cx="1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m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775" y="3421525"/>
                  <a:ext cx="871550" cy="95968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2172" y="3421525"/>
                  <a:ext cx="871549" cy="95968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75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 rot="16200000">
            <a:off x="673895" y="4788268"/>
            <a:ext cx="909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5907088" y="2146053"/>
            <a:ext cx="5949552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	180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	1400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	1800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vi-VN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	2000 m</a:t>
            </a:r>
            <a:r>
              <a:rPr lang="en-US" altLang="vi-VN" b="1" baseline="30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6151441" y="4427160"/>
            <a:ext cx="767142" cy="73574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250950" y="2392777"/>
            <a:ext cx="4413001" cy="3060038"/>
            <a:chOff x="177" y="2054"/>
            <a:chExt cx="2513" cy="1853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336" y="2054"/>
              <a:ext cx="2304" cy="1834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10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71" y="2064"/>
              <a:ext cx="0" cy="1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31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92" y="206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49" y="2525"/>
              <a:ext cx="2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22" y="2985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271" y="3446"/>
              <a:ext cx="1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816" y="2985"/>
              <a:ext cx="461" cy="912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/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lang="vi-VN" alt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77" y="3446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49" y="2985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31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92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34" y="3446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7" y="3906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16" y="331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416" y="280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416" y="279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40" y="2808"/>
              <a:ext cx="24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488" y="2525"/>
              <a:ext cx="912" cy="9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784" y="2774"/>
              <a:ext cx="3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</a:p>
          </p:txBody>
        </p:sp>
      </p:grp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2563" y="1061579"/>
            <a:ext cx="11123984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" descr="Green marble"/>
          <p:cNvSpPr>
            <a:spLocks noChangeArrowheads="1"/>
          </p:cNvSpPr>
          <p:nvPr/>
        </p:nvSpPr>
        <p:spPr bwMode="auto">
          <a:xfrm>
            <a:off x="1492250" y="54059"/>
            <a:ext cx="1014119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18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688391" y="1901417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822" y="3037140"/>
            <a:ext cx="8001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endParaRPr lang="en-US" sz="8800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95455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96947"/>
            <a:ext cx="2637108" cy="1559672"/>
            <a:chOff x="9540552" y="4197985"/>
            <a:chExt cx="1986858" cy="1204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197985"/>
              <a:ext cx="1986858" cy="12046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99314" y="4566961"/>
              <a:ext cx="354109" cy="546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9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06374" y="2708920"/>
            <a:ext cx="2170546" cy="1562303"/>
            <a:chOff x="9493787" y="4440734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787" y="4440734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59961" y="4674022"/>
              <a:ext cx="350716" cy="444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7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256928" y="4796945"/>
            <a:ext cx="2237813" cy="159382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68872" y="4619525"/>
              <a:ext cx="340174" cy="436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256928" y="3091660"/>
            <a:ext cx="2178728" cy="1580347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06678" y="4665786"/>
              <a:ext cx="349399" cy="43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49949" y="0"/>
            <a:ext cx="1932551" cy="1220363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37599" y="4678119"/>
              <a:ext cx="376443" cy="53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chemeClr val="bg1"/>
                  </a:solidFill>
                </a:rPr>
                <a:t>1</a:t>
              </a:r>
              <a:endParaRPr lang="vi-VN" sz="3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3058" y="317302"/>
            <a:ext cx="3930489" cy="1090744"/>
            <a:chOff x="1303058" y="317302"/>
            <a:chExt cx="3930489" cy="1090744"/>
          </a:xfrm>
        </p:grpSpPr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1303058" y="336628"/>
              <a:ext cx="665313" cy="1060464"/>
              <a:chOff x="1145" y="1136"/>
              <a:chExt cx="231" cy="460"/>
            </a:xfrm>
          </p:grpSpPr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0066"/>
                    </a:solidFill>
                  </a:rPr>
                  <a:t>5</a:t>
                </a:r>
                <a:endParaRPr lang="en-US" altLang="vi-VN" sz="3600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Line 6"/>
              <p:cNvSpPr>
                <a:spLocks noChangeShapeType="1"/>
              </p:cNvSpPr>
              <p:nvPr/>
            </p:nvSpPr>
            <p:spPr bwMode="auto">
              <a:xfrm>
                <a:off x="1146" y="1366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36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9</a:t>
                </a:r>
              </a:p>
            </p:txBody>
          </p:sp>
        </p:grpSp>
        <p:grpSp>
          <p:nvGrpSpPr>
            <p:cNvPr id="56" name="Group 8"/>
            <p:cNvGrpSpPr>
              <a:grpSpLocks/>
            </p:cNvGrpSpPr>
            <p:nvPr/>
          </p:nvGrpSpPr>
          <p:grpSpPr bwMode="auto">
            <a:xfrm>
              <a:off x="2368967" y="317302"/>
              <a:ext cx="665313" cy="1060464"/>
              <a:chOff x="1678" y="1182"/>
              <a:chExt cx="231" cy="460"/>
            </a:xfrm>
          </p:grpSpPr>
          <p:sp>
            <p:nvSpPr>
              <p:cNvPr id="57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0066"/>
                    </a:solidFill>
                  </a:rPr>
                  <a:t>5</a:t>
                </a:r>
              </a:p>
            </p:txBody>
          </p:sp>
        </p:grp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1819564" y="553873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grpSp>
          <p:nvGrpSpPr>
            <p:cNvPr id="61" name="Group 8"/>
            <p:cNvGrpSpPr>
              <a:grpSpLocks/>
            </p:cNvGrpSpPr>
            <p:nvPr/>
          </p:nvGrpSpPr>
          <p:grpSpPr bwMode="auto">
            <a:xfrm>
              <a:off x="3503414" y="347582"/>
              <a:ext cx="665313" cy="1060464"/>
              <a:chOff x="1678" y="1182"/>
              <a:chExt cx="231" cy="460"/>
            </a:xfrm>
          </p:grpSpPr>
          <p:sp>
            <p:nvSpPr>
              <p:cNvPr id="62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64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66"/>
                    </a:solidFill>
                  </a:rPr>
                  <a:t>7</a:t>
                </a:r>
              </a:p>
            </p:txBody>
          </p:sp>
        </p:grp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>
              <a:off x="2926110" y="569449"/>
              <a:ext cx="662432" cy="66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66"/>
                  </a:solidFill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7440" y="512948"/>
              <a:ext cx="886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= ?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1.17032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1.18841 0.05648 " pathEditMode="relative" rAng="0" ptsTypes="AA">
                                      <p:cBhvr>
                                        <p:cTn id="12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1.22643 0.01065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1.21875 0.16389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1" y="2501864"/>
            <a:ext cx="12176909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810545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892652"/>
            <a:ext cx="2433390" cy="1463965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841663" y="4720162"/>
              <a:ext cx="1138664" cy="392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1206dm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2708920"/>
            <a:ext cx="2196912" cy="154267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44970" y="4746317"/>
              <a:ext cx="1315254" cy="372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126dm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551114" y="2981694"/>
            <a:ext cx="2506187" cy="1685914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5579" y="4640429"/>
                  <a:ext cx="1036206" cy="5199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470" r="-3788" b="-61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 flipH="1">
            <a:off x="-2429626" y="4892652"/>
            <a:ext cx="2329797" cy="1556874"/>
            <a:chOff x="9522042" y="4386142"/>
            <a:chExt cx="1808732" cy="10966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42" y="4386142"/>
              <a:ext cx="1808732" cy="10966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12</a:t>
                  </a:r>
                  <a:r>
                    <a:rPr lang="en-US" sz="3600" b="1" dirty="0" smtClean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6484" y="4598830"/>
                  <a:ext cx="1463740" cy="6287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452" r="-4516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032103" y="-119679"/>
            <a:ext cx="2448272" cy="1563945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12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solidFill>
                        <a:schemeClr val="bg1"/>
                      </a:solidFill>
                    </a:rPr>
                    <a:t> m</a:t>
                  </a:r>
                  <a:endParaRPr lang="vi-VN" sz="32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992" y="4659502"/>
                  <a:ext cx="1170793" cy="5046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591" r="-1718" b="-9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02" y="51615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12dm 6mm =.........</a:t>
            </a:r>
            <a:r>
              <a:rPr lang="en-US" sz="3600" b="1" dirty="0" err="1" smtClean="0">
                <a:solidFill>
                  <a:srgbClr val="002060"/>
                </a:solidFill>
              </a:rPr>
              <a:t>dm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1.17031 -0.01458 " pathEditMode="relative" rAng="0" ptsTypes="AA">
                                      <p:cBhvr>
                                        <p:cTn id="10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1.18841 0.05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1.22643 0.01088 " pathEditMode="relative" rAng="0" ptsTypes="AA">
                                      <p:cBhvr>
                                        <p:cTn id="14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1.26198 -0.1027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6015"/>
            <a:ext cx="5451232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83364" y="2603766"/>
            <a:ext cx="2493731" cy="1610626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187559" y="4656049"/>
              <a:ext cx="329021" cy="478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1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156943" y="2991472"/>
            <a:ext cx="2399774" cy="1536830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vi-VN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5697" y="4545439"/>
                  <a:ext cx="603923" cy="79657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324683" y="4803187"/>
            <a:ext cx="2324683" cy="1634465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7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733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vi-VN" sz="3733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005" y="4583405"/>
                  <a:ext cx="668805" cy="70191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000656" y="4608331"/>
            <a:ext cx="2659903" cy="175960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82494" y="4723821"/>
              <a:ext cx="314822" cy="452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230287" y="0"/>
            <a:ext cx="2186172" cy="144426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14470" y="4662659"/>
              <a:ext cx="348209" cy="481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0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2060"/>
                    </a:solidFill>
                  </a:rPr>
                  <a:t> = ?</a:t>
                </a:r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7" y="260648"/>
                <a:ext cx="5525795" cy="981615"/>
              </a:xfrm>
              <a:prstGeom prst="rect">
                <a:avLst/>
              </a:prstGeom>
              <a:blipFill rotWithShape="0">
                <a:blip r:embed="rId19"/>
                <a:stretch>
                  <a:fillRect l="-397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0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1.17031 -0.01458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1.22644 0.01065 " pathEditMode="relative" rAng="0" ptsTypes="AA">
                                      <p:cBhvr>
                                        <p:cTn id="12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1.22643 0.01065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15" y="2501864"/>
            <a:ext cx="12211115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7" y="3616015"/>
            <a:ext cx="5486639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3782278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4765835"/>
            <a:ext cx="2293767" cy="1590782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233" y="4560090"/>
                  <a:ext cx="817251" cy="7064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 flipH="1">
            <a:off x="-2112913" y="3091661"/>
            <a:ext cx="2172313" cy="1540764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101" y="4522278"/>
                  <a:ext cx="582005" cy="72939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 flipH="1">
            <a:off x="-2112913" y="4765835"/>
            <a:ext cx="2093797" cy="162493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993" y="4558638"/>
                  <a:ext cx="1148911" cy="70602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2136504" y="2926461"/>
            <a:ext cx="2245671" cy="1611517"/>
            <a:chOff x="9440472" y="4467966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0472" y="4467966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66" y="4624210"/>
                  <a:ext cx="409510" cy="69737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809270" y="-25400"/>
            <a:ext cx="2455082" cy="161123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vi-VN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468" y="4577393"/>
                  <a:ext cx="374579" cy="6974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en-US" sz="4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2" y="384111"/>
                <a:ext cx="5634556" cy="1077859"/>
              </a:xfrm>
              <a:prstGeom prst="rect">
                <a:avLst/>
              </a:prstGeom>
              <a:blipFill rotWithShape="0">
                <a:blip r:embed="rId22"/>
                <a:stretch>
                  <a:fillRect l="-6486" t="-113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1.17032 -0.01458 " pathEditMode="relative" rAng="0" ptsTypes="AA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1.22643 0.01065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1.22643 0.01064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17031 -0.01458 " pathEditMode="relative" rAng="0" ptsTypes="AA">
                                      <p:cBhvr>
                                        <p:cTn id="16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384" y="1664429"/>
            <a:ext cx="109452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="" xmlns:a16="http://schemas.microsoft.com/office/drawing/2014/main" id="{CA87333B-56EA-40FC-804E-F1746CB6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8"/>
            <a:ext cx="1555201" cy="1555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6137" y="474657"/>
            <a:ext cx="6595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VẬN </a:t>
            </a:r>
            <a:r>
              <a:rPr lang="en-US" sz="40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DỤNG, TRẢI NGHIỆM</a:t>
            </a:r>
            <a:endParaRPr lang="en-US" sz="40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049424"/>
            <a:ext cx="2821111" cy="367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colorTemperature colorTemp="7025"/>
                    </a14:imgEffect>
                    <a14:imgEffect>
                      <a14:saturation sat="400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25" y="3246614"/>
            <a:ext cx="3472702" cy="361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 descr="Background pattern&#10;&#10;Description automatically generated">
            <a:extLst>
              <a:ext uri="{FF2B5EF4-FFF2-40B4-BE49-F238E27FC236}">
                <a16:creationId xmlns="" xmlns:a16="http://schemas.microsoft.com/office/drawing/2014/main" id="{E87E8935-79AD-4DD7-93EB-12D4002D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12192000" cy="6858000"/>
          </a:xfrm>
          <a:prstGeom prst="rect">
            <a:avLst/>
          </a:prstGeom>
        </p:spPr>
      </p:pic>
      <p:pic>
        <p:nvPicPr>
          <p:cNvPr id="232" name="Picture 2" descr="Home free icon">
            <a:extLst>
              <a:ext uri="{FF2B5EF4-FFF2-40B4-BE49-F238E27FC236}">
                <a16:creationId xmlns="" xmlns:a16="http://schemas.microsoft.com/office/drawing/2014/main" id="{7D38CBC6-6DD0-493D-88DE-AF54DBCC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13381"/>
            <a:ext cx="1763277" cy="17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90039EFC-9BF5-44AC-83E0-DE743CDBD068}"/>
              </a:ext>
            </a:extLst>
          </p:cNvPr>
          <p:cNvSpPr txBox="1"/>
          <p:nvPr/>
        </p:nvSpPr>
        <p:spPr>
          <a:xfrm>
            <a:off x="2351584" y="2564904"/>
            <a:ext cx="7272808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20955660">
            <a:off x="3904414" y="2333465"/>
            <a:ext cx="3773328" cy="791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chơi</a:t>
            </a:r>
            <a:endParaRPr lang="en-US" sz="36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750" y="3645022"/>
            <a:ext cx="8001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600" spc="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600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3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751461" y="4920606"/>
            <a:ext cx="876742" cy="8445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63543" y="4977757"/>
            <a:ext cx="1325563" cy="1149349"/>
            <a:chOff x="1392" y="2839"/>
            <a:chExt cx="835" cy="724"/>
          </a:xfrm>
        </p:grpSpPr>
        <p:graphicFrame>
          <p:nvGraphicFramePr>
            <p:cNvPr id="719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267520"/>
                </p:ext>
              </p:extLst>
            </p:nvPr>
          </p:nvGraphicFramePr>
          <p:xfrm>
            <a:off x="1854" y="2839"/>
            <a:ext cx="373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9" name="Equation" r:id="rId4" imgW="203040" imgH="393480" progId="Equation.3">
                    <p:embed/>
                  </p:oleObj>
                </mc:Choice>
                <mc:Fallback>
                  <p:oleObj name="Equation" r:id="rId4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2839"/>
                          <a:ext cx="373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9" name="Text Box 14"/>
            <p:cNvSpPr txBox="1">
              <a:spLocks noChangeArrowheads="1"/>
            </p:cNvSpPr>
            <p:nvPr/>
          </p:nvSpPr>
          <p:spPr bwMode="auto">
            <a:xfrm>
              <a:off x="1392" y="292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909576" y="4876161"/>
            <a:ext cx="1141413" cy="1984378"/>
            <a:chOff x="3408" y="3053"/>
            <a:chExt cx="719" cy="1250"/>
          </a:xfrm>
        </p:grpSpPr>
        <p:graphicFrame>
          <p:nvGraphicFramePr>
            <p:cNvPr id="719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675387"/>
                </p:ext>
              </p:extLst>
            </p:nvPr>
          </p:nvGraphicFramePr>
          <p:xfrm>
            <a:off x="3839" y="3053"/>
            <a:ext cx="288" cy="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" name="Equation" r:id="rId6" imgW="152280" imgH="660240" progId="Equation.3">
                    <p:embed/>
                  </p:oleObj>
                </mc:Choice>
                <mc:Fallback>
                  <p:oleObj name="Equation" r:id="rId6" imgW="1522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9" y="3053"/>
                          <a:ext cx="288" cy="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7" name="Text Box 17"/>
            <p:cNvSpPr txBox="1">
              <a:spLocks noChangeArrowheads="1"/>
            </p:cNvSpPr>
            <p:nvPr/>
          </p:nvSpPr>
          <p:spPr bwMode="auto">
            <a:xfrm>
              <a:off x="3408" y="3168"/>
              <a:ext cx="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D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41376" y="3052808"/>
            <a:ext cx="1309686" cy="1135062"/>
            <a:chOff x="3120" y="1946"/>
            <a:chExt cx="825" cy="715"/>
          </a:xfrm>
        </p:grpSpPr>
        <p:graphicFrame>
          <p:nvGraphicFramePr>
            <p:cNvPr id="719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304799"/>
                </p:ext>
              </p:extLst>
            </p:nvPr>
          </p:nvGraphicFramePr>
          <p:xfrm>
            <a:off x="3530" y="1946"/>
            <a:ext cx="41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1" name="Equation" r:id="rId8" imgW="228600" imgH="393480" progId="Equation.3">
                    <p:embed/>
                  </p:oleObj>
                </mc:Choice>
                <mc:Fallback>
                  <p:oleObj name="Equation" r:id="rId8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" y="1946"/>
                          <a:ext cx="41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88629" y="3125869"/>
            <a:ext cx="1169827" cy="1988039"/>
            <a:chOff x="1488" y="2007"/>
            <a:chExt cx="684" cy="1258"/>
          </a:xfrm>
        </p:grpSpPr>
        <p:sp>
          <p:nvSpPr>
            <p:cNvPr id="7192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719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658518"/>
                </p:ext>
              </p:extLst>
            </p:nvPr>
          </p:nvGraphicFramePr>
          <p:xfrm>
            <a:off x="1907" y="2007"/>
            <a:ext cx="265" cy="1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" name="Equation" r:id="rId10" imgW="139680" imgH="660240" progId="Equation.3">
                    <p:embed/>
                  </p:oleObj>
                </mc:Choice>
                <mc:Fallback>
                  <p:oleObj name="Equation" r:id="rId10" imgW="13968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" y="2007"/>
                          <a:ext cx="265" cy="1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783632" y="1176744"/>
            <a:ext cx="9144000" cy="1143000"/>
            <a:chOff x="1785145" y="617274"/>
            <a:chExt cx="9144000" cy="1143000"/>
          </a:xfrm>
        </p:grpSpPr>
        <p:sp>
          <p:nvSpPr>
            <p:cNvPr id="7189" name="TextBox 35"/>
            <p:cNvSpPr txBox="1">
              <a:spLocks noChangeArrowheads="1"/>
            </p:cNvSpPr>
            <p:nvPr/>
          </p:nvSpPr>
          <p:spPr bwMode="auto">
            <a:xfrm>
              <a:off x="1785145" y="805394"/>
              <a:ext cx="9144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           </a:t>
              </a:r>
              <a:endPara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9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959063"/>
                </p:ext>
              </p:extLst>
            </p:nvPr>
          </p:nvGraphicFramePr>
          <p:xfrm>
            <a:off x="3888680" y="617274"/>
            <a:ext cx="1954213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3" name="Equation" r:id="rId12" imgW="672840" imgH="393480" progId="Equation.3">
                    <p:embed/>
                  </p:oleObj>
                </mc:Choice>
                <mc:Fallback>
                  <p:oleObj name="Equation" r:id="rId12" imgW="672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680" y="617274"/>
                          <a:ext cx="1954213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94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6591727" y="2730710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16080" y="2636912"/>
            <a:ext cx="1684336" cy="976312"/>
            <a:chOff x="3024" y="1944"/>
            <a:chExt cx="1061" cy="615"/>
          </a:xfrm>
        </p:grpSpPr>
        <p:graphicFrame>
          <p:nvGraphicFramePr>
            <p:cNvPr id="617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794109"/>
                </p:ext>
              </p:extLst>
            </p:nvPr>
          </p:nvGraphicFramePr>
          <p:xfrm>
            <a:off x="3531" y="1944"/>
            <a:ext cx="554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Equation" r:id="rId4" imgW="355320" imgH="393480" progId="Equation.3">
                    <p:embed/>
                  </p:oleObj>
                </mc:Choice>
                <mc:Fallback>
                  <p:oleObj name="Equation" r:id="rId4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944"/>
                          <a:ext cx="554" cy="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Text Box 21"/>
            <p:cNvSpPr txBox="1">
              <a:spLocks noChangeArrowheads="1"/>
            </p:cNvSpPr>
            <p:nvPr/>
          </p:nvSpPr>
          <p:spPr bwMode="auto">
            <a:xfrm>
              <a:off x="3024" y="2063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 dirty="0" smtClean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69" name="Text Box 9"/>
          <p:cNvSpPr txBox="1">
            <a:spLocks noChangeArrowheads="1"/>
          </p:cNvSpPr>
          <p:nvPr/>
        </p:nvSpPr>
        <p:spPr bwMode="auto">
          <a:xfrm>
            <a:off x="2393686" y="2787688"/>
            <a:ext cx="20614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altLang="vi-VN" sz="3600" dirty="0" smtClean="0">
                <a:solidFill>
                  <a:srgbClr val="000000"/>
                </a:solidFill>
                <a:latin typeface="VNI-Times" pitchFamily="2" charset="0"/>
              </a:rPr>
              <a:t>. 158 </a:t>
            </a:r>
            <a:endParaRPr lang="en-US" altLang="vi-VN" sz="3600" dirty="0">
              <a:solidFill>
                <a:srgbClr val="000000"/>
              </a:solidFill>
              <a:latin typeface="VNI-Times" pitchFamily="2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64" name="TextBox 35"/>
          <p:cNvSpPr txBox="1">
            <a:spLocks noChangeArrowheads="1"/>
          </p:cNvSpPr>
          <p:nvPr/>
        </p:nvSpPr>
        <p:spPr bwMode="auto">
          <a:xfrm>
            <a:off x="1703512" y="134076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15cm 8mm =.................cm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2872" y="4576697"/>
            <a:ext cx="1748909" cy="935037"/>
            <a:chOff x="1889977" y="4781199"/>
            <a:chExt cx="1748909" cy="935037"/>
          </a:xfrm>
        </p:grpSpPr>
        <p:sp>
          <p:nvSpPr>
            <p:cNvPr id="6147" name="Text Box 14"/>
            <p:cNvSpPr txBox="1">
              <a:spLocks noChangeArrowheads="1"/>
            </p:cNvSpPr>
            <p:nvPr/>
          </p:nvSpPr>
          <p:spPr bwMode="auto">
            <a:xfrm>
              <a:off x="1889977" y="490862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6167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2358629"/>
                </p:ext>
              </p:extLst>
            </p:nvPr>
          </p:nvGraphicFramePr>
          <p:xfrm>
            <a:off x="2613361" y="4781199"/>
            <a:ext cx="1025525" cy="935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Equation" r:id="rId6" imgW="431640" imgH="393480" progId="Equation.3">
                    <p:embed/>
                  </p:oleObj>
                </mc:Choice>
                <mc:Fallback>
                  <p:oleObj name="Equation" r:id="rId6" imgW="431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361" y="4781199"/>
                          <a:ext cx="1025525" cy="935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37464" y="4687185"/>
            <a:ext cx="2846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VNI-Times" pitchFamily="2" charset="0"/>
              </a:rPr>
              <a:t>D</a:t>
            </a:r>
            <a:r>
              <a:rPr lang="en-US" altLang="vi-VN" sz="3600" b="1" dirty="0" smtClean="0">
                <a:solidFill>
                  <a:srgbClr val="000000"/>
                </a:solidFill>
                <a:latin typeface="VNI-Times" pitchFamily="2" charset="0"/>
              </a:rPr>
              <a:t>. </a:t>
            </a:r>
            <a:r>
              <a:rPr lang="en-US" altLang="vi-VN" sz="3600" dirty="0" smtClean="0">
                <a:solidFill>
                  <a:srgbClr val="000000"/>
                </a:solidFill>
                <a:latin typeface="VNI-Times" pitchFamily="2" charset="0"/>
              </a:rPr>
              <a:t>1580</a:t>
            </a:r>
            <a:endParaRPr lang="en-US" altLang="vi-VN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0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80907" grpId="1" animBg="1"/>
      <p:bldP spid="6169" grpId="0"/>
      <p:bldP spid="616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2009727" y="3582084"/>
            <a:ext cx="998538" cy="9906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latin typeface="Calibri" panose="020F0502020204030204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31694" y="3513627"/>
            <a:ext cx="2840036" cy="1054099"/>
            <a:chOff x="3120" y="1935"/>
            <a:chExt cx="1789" cy="664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002765"/>
                </p:ext>
              </p:extLst>
            </p:nvPr>
          </p:nvGraphicFramePr>
          <p:xfrm>
            <a:off x="3711" y="1935"/>
            <a:ext cx="1198" cy="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" name="Equation" r:id="rId4" imgW="711000" imgH="393480" progId="Equation.3">
                    <p:embed/>
                  </p:oleObj>
                </mc:Choice>
                <mc:Fallback>
                  <p:oleObj name="Equation" r:id="rId4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" y="1935"/>
                          <a:ext cx="1198" cy="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120" y="2064"/>
              <a:ext cx="43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251912" y="1888684"/>
            <a:ext cx="2973669" cy="1858454"/>
            <a:chOff x="1488" y="1961"/>
            <a:chExt cx="1738" cy="1176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488" y="2112"/>
              <a:ext cx="384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altLang="vi-VN" sz="3600" b="1">
                  <a:solidFill>
                    <a:srgbClr val="000000"/>
                  </a:solidFill>
                  <a:latin typeface="VNI-Times" pitchFamily="2" charset="0"/>
                </a:rPr>
                <a:t>. </a:t>
              </a:r>
            </a:p>
            <a:p>
              <a:pPr algn="just" eaLnBrk="1" hangingPunct="1">
                <a:spcBef>
                  <a:spcPct val="50000"/>
                </a:spcBef>
                <a:buFontTx/>
                <a:buNone/>
              </a:pPr>
              <a:endParaRPr lang="en-US" altLang="vi-VN" sz="3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475745"/>
                </p:ext>
              </p:extLst>
            </p:nvPr>
          </p:nvGraphicFramePr>
          <p:xfrm>
            <a:off x="1958" y="1961"/>
            <a:ext cx="1268" cy="1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" name="Equation" r:id="rId6" imgW="710891" imgH="660113" progId="Equation.3">
                    <p:embed/>
                  </p:oleObj>
                </mc:Choice>
                <mc:Fallback>
                  <p:oleObj name="Equation" r:id="rId6" imgW="710891" imgH="6601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1961"/>
                          <a:ext cx="1268" cy="1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271464" y="332656"/>
            <a:ext cx="9144000" cy="1150367"/>
            <a:chOff x="1400176" y="1095153"/>
            <a:chExt cx="9144000" cy="1150367"/>
          </a:xfrm>
        </p:grpSpPr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400176" y="1283198"/>
              <a:ext cx="9144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altLang="vi-VN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vi-V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 </a:t>
              </a:r>
              <a:endPara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250268"/>
                </p:ext>
              </p:extLst>
            </p:nvPr>
          </p:nvGraphicFramePr>
          <p:xfrm>
            <a:off x="4364941" y="1118415"/>
            <a:ext cx="836240" cy="1127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" name="Equation" r:id="rId8" imgW="291973" imgH="393529" progId="Equation.3">
                    <p:embed/>
                  </p:oleObj>
                </mc:Choice>
                <mc:Fallback>
                  <p:oleObj name="Equation" r:id="rId8" imgW="29197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4941" y="1118415"/>
                          <a:ext cx="836240" cy="1127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678602"/>
                </p:ext>
              </p:extLst>
            </p:nvPr>
          </p:nvGraphicFramePr>
          <p:xfrm>
            <a:off x="5795434" y="1095153"/>
            <a:ext cx="898525" cy="1114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1" name="Equation" r:id="rId10" imgW="317225" imgH="393359" progId="Equation.3">
                    <p:embed/>
                  </p:oleObj>
                </mc:Choice>
                <mc:Fallback>
                  <p:oleObj name="Equation" r:id="rId10" imgW="317225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434" y="1095153"/>
                          <a:ext cx="898525" cy="1114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2217353" y="5198710"/>
            <a:ext cx="2765206" cy="1087807"/>
            <a:chOff x="2235255" y="4797152"/>
            <a:chExt cx="2765206" cy="1087807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2235255" y="5032368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  <a:r>
                <a:rPr lang="en-US" altLang="vi-VN" sz="3600" b="1" dirty="0">
                  <a:solidFill>
                    <a:srgbClr val="000000"/>
                  </a:solidFill>
                  <a:latin typeface="VNI-Times" pitchFamily="2" charset="0"/>
                </a:rPr>
                <a:t>.</a:t>
              </a:r>
              <a:endParaRPr lang="en-US" altLang="vi-VN" sz="36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1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71348"/>
                </p:ext>
              </p:extLst>
            </p:nvPr>
          </p:nvGraphicFramePr>
          <p:xfrm>
            <a:off x="3035390" y="4797152"/>
            <a:ext cx="1965071" cy="1087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name="Equation" r:id="rId12" imgW="711000" imgH="393480" progId="Equation.3">
                    <p:embed/>
                  </p:oleObj>
                </mc:Choice>
                <mc:Fallback>
                  <p:oleObj name="Equation" r:id="rId12" imgW="711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390" y="4797152"/>
                          <a:ext cx="1965071" cy="10878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400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4DB098-D0DD-4B38-ACDB-8FCEB7A483ED}"/>
              </a:ext>
            </a:extLst>
          </p:cNvPr>
          <p:cNvSpPr txBox="1"/>
          <p:nvPr/>
        </p:nvSpPr>
        <p:spPr>
          <a:xfrm>
            <a:off x="2207568" y="2420888"/>
            <a:ext cx="80648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16,17)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43442" y="362484"/>
            <a:ext cx="5328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YÊU CẦU CẦN ĐẠT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056" y="5154496"/>
            <a:ext cx="10433211" cy="553998"/>
            <a:chOff x="1068226" y="5310967"/>
            <a:chExt cx="10433211" cy="553998"/>
          </a:xfrm>
        </p:grpSpPr>
        <p:sp>
          <p:nvSpPr>
            <p:cNvPr id="22534" name="Rectangle 1"/>
            <p:cNvSpPr>
              <a:spLocks noChangeArrowheads="1"/>
            </p:cNvSpPr>
            <p:nvPr/>
          </p:nvSpPr>
          <p:spPr bwMode="auto">
            <a:xfrm>
              <a:off x="1564333" y="5310967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F1F9EAA5-0322-4C80-8CA5-5F6F6078B224}"/>
                </a:ext>
              </a:extLst>
            </p:cNvPr>
            <p:cNvSpPr/>
            <p:nvPr/>
          </p:nvSpPr>
          <p:spPr>
            <a:xfrm>
              <a:off x="1068226" y="5310967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91066" y="1330775"/>
            <a:ext cx="10584987" cy="635802"/>
            <a:chOff x="1112830" y="2316532"/>
            <a:chExt cx="10584987" cy="635802"/>
          </a:xfrm>
        </p:grpSpPr>
        <p:sp>
          <p:nvSpPr>
            <p:cNvPr id="22535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991544" y="2380041"/>
              <a:ext cx="47243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8226" y="3669860"/>
            <a:ext cx="10886619" cy="1079172"/>
            <a:chOff x="1112830" y="2316532"/>
            <a:chExt cx="10886619" cy="1079172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544" y="2380041"/>
              <a:ext cx="10007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226" y="2312242"/>
            <a:ext cx="10907720" cy="1015663"/>
            <a:chOff x="1112830" y="2276480"/>
            <a:chExt cx="10907720" cy="1015663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1760713" y="2316532"/>
              <a:ext cx="929163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CD75DC7C-8836-4FD6-B3F4-120670F08441}"/>
                </a:ext>
              </a:extLst>
            </p:cNvPr>
            <p:cNvSpPr/>
            <p:nvPr/>
          </p:nvSpPr>
          <p:spPr>
            <a:xfrm>
              <a:off x="1112830" y="2429599"/>
              <a:ext cx="591611" cy="48013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dirty="0">
                <a:solidFill>
                  <a:srgbClr val="00B0F0"/>
                </a:solidFill>
              </a:endParaRPr>
            </a:p>
          </p:txBody>
        </p:sp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1760713" y="2398336"/>
              <a:ext cx="99371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88467" y="2276480"/>
              <a:ext cx="1003208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</a:t>
              </a:r>
              <a:r>
                <a:rPr lang="nl-NL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 cách </a:t>
              </a:r>
              <a:r>
                <a:rPr lang="nl-NL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TP chưa biết trong các phép tính cộng, trừ, nhân, chia phân số</a:t>
              </a:r>
              <a:r>
                <a:rPr lang="en-US" sz="3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 bwMode="auto">
          <a:xfrm>
            <a:off x="3251684" y="1484784"/>
            <a:ext cx="56886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6BB00715-AFC5-414B-8284-9DA01ACC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4" y="3444881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55440" y="99978"/>
            <a:ext cx="2390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sz="3600" i="1" u="sng" dirty="0">
                <a:latin typeface="Times New Roman" pitchFamily="18" charset="0"/>
              </a:rPr>
              <a:t>Bài 1: </a:t>
            </a:r>
            <a:r>
              <a:rPr lang="en-US" sz="3600" i="1" u="sng" dirty="0" err="1" smtClean="0">
                <a:latin typeface="Times New Roman" pitchFamily="18" charset="0"/>
              </a:rPr>
              <a:t>Tính</a:t>
            </a:r>
            <a:endParaRPr lang="en-US" sz="3600" i="1" u="sng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9" y="931694"/>
                <a:ext cx="2160143" cy="964110"/>
              </a:xfrm>
              <a:prstGeom prst="rect">
                <a:avLst/>
              </a:prstGeom>
              <a:blipFill rotWithShape="0">
                <a:blip r:embed="rId4"/>
                <a:stretch>
                  <a:fillRect l="-10169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33" y="864766"/>
                <a:ext cx="2649701" cy="966675"/>
              </a:xfrm>
              <a:prstGeom prst="rect">
                <a:avLst/>
              </a:prstGeom>
              <a:blipFill rotWithShape="0">
                <a:blip r:embed="rId5"/>
                <a:stretch>
                  <a:fillRect l="-6897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93" y="772817"/>
                <a:ext cx="2399890" cy="965714"/>
              </a:xfrm>
              <a:prstGeom prst="rect">
                <a:avLst/>
              </a:prstGeom>
              <a:blipFill rotWithShape="0">
                <a:blip r:embed="rId6"/>
                <a:stretch>
                  <a:fillRect l="-8883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39" y="866049"/>
                <a:ext cx="2649701" cy="965392"/>
              </a:xfrm>
              <a:prstGeom prst="rect">
                <a:avLst/>
              </a:prstGeom>
              <a:blipFill rotWithShape="0">
                <a:blip r:embed="rId7"/>
                <a:stretch>
                  <a:fillRect l="-6897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3" y="1796723"/>
                <a:ext cx="3051689" cy="966675"/>
              </a:xfrm>
              <a:prstGeom prst="rect">
                <a:avLst/>
              </a:prstGeom>
              <a:blipFill rotWithShape="0">
                <a:blip r:embed="rId8"/>
                <a:stretch>
                  <a:fillRect l="-7200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3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84" y="1748751"/>
                <a:ext cx="6045307" cy="1636730"/>
              </a:xfrm>
              <a:prstGeom prst="rect">
                <a:avLst/>
              </a:prstGeom>
              <a:blipFill rotWithShape="0">
                <a:blip r:embed="rId9"/>
                <a:stretch>
                  <a:fillRect l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0" y="3515794"/>
                <a:ext cx="5591255" cy="1637051"/>
              </a:xfrm>
              <a:prstGeom prst="rect">
                <a:avLst/>
              </a:prstGeom>
              <a:blipFill rotWithShape="0">
                <a:blip r:embed="rId10"/>
                <a:stretch>
                  <a:fillRect l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85" y="3486373"/>
                <a:ext cx="7366131" cy="2197781"/>
              </a:xfrm>
              <a:prstGeom prst="rect">
                <a:avLst/>
              </a:prstGeom>
              <a:blipFill rotWithShape="0">
                <a:blip r:embed="rId11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P spid="27" grpId="1"/>
      <p:bldP spid="28" grpId="0"/>
      <p:bldP spid="28" grpId="1"/>
      <p:bldP spid="33" grpId="0"/>
      <p:bldP spid="33" grpId="1"/>
      <p:bldP spid="34" grpId="0"/>
      <p:bldP spid="35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0059&quot;&gt;&lt;property id=&quot;20148&quot; value=&quot;5&quot;/&gt;&lt;property id=&quot;20300&quot; value=&quot;Slide 1&quot;/&gt;&lt;property id=&quot;20307&quot; value=&quot;260&quot;/&gt;&lt;/object&gt;&lt;object type=&quot;3&quot; unique_id=&quot;10060&quot;&gt;&lt;property id=&quot;20148&quot; value=&quot;5&quot;/&gt;&lt;property id=&quot;20300&quot; value=&quot;Slide 7&quot;/&gt;&lt;property id=&quot;20307&quot; value=&quot;261&quot;/&gt;&lt;/object&gt;&lt;object type=&quot;3&quot; unique_id=&quot;10101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</TotalTime>
  <Words>682</Words>
  <Application>Microsoft Office PowerPoint</Application>
  <PresentationFormat>Widescreen</PresentationFormat>
  <Paragraphs>163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宋体</vt:lpstr>
      <vt:lpstr>.VnArial</vt:lpstr>
      <vt:lpstr>.VnCommercial Script</vt:lpstr>
      <vt:lpstr>Arial</vt:lpstr>
      <vt:lpstr>Calibri</vt:lpstr>
      <vt:lpstr>Calibri Light</vt:lpstr>
      <vt:lpstr>Cambria Math</vt:lpstr>
      <vt:lpstr>Catamaran</vt:lpstr>
      <vt:lpstr>Comfortaa</vt:lpstr>
      <vt:lpstr>Comfortaa Regular</vt:lpstr>
      <vt:lpstr>Fira Sans Extra Condensed Medium</vt:lpstr>
      <vt:lpstr>Roboto Slab Regular</vt:lpstr>
      <vt:lpstr>Symbol</vt:lpstr>
      <vt:lpstr>Times New Roman</vt:lpstr>
      <vt:lpstr>Ubuntu</vt:lpstr>
      <vt:lpstr>Vibur</vt:lpstr>
      <vt:lpstr>VNI-Times</vt:lpstr>
      <vt:lpstr>Wingdings</vt:lpstr>
      <vt:lpstr>Office Theme</vt:lpstr>
      <vt:lpstr>1_Default Design</vt:lpstr>
      <vt:lpstr>1_Office Theme</vt:lpstr>
      <vt:lpstr>2_Office Theme</vt:lpstr>
      <vt:lpstr>3_Office Theme</vt:lpstr>
      <vt:lpstr>4_Office Theme</vt:lpstr>
      <vt:lpstr>Learning the Days of the Week by Slidesgo 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Windows User</cp:lastModifiedBy>
  <cp:revision>124</cp:revision>
  <dcterms:created xsi:type="dcterms:W3CDTF">2016-04-23T21:17:55Z</dcterms:created>
  <dcterms:modified xsi:type="dcterms:W3CDTF">2021-09-15T05:11:53Z</dcterms:modified>
</cp:coreProperties>
</file>