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7" r:id="rId4"/>
    <p:sldId id="258" r:id="rId5"/>
    <p:sldId id="259" r:id="rId6"/>
    <p:sldId id="260" r:id="rId7"/>
    <p:sldId id="261" r:id="rId8"/>
    <p:sldId id="275" r:id="rId9"/>
    <p:sldId id="262" r:id="rId10"/>
    <p:sldId id="263" r:id="rId11"/>
    <p:sldId id="264" r:id="rId12"/>
    <p:sldId id="265" r:id="rId13"/>
    <p:sldId id="266" r:id="rId14"/>
    <p:sldId id="267" r:id="rId15"/>
    <p:sldId id="268" r:id="rId16"/>
    <p:sldId id="269" r:id="rId17"/>
    <p:sldId id="271" r:id="rId18"/>
    <p:sldId id="272" r:id="rId19"/>
    <p:sldId id="273"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3" d="100"/>
          <a:sy n="53" d="100"/>
        </p:scale>
        <p:origin x="3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D129-200B-4FE1-8B8C-3E101CDCECE6}"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FE96-D366-492B-B8C1-BB9FCB7F2A5A}" type="slidenum">
              <a:rPr lang="en-US" smtClean="0"/>
              <a:t>‹#›</a:t>
            </a:fld>
            <a:endParaRPr lang="en-US"/>
          </a:p>
        </p:txBody>
      </p:sp>
    </p:spTree>
    <p:extLst>
      <p:ext uri="{BB962C8B-B14F-4D97-AF65-F5344CB8AC3E}">
        <p14:creationId xmlns:p14="http://schemas.microsoft.com/office/powerpoint/2010/main" val="199848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Lần</a:t>
            </a:r>
            <a:r>
              <a:rPr lang="en-US" baseline="0" dirty="0" smtClean="0"/>
              <a:t> 1 </a:t>
            </a:r>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bất</a:t>
            </a:r>
            <a:r>
              <a:rPr lang="en-US" baseline="0" dirty="0" smtClean="0"/>
              <a:t> </a:t>
            </a:r>
            <a:r>
              <a:rPr lang="en-US" baseline="0" dirty="0" err="1" smtClean="0"/>
              <a:t>kì</a:t>
            </a:r>
            <a:r>
              <a:rPr lang="en-US" baseline="0" dirty="0" smtClean="0"/>
              <a:t> </a:t>
            </a:r>
            <a:r>
              <a:rPr lang="en-US" baseline="0" dirty="0" err="1" smtClean="0"/>
              <a:t>theo</a:t>
            </a:r>
            <a:r>
              <a:rPr lang="en-US" baseline="0" dirty="0" smtClean="0"/>
              <a:t> HS </a:t>
            </a:r>
            <a:r>
              <a:rPr lang="en-US" baseline="0" dirty="0" err="1" smtClean="0"/>
              <a:t>chọn</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a:t>
            </a:r>
            <a:r>
              <a:rPr lang="en-US" baseline="0" dirty="0" err="1" smtClean="0"/>
              <a:t>kích</a:t>
            </a:r>
            <a:r>
              <a:rPr lang="en-US" baseline="0" dirty="0" smtClean="0"/>
              <a:t> </a:t>
            </a:r>
            <a:r>
              <a:rPr lang="en-US" baseline="0" dirty="0" err="1" smtClean="0"/>
              <a:t>lại</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đó</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Kích</a:t>
            </a:r>
            <a:r>
              <a:rPr lang="en-US" baseline="0" dirty="0" smtClean="0"/>
              <a:t> </a:t>
            </a:r>
            <a:r>
              <a:rPr lang="en-US" baseline="0" dirty="0" err="1" smtClean="0"/>
              <a:t>vào</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ô </a:t>
            </a:r>
            <a:r>
              <a:rPr lang="en-US" baseline="0" dirty="0" err="1" smtClean="0"/>
              <a:t>chữ</a:t>
            </a:r>
            <a:r>
              <a:rPr lang="en-US" baseline="0" dirty="0" smtClean="0"/>
              <a:t> hang </a:t>
            </a:r>
            <a:r>
              <a:rPr lang="en-US" baseline="0" dirty="0" err="1" smtClean="0"/>
              <a:t>dọc</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a:t>
            </a:fld>
            <a:endParaRPr lang="en-US"/>
          </a:p>
        </p:txBody>
      </p:sp>
    </p:spTree>
    <p:extLst>
      <p:ext uri="{BB962C8B-B14F-4D97-AF65-F5344CB8AC3E}">
        <p14:creationId xmlns:p14="http://schemas.microsoft.com/office/powerpoint/2010/main" val="24795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từ</a:t>
            </a:r>
            <a:r>
              <a:rPr lang="en-US" baseline="0" dirty="0" smtClean="0"/>
              <a:t> </a:t>
            </a:r>
            <a:r>
              <a:rPr lang="en-US" baseline="0" dirty="0" err="1" smtClean="0"/>
              <a:t>bên</a:t>
            </a:r>
            <a:r>
              <a:rPr lang="en-US" baseline="0" dirty="0" smtClean="0"/>
              <a:t> </a:t>
            </a:r>
            <a:r>
              <a:rPr lang="en-US" baseline="0" dirty="0" err="1" smtClean="0"/>
              <a:t>tay</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 </a:t>
            </a:r>
            <a:r>
              <a:rPr lang="en-US" baseline="0" dirty="0" err="1" smtClean="0"/>
              <a:t>trong</a:t>
            </a:r>
            <a:r>
              <a:rPr lang="en-US" baseline="0" dirty="0" smtClean="0"/>
              <a:t> </a:t>
            </a:r>
            <a:r>
              <a:rPr lang="en-US" baseline="0" dirty="0" err="1" smtClean="0"/>
              <a:t>bảng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13</a:t>
            </a:fld>
            <a:endParaRPr lang="en-US"/>
          </a:p>
        </p:txBody>
      </p:sp>
    </p:spTree>
    <p:extLst>
      <p:ext uri="{BB962C8B-B14F-4D97-AF65-F5344CB8AC3E}">
        <p14:creationId xmlns:p14="http://schemas.microsoft.com/office/powerpoint/2010/main" val="1994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14</a:t>
            </a:fld>
            <a:endParaRPr lang="en-US"/>
          </a:p>
        </p:txBody>
      </p:sp>
    </p:spTree>
    <p:extLst>
      <p:ext uri="{BB962C8B-B14F-4D97-AF65-F5344CB8AC3E}">
        <p14:creationId xmlns:p14="http://schemas.microsoft.com/office/powerpoint/2010/main" val="2076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a:ln/>
        </p:spPr>
      </p:sp>
      <p:sp>
        <p:nvSpPr>
          <p:cNvPr id="16386" name="Text Placeholder 2"/>
          <p:cNvSpPr>
            <a:spLocks noGrp="1" noChangeArrowheads="1"/>
          </p:cNvSpPr>
          <p:nvPr>
            <p:ph type="body" idx="4294967295"/>
          </p:nvPr>
        </p:nvSpPr>
        <p:spPr/>
        <p:txBody>
          <a:bodyPr>
            <a:prstTxWarp prst="textNoShape">
              <a:avLst/>
            </a:prstTxWarp>
          </a:bodyPr>
          <a:lstStyle/>
          <a:p>
            <a:r>
              <a:rPr lang="en-US" altLang="zh-CN" dirty="0" smtClean="0"/>
              <a:t>GV</a:t>
            </a:r>
            <a:r>
              <a:rPr lang="en-US" altLang="zh-CN" baseline="0" dirty="0" smtClean="0"/>
              <a:t> </a:t>
            </a:r>
            <a:r>
              <a:rPr lang="en-US" altLang="zh-CN" baseline="0" dirty="0" err="1" smtClean="0"/>
              <a:t>yêu</a:t>
            </a:r>
            <a:r>
              <a:rPr lang="en-US" altLang="zh-CN" baseline="0" dirty="0" smtClean="0"/>
              <a:t> </a:t>
            </a:r>
            <a:r>
              <a:rPr lang="en-US" altLang="zh-CN" baseline="0" dirty="0" err="1" smtClean="0"/>
              <a:t>cầu</a:t>
            </a:r>
            <a:r>
              <a:rPr lang="en-US" altLang="zh-CN" baseline="0" dirty="0" smtClean="0"/>
              <a:t> HS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r>
              <a:rPr lang="en-US" altLang="zh-CN" baseline="0" dirty="0" smtClean="0"/>
              <a:t> “</a:t>
            </a:r>
            <a:r>
              <a:rPr lang="en-US" altLang="zh-CN" baseline="0" dirty="0" err="1" smtClean="0"/>
              <a:t>tập</a:t>
            </a:r>
            <a:r>
              <a:rPr lang="en-US" altLang="zh-CN" baseline="0" dirty="0" smtClean="0"/>
              <a:t> </a:t>
            </a:r>
            <a:r>
              <a:rPr lang="en-US" altLang="zh-CN" baseline="0" dirty="0" err="1" smtClean="0"/>
              <a:t>quán</a:t>
            </a:r>
            <a:r>
              <a:rPr lang="en-US" altLang="zh-CN" baseline="0" dirty="0" smtClean="0"/>
              <a:t>” </a:t>
            </a:r>
            <a:r>
              <a:rPr lang="en-US" altLang="zh-CN" baseline="0" dirty="0" err="1" smtClean="0"/>
              <a:t>và</a:t>
            </a:r>
            <a:r>
              <a:rPr lang="en-US" altLang="zh-CN" baseline="0" dirty="0" smtClean="0"/>
              <a:t> “ </a:t>
            </a:r>
            <a:r>
              <a:rPr lang="en-US" altLang="zh-CN" baseline="0" dirty="0" err="1" smtClean="0"/>
              <a:t>đồng</a:t>
            </a:r>
            <a:r>
              <a:rPr lang="en-US" altLang="zh-CN" baseline="0" dirty="0" smtClean="0"/>
              <a:t> </a:t>
            </a:r>
            <a:r>
              <a:rPr lang="en-US" altLang="zh-CN" baseline="0" dirty="0" err="1" smtClean="0"/>
              <a:t>bào</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Tập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quán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thói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quen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đã</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thành</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nếp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trong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sống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của</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cộng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những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người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giống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nòi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đất</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nước</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cùng,bào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màng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bọc</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thai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nhi</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endParaRPr>
          </a:p>
          <a:p>
            <a:endParaRPr lang="en-US" altLang="zh-CN" dirty="0" smtClean="0"/>
          </a:p>
        </p:txBody>
      </p:sp>
    </p:spTree>
    <p:extLst>
      <p:ext uri="{BB962C8B-B14F-4D97-AF65-F5344CB8AC3E}">
        <p14:creationId xmlns:p14="http://schemas.microsoft.com/office/powerpoint/2010/main" val="17250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Ngoài</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trên</a:t>
            </a:r>
            <a:r>
              <a:rPr lang="en-US" baseline="0" dirty="0" smtClean="0"/>
              <a:t>, GV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cho</a:t>
            </a:r>
            <a:r>
              <a:rPr lang="en-US" baseline="0" dirty="0" smtClean="0"/>
              <a:t> HS </a:t>
            </a:r>
            <a:r>
              <a:rPr lang="en-US" baseline="0" dirty="0" err="1" smtClean="0"/>
              <a:t>tìm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a:t>
            </a:r>
            <a:endParaRPr lang="en-US" dirty="0" smtClean="0"/>
          </a:p>
          <a:p>
            <a:r>
              <a:rPr lang="en-US" dirty="0" smtClean="0"/>
              <a:t>GV </a:t>
            </a:r>
            <a:r>
              <a:rPr lang="en-US" dirty="0" err="1" smtClean="0"/>
              <a:t>dựa</a:t>
            </a:r>
            <a:r>
              <a:rPr lang="en-US" baseline="0" dirty="0" smtClean="0"/>
              <a:t> </a:t>
            </a:r>
            <a:r>
              <a:rPr lang="en-US" baseline="0" dirty="0" err="1" smtClean="0"/>
              <a:t>vào</a:t>
            </a:r>
            <a:r>
              <a:rPr lang="en-US" baseline="0" dirty="0" smtClean="0"/>
              <a:t> SGV </a:t>
            </a:r>
            <a:r>
              <a:rPr lang="en-US" baseline="0" dirty="0" err="1" smtClean="0"/>
              <a:t>để</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mà</a:t>
            </a:r>
            <a:r>
              <a:rPr lang="en-US" baseline="0" dirty="0" smtClean="0"/>
              <a:t> HS </a:t>
            </a:r>
            <a:r>
              <a:rPr lang="en-US" baseline="0" dirty="0" err="1" smtClean="0"/>
              <a:t>ko</a:t>
            </a:r>
            <a:r>
              <a:rPr lang="en-US" baseline="0" dirty="0" smtClean="0"/>
              <a:t> </a:t>
            </a:r>
            <a:r>
              <a:rPr lang="en-US" baseline="0" dirty="0" err="1" smtClean="0"/>
              <a:t>hiểu</a:t>
            </a:r>
            <a:r>
              <a:rPr lang="en-US" baseline="0" dirty="0" smtClean="0"/>
              <a:t> </a:t>
            </a:r>
            <a:r>
              <a:rPr lang="en-US" baseline="0" dirty="0" err="1" smtClean="0"/>
              <a:t>nghĩa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18</a:t>
            </a:fld>
            <a:endParaRPr lang="en-US"/>
          </a:p>
        </p:txBody>
      </p:sp>
    </p:spTree>
    <p:extLst>
      <p:ext uri="{BB962C8B-B14F-4D97-AF65-F5344CB8AC3E}">
        <p14:creationId xmlns:p14="http://schemas.microsoft.com/office/powerpoint/2010/main" val="7452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3526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0554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86662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57975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1AD44-1CE1-427C-B70F-F5068905E7F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368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1AD44-1CE1-427C-B70F-F5068905E7F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6773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1AD44-1CE1-427C-B70F-F5068905E7F4}"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499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1AD44-1CE1-427C-B70F-F5068905E7F4}"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2410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825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1776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8005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AD44-1CE1-427C-B70F-F5068905E7F4}"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E92F-7B00-49F0-A61F-0FBA6F709039}" type="slidenum">
              <a:rPr lang="en-US" smtClean="0"/>
              <a:t>‹#›</a:t>
            </a:fld>
            <a:endParaRPr lang="en-US"/>
          </a:p>
        </p:txBody>
      </p:sp>
    </p:spTree>
    <p:extLst>
      <p:ext uri="{BB962C8B-B14F-4D97-AF65-F5344CB8AC3E}">
        <p14:creationId xmlns:p14="http://schemas.microsoft.com/office/powerpoint/2010/main" val="144624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549276" y="2546011"/>
            <a:ext cx="4019050" cy="1015663"/>
          </a:xfrm>
          <a:prstGeom prst="rect">
            <a:avLst/>
          </a:prstGeom>
          <a:noFill/>
        </p:spPr>
        <p:txBody>
          <a:bodyPr wrap="none" lIns="91440" tIns="45720" rIns="91440" bIns="45720">
            <a:spAutoFit/>
          </a:bodyPr>
          <a:lstStyle/>
          <a:p>
            <a:pPr algn="ctr"/>
            <a:r>
              <a:rPr lang="en-US" sz="6000" b="1" dirty="0" smtClean="0">
                <a:ln w="22225">
                  <a:solidFill>
                    <a:schemeClr val="accent2"/>
                  </a:solidFill>
                  <a:prstDash val="solid"/>
                </a:ln>
                <a:solidFill>
                  <a:schemeClr val="accent2">
                    <a:lumMod val="40000"/>
                    <a:lumOff val="60000"/>
                  </a:schemeClr>
                </a:solidFill>
              </a:rPr>
              <a:t>KHỞI ĐỘNG</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85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8199" name="Picture 13"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5725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rung si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56" y="0"/>
            <a:ext cx="5834744"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5632991"/>
            <a:ext cx="12221028" cy="548620"/>
            <a:chOff x="29034" y="2895602"/>
            <a:chExt cx="12221028" cy="548620"/>
          </a:xfrm>
        </p:grpSpPr>
        <p:sp>
          <p:nvSpPr>
            <p:cNvPr id="10" name="Text Box 9"/>
            <p:cNvSpPr txBox="1">
              <a:spLocks noChangeArrowheads="1"/>
            </p:cNvSpPr>
            <p:nvPr/>
          </p:nvSpPr>
          <p:spPr bwMode="auto">
            <a:xfrm>
              <a:off x="29034" y="2921002"/>
              <a:ext cx="1993900" cy="523220"/>
            </a:xfrm>
            <a:prstGeom prst="rect">
              <a:avLst/>
            </a:prstGeom>
            <a:noFill/>
            <a:ln>
              <a:noFill/>
            </a:ln>
          </p:spPr>
          <p:txBody>
            <a:bodyPr wrap="square">
              <a:spAutoFit/>
            </a:bodyPr>
            <a:lstStyle/>
            <a:p>
              <a:pPr>
                <a:spcBef>
                  <a:spcPct val="50000"/>
                </a:spcBef>
              </a:pP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nhân</a:t>
              </a:r>
              <a:r>
                <a:rPr lang="en-US" altLang="zh-CN" sz="2800" b="1" dirty="0">
                  <a:latin typeface="Times New Roman" panose="02020603050405020304" pitchFamily="18" charset="0"/>
                </a:rPr>
                <a:t>:</a:t>
              </a:r>
            </a:p>
          </p:txBody>
        </p:sp>
        <p:sp>
          <p:nvSpPr>
            <p:cNvPr id="11" name="Text Box 17"/>
            <p:cNvSpPr txBox="1"/>
            <p:nvPr/>
          </p:nvSpPr>
          <p:spPr>
            <a:xfrm>
              <a:off x="1956713" y="2895602"/>
              <a:ext cx="10293349" cy="523220"/>
            </a:xfrm>
            <a:prstGeom prst="rect">
              <a:avLst/>
            </a:prstGeom>
            <a:noFill/>
            <a:ln w="9525">
              <a:noFill/>
            </a:ln>
          </p:spPr>
          <p:txBody>
            <a:bodyPr wrap="square">
              <a:spAutoFit/>
            </a:bodyPr>
            <a:lstStyle/>
            <a:p>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người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phục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vụ</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giữ</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cấp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bậc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khác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nhau</a:t>
              </a:r>
              <a:r>
                <a:rPr lang="en-US" altLang="zh-CN" sz="2800" dirty="0">
                  <a:latin typeface="Times New Roman" panose="02020603050405020304" pitchFamily="18" charset="0"/>
                </a:rPr>
                <a:t>.</a:t>
              </a:r>
            </a:p>
          </p:txBody>
        </p:sp>
      </p:grpSp>
    </p:spTree>
    <p:extLst>
      <p:ext uri="{BB962C8B-B14F-4D97-AF65-F5344CB8AC3E}">
        <p14:creationId xmlns:p14="http://schemas.microsoft.com/office/powerpoint/2010/main" val="78820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9219" name="Picture 6" descr="bac 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086"/>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595086"/>
            <a:ext cx="4092268" cy="31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868" y="595086"/>
            <a:ext cx="3934131" cy="3133724"/>
          </a:xfrm>
          <a:prstGeom prst="rect">
            <a:avLst/>
          </a:prstGeom>
        </p:spPr>
      </p:pic>
      <p:sp>
        <p:nvSpPr>
          <p:cNvPr id="10" name="Text Box 17"/>
          <p:cNvSpPr txBox="1"/>
          <p:nvPr/>
        </p:nvSpPr>
        <p:spPr>
          <a:xfrm>
            <a:off x="-61067" y="4140534"/>
            <a:ext cx="12588347" cy="1569660"/>
          </a:xfrm>
          <a:prstGeom prst="rect">
            <a:avLst/>
          </a:prstGeom>
          <a:noFill/>
          <a:ln w="9525">
            <a:noFill/>
          </a:ln>
        </p:spPr>
        <p:txBody>
          <a:bodyPr wrap="square">
            <a:spAutoFit/>
          </a:bodyPr>
          <a:lstStyle/>
          <a:p>
            <a:pPr>
              <a:lnSpc>
                <a:spcPct val="150000"/>
              </a:lnSpc>
            </a:pPr>
            <a:r>
              <a:rPr lang="en-US" altLang="zh-CN" sz="3200" b="1" i="1" dirty="0" err="1" smtClean="0">
                <a:latin typeface="Times New Roman" panose="02020603050405020304" pitchFamily="18" charset="0"/>
              </a:rPr>
              <a:t>Trí</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thức</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lao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động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óc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có</a:t>
            </a:r>
            <a:r>
              <a:rPr lang="en-US" altLang="zh-CN" sz="3200" dirty="0">
                <a:latin typeface="Times New Roman" panose="02020603050405020304" pitchFamily="18" charset="0"/>
              </a:rPr>
              <a:t> tri </a:t>
            </a:r>
            <a:r>
              <a:rPr lang="en-US" altLang="zh-CN" sz="3200" dirty="0" err="1">
                <a:latin typeface="Times New Roman" panose="02020603050405020304" pitchFamily="18" charset="0"/>
              </a:rPr>
              <a:t>thức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chuyên</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môn</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cần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thiết</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nghề</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của</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mình</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116344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0243" name="AutoShape 17"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4" name="AutoShape 19"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5" name="AutoShape 21"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19"/>
            <a:ext cx="6386286" cy="39914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5" y="579120"/>
            <a:ext cx="5805715" cy="3991428"/>
          </a:xfrm>
          <a:prstGeom prst="rect">
            <a:avLst/>
          </a:prstGeom>
        </p:spPr>
      </p:pic>
      <p:sp>
        <p:nvSpPr>
          <p:cNvPr id="12" name="Text Box 17"/>
          <p:cNvSpPr txBox="1"/>
          <p:nvPr/>
        </p:nvSpPr>
        <p:spPr>
          <a:xfrm>
            <a:off x="2735943" y="5058121"/>
            <a:ext cx="8976360"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Học sinh: </a:t>
            </a:r>
            <a:r>
              <a:rPr lang="en-US" sz="3200" noProof="1" smtClean="0">
                <a:latin typeface="Times New Roman" panose="02020603050405020304" pitchFamily="18" charset="0"/>
                <a:cs typeface="Times New Roman" panose="02020603050405020304" pitchFamily="18" charset="0"/>
              </a:rPr>
              <a:t>Là người học trong các nhà trường.</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23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2" name="Group 111"/>
          <p:cNvGraphicFramePr>
            <a:graphicFrameLocks noGrp="1"/>
          </p:cNvGraphicFramePr>
          <p:nvPr>
            <p:extLst/>
          </p:nvPr>
        </p:nvGraphicFramePr>
        <p:xfrm>
          <a:off x="214143" y="1235756"/>
          <a:ext cx="7826771" cy="4635050"/>
        </p:xfrm>
        <a:graphic>
          <a:graphicData uri="http://schemas.openxmlformats.org/drawingml/2006/table">
            <a:tbl>
              <a:tblPr/>
              <a:tblGrid>
                <a:gridCol w="2325856"/>
                <a:gridCol w="5500915"/>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Text Box 15"/>
          <p:cNvSpPr txBox="1">
            <a:spLocks noChangeArrowheads="1"/>
          </p:cNvSpPr>
          <p:nvPr/>
        </p:nvSpPr>
        <p:spPr bwMode="auto">
          <a:xfrm>
            <a:off x="235573" y="1974654"/>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a) </a:t>
            </a:r>
            <a:r>
              <a:rPr lang="en-US" altLang="en-US" sz="2600" b="1" dirty="0" err="1" smtClean="0">
                <a:solidFill>
                  <a:srgbClr val="FF0000"/>
                </a:solidFill>
                <a:latin typeface="Times New Roman" panose="02020603050405020304" pitchFamily="18" charset="0"/>
              </a:rPr>
              <a:t>Công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119856" y="2653317"/>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a:t>
            </a:r>
            <a:r>
              <a:rPr lang="en-US" altLang="en-US" sz="2600" b="1" dirty="0" smtClean="0">
                <a:solidFill>
                  <a:srgbClr val="FF0000"/>
                </a:solidFill>
                <a:latin typeface="Times New Roman" panose="02020603050405020304" pitchFamily="18" charset="0"/>
              </a:rPr>
              <a:t>b) </a:t>
            </a:r>
            <a:r>
              <a:rPr lang="en-US" altLang="en-US" sz="2600" b="1" dirty="0" err="1" smtClean="0">
                <a:solidFill>
                  <a:srgbClr val="FF0000"/>
                </a:solidFill>
                <a:latin typeface="Times New Roman" panose="02020603050405020304" pitchFamily="18" charset="0"/>
              </a:rPr>
              <a:t>Nông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10286" y="3285635"/>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c) </a:t>
            </a:r>
            <a:r>
              <a:rPr lang="en-US" altLang="en-US" sz="2600" b="1" dirty="0" err="1" smtClean="0">
                <a:solidFill>
                  <a:srgbClr val="FF0000"/>
                </a:solidFill>
                <a:latin typeface="Times New Roman" panose="02020603050405020304" pitchFamily="18" charset="0"/>
              </a:rPr>
              <a:t>Doanh</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10286" y="3964298"/>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Quân</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35573" y="4636747"/>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e) </a:t>
            </a:r>
            <a:r>
              <a:rPr lang="en-US" altLang="en-US" sz="2600" b="1" dirty="0" err="1" smtClean="0">
                <a:solidFill>
                  <a:srgbClr val="FF0000"/>
                </a:solidFill>
                <a:latin typeface="Times New Roman" panose="02020603050405020304" pitchFamily="18" charset="0"/>
              </a:rPr>
              <a:t>Trí</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35573" y="5300308"/>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Học</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 name="TextBox 1"/>
          <p:cNvSpPr txBox="1"/>
          <p:nvPr/>
        </p:nvSpPr>
        <p:spPr>
          <a:xfrm>
            <a:off x="8233913" y="3134523"/>
            <a:ext cx="1198109" cy="477838"/>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cày</a:t>
            </a:r>
          </a:p>
        </p:txBody>
      </p:sp>
      <p:sp>
        <p:nvSpPr>
          <p:cNvPr id="33" name="TextBox 32"/>
          <p:cNvSpPr txBox="1"/>
          <p:nvPr/>
        </p:nvSpPr>
        <p:spPr>
          <a:xfrm>
            <a:off x="10087433" y="1329078"/>
            <a:ext cx="105568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34" name="TextBox 33"/>
          <p:cNvSpPr txBox="1"/>
          <p:nvPr/>
        </p:nvSpPr>
        <p:spPr>
          <a:xfrm>
            <a:off x="8251375" y="1918041"/>
            <a:ext cx="1516744"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trung sĩ</a:t>
            </a:r>
          </a:p>
        </p:txBody>
      </p:sp>
      <p:sp>
        <p:nvSpPr>
          <p:cNvPr id="35" name="TextBox 34"/>
          <p:cNvSpPr txBox="1"/>
          <p:nvPr/>
        </p:nvSpPr>
        <p:spPr>
          <a:xfrm>
            <a:off x="10087433" y="195489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36" name="TextBox 35"/>
          <p:cNvSpPr txBox="1"/>
          <p:nvPr/>
        </p:nvSpPr>
        <p:spPr>
          <a:xfrm>
            <a:off x="8233913" y="2546922"/>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7" name="TextBox 36"/>
          <p:cNvSpPr txBox="1"/>
          <p:nvPr/>
        </p:nvSpPr>
        <p:spPr>
          <a:xfrm>
            <a:off x="10087433" y="2539086"/>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51375" y="1341778"/>
            <a:ext cx="1516744"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613478" y="3117972"/>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210780" y="3809795"/>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1060854" y="3837109"/>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55687" y="4463375"/>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9419776" y="445672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06307" y="5086008"/>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70191" y="4632666"/>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8058" y="3980478"/>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3817257" y="3980478"/>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83542" y="201805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4189526" y="2018053"/>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2570191" y="2683478"/>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89333" y="2668455"/>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580595" y="5316488"/>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215730" y="5316970"/>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193497" y="4632666"/>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00140" y="4642303"/>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37746" y="333197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4855591" y="3337254"/>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pic>
        <p:nvPicPr>
          <p:cNvPr id="50" name="Picture 2" descr="Raise hand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2" y="42140"/>
            <a:ext cx="1079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4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4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4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xit" presetSubtype="0" fill="hold" grpId="1" nodeType="with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 grpId="0" animBg="1"/>
      <p:bldP spid="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24" grpId="0" animBg="1"/>
      <p:bldP spid="25" grpId="0" animBg="1"/>
      <p:bldP spid="27" grpId="0" animBg="1"/>
      <p:bldP spid="28" grpId="0" animBg="1"/>
      <p:bldP spid="29" grpId="0" animBg="1"/>
      <p:bldP spid="30" grpId="0" animBg="1"/>
      <p:bldP spid="31" grpId="0" animBg="1"/>
      <p:bldP spid="32" grpId="0" animBg="1"/>
      <p:bldP spid="45" grpId="0" animBg="1"/>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7410" name="Text Box 17409"/>
          <p:cNvSpPr txBox="1"/>
          <p:nvPr/>
        </p:nvSpPr>
        <p:spPr>
          <a:xfrm>
            <a:off x="910" y="1007329"/>
            <a:ext cx="11915319" cy="1481175"/>
          </a:xfrm>
          <a:prstGeom prst="rect">
            <a:avLst/>
          </a:prstGeom>
          <a:noFill/>
          <a:ln w="9525">
            <a:noFill/>
          </a:ln>
        </p:spPr>
        <p:txBody>
          <a:bodyPr wrap="square">
            <a:spAutoFit/>
          </a:bodyPr>
          <a:lstStyle/>
          <a:p>
            <a:pPr>
              <a:lnSpc>
                <a:spcPct val="150000"/>
              </a:lnSpc>
              <a:spcBef>
                <a:spcPct val="50000"/>
              </a:spcBef>
            </a:pPr>
            <a:r>
              <a:rPr sz="3200" b="1" noProof="1" smtClean="0">
                <a:latin typeface="Times New Roman" panose="02020603050405020304" pitchFamily="18" charset="0"/>
              </a:rPr>
              <a:t>2</a:t>
            </a:r>
            <a:r>
              <a:rPr sz="3200" b="1" noProof="1">
                <a:latin typeface="Times New Roman" panose="02020603050405020304" pitchFamily="18" charset="0"/>
              </a:rPr>
              <a:t>. Các thành ngữ, tục ngữ dưới đây nói lên những phẩm chất gì của người Việt Nam ta?</a:t>
            </a:r>
            <a:endParaRPr sz="3200" b="1" noProof="1">
              <a:solidFill>
                <a:srgbClr val="FF0000"/>
              </a:solidFill>
              <a:latin typeface="Times New Roman" panose="02020603050405020304" pitchFamily="18" charset="0"/>
            </a:endParaRPr>
          </a:p>
        </p:txBody>
      </p:sp>
      <p:sp>
        <p:nvSpPr>
          <p:cNvPr id="17411" name="Text Box 17410"/>
          <p:cNvSpPr txBox="1">
            <a:spLocks noChangeArrowheads="1"/>
          </p:cNvSpPr>
          <p:nvPr/>
        </p:nvSpPr>
        <p:spPr bwMode="auto">
          <a:xfrm>
            <a:off x="2769054" y="2703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a)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thương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khó</a:t>
            </a:r>
            <a:r>
              <a:rPr lang="en-US" altLang="zh-CN" sz="3200" dirty="0">
                <a:latin typeface="Times New Roman" panose="02020603050405020304" pitchFamily="18" charset="0"/>
              </a:rPr>
              <a:t>. </a:t>
            </a:r>
          </a:p>
        </p:txBody>
      </p:sp>
      <p:sp>
        <p:nvSpPr>
          <p:cNvPr id="17413" name="Text Box 17412"/>
          <p:cNvSpPr txBox="1">
            <a:spLocks noChangeArrowheads="1"/>
          </p:cNvSpPr>
          <p:nvPr/>
        </p:nvSpPr>
        <p:spPr bwMode="auto">
          <a:xfrm>
            <a:off x="2769054" y="3465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b) Dám nghĩ dám làm. </a:t>
            </a:r>
          </a:p>
        </p:txBody>
      </p:sp>
      <p:sp>
        <p:nvSpPr>
          <p:cNvPr id="17415" name="Text Box 17414"/>
          <p:cNvSpPr txBox="1">
            <a:spLocks noChangeArrowheads="1"/>
          </p:cNvSpPr>
          <p:nvPr/>
        </p:nvSpPr>
        <p:spPr bwMode="auto">
          <a:xfrm>
            <a:off x="2769054" y="41510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c) </a:t>
            </a:r>
            <a:r>
              <a:rPr lang="en-US" altLang="zh-CN" sz="3200" dirty="0" err="1">
                <a:latin typeface="Times New Roman" panose="02020603050405020304" pitchFamily="18" charset="0"/>
              </a:rPr>
              <a:t>Muôn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như</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một</a:t>
            </a:r>
            <a:r>
              <a:rPr lang="en-US" altLang="zh-CN" sz="3200" dirty="0" smtClean="0">
                <a:latin typeface="Times New Roman" panose="02020603050405020304" pitchFamily="18" charset="0"/>
              </a:rPr>
              <a:t>. </a:t>
            </a:r>
            <a:endParaRPr lang="en-US" altLang="zh-CN" sz="3200" dirty="0">
              <a:latin typeface="Times New Roman" panose="02020603050405020304" pitchFamily="18" charset="0"/>
            </a:endParaRPr>
          </a:p>
        </p:txBody>
      </p:sp>
      <p:sp>
        <p:nvSpPr>
          <p:cNvPr id="17416" name="Text Box 17415"/>
          <p:cNvSpPr txBox="1">
            <a:spLocks noChangeArrowheads="1"/>
          </p:cNvSpPr>
          <p:nvPr/>
        </p:nvSpPr>
        <p:spPr bwMode="auto">
          <a:xfrm>
            <a:off x="2769054" y="48368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d) Trọng nghĩa khinh tài (tài: tiền của).</a:t>
            </a:r>
          </a:p>
        </p:txBody>
      </p:sp>
      <p:sp>
        <p:nvSpPr>
          <p:cNvPr id="17417" name="Text Box 17416"/>
          <p:cNvSpPr txBox="1">
            <a:spLocks noChangeArrowheads="1"/>
          </p:cNvSpPr>
          <p:nvPr/>
        </p:nvSpPr>
        <p:spPr bwMode="auto">
          <a:xfrm>
            <a:off x="2769054" y="5522685"/>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e) </a:t>
            </a:r>
            <a:r>
              <a:rPr lang="en-US" altLang="zh-CN" sz="3200" dirty="0" err="1">
                <a:latin typeface="Times New Roman" panose="02020603050405020304" pitchFamily="18" charset="0"/>
              </a:rPr>
              <a:t>Uống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nước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nhớ</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nguồn</a:t>
            </a:r>
            <a:r>
              <a:rPr lang="en-US" altLang="zh-CN" sz="3200" dirty="0" smtClean="0">
                <a:latin typeface="Times New Roman" panose="02020603050405020304" pitchFamily="18" charset="0"/>
              </a:rPr>
              <a:t>.</a:t>
            </a:r>
            <a:endParaRPr lang="en-US" altLang="zh-CN" sz="3200" dirty="0">
              <a:latin typeface="Times New Roman" panose="02020603050405020304" pitchFamily="18" charset="0"/>
            </a:endParaRPr>
          </a:p>
        </p:txBody>
      </p:sp>
      <p:pic>
        <p:nvPicPr>
          <p:cNvPr id="9" name="Picture 13" descr="Question premium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 y="49441"/>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P spid="17415" grpId="0"/>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33798" name="Text Box 6"/>
          <p:cNvSpPr txBox="1">
            <a:spLocks noChangeArrowheads="1"/>
          </p:cNvSpPr>
          <p:nvPr/>
        </p:nvSpPr>
        <p:spPr bwMode="auto">
          <a:xfrm>
            <a:off x="5673725" y="2049463"/>
            <a:ext cx="61309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2. </a:t>
            </a:r>
            <a:r>
              <a:rPr lang="en-US" altLang="en-US" dirty="0" err="1"/>
              <a:t>Cần</a:t>
            </a:r>
            <a:r>
              <a:rPr lang="en-US" altLang="en-US" dirty="0"/>
              <a:t> </a:t>
            </a:r>
            <a:r>
              <a:rPr lang="en-US" altLang="en-US" dirty="0" err="1"/>
              <a:t>cù</a:t>
            </a:r>
            <a:r>
              <a:rPr lang="en-US" altLang="en-US" dirty="0"/>
              <a:t>, </a:t>
            </a:r>
            <a:r>
              <a:rPr lang="en-US" altLang="en-US" dirty="0" err="1"/>
              <a:t>ch</a:t>
            </a:r>
            <a:r>
              <a:rPr lang="vi-VN" altLang="en-US" dirty="0"/>
              <a:t>ă</a:t>
            </a:r>
            <a:r>
              <a:rPr lang="en-US" altLang="en-US" dirty="0"/>
              <a:t>m </a:t>
            </a:r>
            <a:r>
              <a:rPr lang="en-US" altLang="en-US" dirty="0" err="1"/>
              <a:t>chỉ</a:t>
            </a:r>
            <a:r>
              <a:rPr lang="en-US" altLang="en-US" dirty="0"/>
              <a:t>, </a:t>
            </a:r>
            <a:r>
              <a:rPr lang="en-US" altLang="en-US" dirty="0" err="1"/>
              <a:t>không</a:t>
            </a:r>
            <a:r>
              <a:rPr lang="en-US" altLang="en-US" dirty="0"/>
              <a:t> </a:t>
            </a:r>
            <a:r>
              <a:rPr lang="en-US" altLang="en-US" dirty="0" err="1"/>
              <a:t>ngại</a:t>
            </a:r>
            <a:r>
              <a:rPr lang="en-US" altLang="en-US" dirty="0"/>
              <a:t> </a:t>
            </a:r>
            <a:r>
              <a:rPr lang="en-US" altLang="en-US" dirty="0" err="1"/>
              <a:t>khó</a:t>
            </a:r>
            <a:r>
              <a:rPr lang="en-US" altLang="en-US" dirty="0"/>
              <a:t> </a:t>
            </a:r>
            <a:r>
              <a:rPr lang="en-US" altLang="en-US" dirty="0" err="1"/>
              <a:t>ngại</a:t>
            </a:r>
            <a:r>
              <a:rPr lang="en-US" altLang="en-US" dirty="0"/>
              <a:t> </a:t>
            </a:r>
            <a:r>
              <a:rPr lang="en-US" altLang="en-US" dirty="0" err="1"/>
              <a:t>khổ</a:t>
            </a:r>
            <a:r>
              <a:rPr lang="en-US" altLang="en-US" dirty="0"/>
              <a:t>. </a:t>
            </a:r>
          </a:p>
        </p:txBody>
      </p:sp>
      <p:sp>
        <p:nvSpPr>
          <p:cNvPr id="33799" name="Text Box 7"/>
          <p:cNvSpPr txBox="1">
            <a:spLocks noChangeArrowheads="1"/>
          </p:cNvSpPr>
          <p:nvPr/>
        </p:nvSpPr>
        <p:spPr bwMode="auto">
          <a:xfrm>
            <a:off x="5702300" y="3332163"/>
            <a:ext cx="61182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Mạnh dạn, táo bạo, có nhiều sáng kiến và dám thực hiện sáng kiến đó.</a:t>
            </a:r>
          </a:p>
        </p:txBody>
      </p:sp>
      <p:sp>
        <p:nvSpPr>
          <p:cNvPr id="10248" name="Text Box 8"/>
          <p:cNvSpPr txBox="1">
            <a:spLocks noChangeArrowheads="1"/>
          </p:cNvSpPr>
          <p:nvPr/>
        </p:nvSpPr>
        <p:spPr bwMode="auto">
          <a:xfrm>
            <a:off x="368300" y="2074863"/>
            <a:ext cx="4198938"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b. </a:t>
            </a:r>
            <a:r>
              <a:rPr lang="en-US" altLang="en-US" dirty="0" err="1"/>
              <a:t>Dám</a:t>
            </a:r>
            <a:r>
              <a:rPr lang="en-US" altLang="en-US" dirty="0"/>
              <a:t> </a:t>
            </a:r>
            <a:r>
              <a:rPr lang="en-US" altLang="en-US" dirty="0" err="1"/>
              <a:t>nghĩ</a:t>
            </a:r>
            <a:r>
              <a:rPr lang="en-US" altLang="en-US" dirty="0"/>
              <a:t> </a:t>
            </a:r>
            <a:r>
              <a:rPr lang="en-US" altLang="en-US" dirty="0" err="1"/>
              <a:t>dám</a:t>
            </a:r>
            <a:r>
              <a:rPr lang="en-US" altLang="en-US" dirty="0"/>
              <a:t> </a:t>
            </a:r>
            <a:r>
              <a:rPr lang="en-US" altLang="en-US" dirty="0" err="1"/>
              <a:t>làm</a:t>
            </a:r>
            <a:r>
              <a:rPr lang="en-US" altLang="en-US" dirty="0"/>
              <a:t>.</a:t>
            </a:r>
          </a:p>
        </p:txBody>
      </p:sp>
      <p:sp>
        <p:nvSpPr>
          <p:cNvPr id="10249" name="Text Box 9"/>
          <p:cNvSpPr txBox="1">
            <a:spLocks noChangeArrowheads="1"/>
          </p:cNvSpPr>
          <p:nvPr/>
        </p:nvSpPr>
        <p:spPr bwMode="auto">
          <a:xfrm>
            <a:off x="395288" y="1106488"/>
            <a:ext cx="4176712"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a. Chịu th</a:t>
            </a:r>
            <a:r>
              <a:rPr lang="vi-VN" altLang="en-US" sz="2800" b="1">
                <a:solidFill>
                  <a:srgbClr val="008000"/>
                </a:solidFill>
                <a:latin typeface="Times New Roman" panose="02020603050405020304" pitchFamily="18" charset="0"/>
                <a:cs typeface="Times New Roman" panose="02020603050405020304" pitchFamily="18" charset="0"/>
              </a:rPr>
              <a:t>ươ</a:t>
            </a:r>
            <a:r>
              <a:rPr lang="en-US" altLang="en-US" sz="2800" b="1">
                <a:solidFill>
                  <a:srgbClr val="008000"/>
                </a:solidFill>
                <a:latin typeface="Times New Roman" panose="02020603050405020304" pitchFamily="18" charset="0"/>
                <a:cs typeface="Times New Roman" panose="02020603050405020304" pitchFamily="18" charset="0"/>
              </a:rPr>
              <a:t>ng chịu khó.</a:t>
            </a:r>
          </a:p>
        </p:txBody>
      </p:sp>
      <p:sp>
        <p:nvSpPr>
          <p:cNvPr id="2" name="Text Box 5"/>
          <p:cNvSpPr txBox="1">
            <a:spLocks noChangeArrowheads="1"/>
          </p:cNvSpPr>
          <p:nvPr/>
        </p:nvSpPr>
        <p:spPr bwMode="auto">
          <a:xfrm>
            <a:off x="395288" y="3030538"/>
            <a:ext cx="4176712" cy="519112"/>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c. </a:t>
            </a:r>
            <a:r>
              <a:rPr lang="en-US" altLang="en-US" dirty="0" err="1"/>
              <a:t>Muôn</a:t>
            </a:r>
            <a:r>
              <a:rPr lang="en-US" altLang="en-US" dirty="0"/>
              <a:t> ng</a:t>
            </a:r>
            <a:r>
              <a:rPr lang="vi-VN" altLang="en-US" dirty="0"/>
              <a:t>ư</a:t>
            </a:r>
            <a:r>
              <a:rPr lang="en-US" altLang="en-US" dirty="0" err="1"/>
              <a:t>ời</a:t>
            </a:r>
            <a:r>
              <a:rPr lang="en-US" altLang="en-US" dirty="0"/>
              <a:t> </a:t>
            </a:r>
            <a:r>
              <a:rPr lang="en-US" altLang="en-US" dirty="0" err="1"/>
              <a:t>nh</a:t>
            </a:r>
            <a:r>
              <a:rPr lang="vi-VN" altLang="en-US" dirty="0"/>
              <a:t>ư</a:t>
            </a:r>
            <a:r>
              <a:rPr lang="en-US" altLang="en-US" dirty="0"/>
              <a:t> </a:t>
            </a:r>
            <a:r>
              <a:rPr lang="en-US" altLang="en-US" dirty="0" err="1"/>
              <a:t>một</a:t>
            </a:r>
            <a:r>
              <a:rPr lang="en-US" altLang="en-US" dirty="0"/>
              <a:t>.</a:t>
            </a:r>
          </a:p>
        </p:txBody>
      </p:sp>
      <p:sp>
        <p:nvSpPr>
          <p:cNvPr id="33802" name="Text Box 10"/>
          <p:cNvSpPr txBox="1">
            <a:spLocks noChangeArrowheads="1"/>
          </p:cNvSpPr>
          <p:nvPr/>
        </p:nvSpPr>
        <p:spPr bwMode="auto">
          <a:xfrm>
            <a:off x="5732463" y="5705475"/>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5. </a:t>
            </a:r>
            <a:r>
              <a:rPr lang="en-US" altLang="en-US" dirty="0" err="1"/>
              <a:t>Đoàn</a:t>
            </a:r>
            <a:r>
              <a:rPr lang="en-US" altLang="en-US" dirty="0"/>
              <a:t> </a:t>
            </a:r>
            <a:r>
              <a:rPr lang="en-US" altLang="en-US" dirty="0" err="1"/>
              <a:t>kết</a:t>
            </a:r>
            <a:r>
              <a:rPr lang="en-US" altLang="en-US" dirty="0"/>
              <a:t>, </a:t>
            </a:r>
            <a:r>
              <a:rPr lang="en-US" altLang="en-US" dirty="0" err="1"/>
              <a:t>thống</a:t>
            </a:r>
            <a:r>
              <a:rPr lang="en-US" altLang="en-US" dirty="0"/>
              <a:t> </a:t>
            </a:r>
            <a:r>
              <a:rPr lang="en-US" altLang="en-US" dirty="0" err="1"/>
              <a:t>nhất</a:t>
            </a:r>
            <a:r>
              <a:rPr lang="en-US" altLang="en-US" dirty="0"/>
              <a:t> </a:t>
            </a:r>
            <a:r>
              <a:rPr lang="en-US" altLang="en-US" dirty="0" err="1"/>
              <a:t>trong</a:t>
            </a:r>
            <a:r>
              <a:rPr lang="en-US" altLang="en-US" dirty="0"/>
              <a:t> ý </a:t>
            </a:r>
            <a:r>
              <a:rPr lang="en-US" altLang="en-US" dirty="0" err="1"/>
              <a:t>chí</a:t>
            </a:r>
            <a:r>
              <a:rPr lang="en-US" altLang="en-US" dirty="0"/>
              <a:t> </a:t>
            </a:r>
            <a:r>
              <a:rPr lang="en-US" altLang="en-US" dirty="0" err="1"/>
              <a:t>và</a:t>
            </a:r>
            <a:r>
              <a:rPr lang="en-US" altLang="en-US" dirty="0"/>
              <a:t> </a:t>
            </a:r>
            <a:r>
              <a:rPr lang="en-US" altLang="en-US" dirty="0" err="1"/>
              <a:t>hành</a:t>
            </a:r>
            <a:r>
              <a:rPr lang="en-US" altLang="en-US" dirty="0"/>
              <a:t> </a:t>
            </a:r>
            <a:r>
              <a:rPr lang="vi-VN" altLang="en-US" dirty="0"/>
              <a:t>đ</a:t>
            </a:r>
            <a:r>
              <a:rPr lang="en-US" altLang="en-US" dirty="0" err="1"/>
              <a:t>ộng</a:t>
            </a:r>
            <a:r>
              <a:rPr lang="en-US" altLang="en-US" dirty="0"/>
              <a:t>. </a:t>
            </a:r>
          </a:p>
        </p:txBody>
      </p:sp>
      <p:sp>
        <p:nvSpPr>
          <p:cNvPr id="9" name="Text Box 8"/>
          <p:cNvSpPr txBox="1">
            <a:spLocks noChangeArrowheads="1"/>
          </p:cNvSpPr>
          <p:nvPr/>
        </p:nvSpPr>
        <p:spPr bwMode="auto">
          <a:xfrm>
            <a:off x="5707063" y="815975"/>
            <a:ext cx="61182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1. </a:t>
            </a:r>
            <a:r>
              <a:rPr lang="en-US" altLang="en-US" dirty="0" err="1"/>
              <a:t>Coi</a:t>
            </a:r>
            <a:r>
              <a:rPr lang="en-US" altLang="en-US" dirty="0"/>
              <a:t> </a:t>
            </a:r>
            <a:r>
              <a:rPr lang="en-US" altLang="en-US" dirty="0" err="1"/>
              <a:t>trọng</a:t>
            </a:r>
            <a:r>
              <a:rPr lang="en-US" altLang="en-US" dirty="0"/>
              <a:t> </a:t>
            </a:r>
            <a:r>
              <a:rPr lang="vi-VN" altLang="en-US" dirty="0"/>
              <a:t>đ</a:t>
            </a:r>
            <a:r>
              <a:rPr lang="en-US" altLang="en-US" dirty="0" err="1"/>
              <a:t>ạo</a:t>
            </a:r>
            <a:r>
              <a:rPr lang="en-US" altLang="en-US" dirty="0"/>
              <a:t> </a:t>
            </a:r>
            <a:r>
              <a:rPr lang="en-US" altLang="en-US" dirty="0" err="1"/>
              <a:t>lý</a:t>
            </a:r>
            <a:r>
              <a:rPr lang="en-US" altLang="en-US" dirty="0"/>
              <a:t> </a:t>
            </a:r>
            <a:r>
              <a:rPr lang="en-US" altLang="en-US" dirty="0" err="1"/>
              <a:t>và</a:t>
            </a:r>
            <a:r>
              <a:rPr lang="en-US" altLang="en-US" dirty="0"/>
              <a:t> </a:t>
            </a:r>
            <a:r>
              <a:rPr lang="en-US" altLang="en-US" dirty="0" err="1"/>
              <a:t>tình</a:t>
            </a:r>
            <a:r>
              <a:rPr lang="en-US" altLang="en-US" dirty="0"/>
              <a:t> </a:t>
            </a:r>
            <a:r>
              <a:rPr lang="en-US" altLang="en-US" dirty="0" err="1"/>
              <a:t>cảm</a:t>
            </a:r>
            <a:r>
              <a:rPr lang="en-US" altLang="en-US" dirty="0"/>
              <a:t>, </a:t>
            </a:r>
            <a:r>
              <a:rPr lang="en-US" altLang="en-US" dirty="0" err="1"/>
              <a:t>coi</a:t>
            </a:r>
            <a:r>
              <a:rPr lang="en-US" altLang="en-US" dirty="0"/>
              <a:t> </a:t>
            </a:r>
            <a:r>
              <a:rPr lang="en-US" altLang="en-US" dirty="0" err="1"/>
              <a:t>nhẹ</a:t>
            </a:r>
            <a:r>
              <a:rPr lang="en-US" altLang="en-US" dirty="0"/>
              <a:t> </a:t>
            </a:r>
            <a:r>
              <a:rPr lang="en-US" altLang="en-US" dirty="0" err="1"/>
              <a:t>tiền</a:t>
            </a:r>
            <a:r>
              <a:rPr lang="en-US" altLang="en-US" dirty="0"/>
              <a:t> </a:t>
            </a:r>
            <a:r>
              <a:rPr lang="en-US" altLang="en-US" dirty="0" err="1"/>
              <a:t>bạc</a:t>
            </a:r>
            <a:r>
              <a:rPr lang="en-US" altLang="en-US" dirty="0"/>
              <a:t>.</a:t>
            </a:r>
          </a:p>
        </p:txBody>
      </p:sp>
      <p:sp>
        <p:nvSpPr>
          <p:cNvPr id="10" name="Text Box 11"/>
          <p:cNvSpPr txBox="1">
            <a:spLocks noChangeArrowheads="1"/>
          </p:cNvSpPr>
          <p:nvPr/>
        </p:nvSpPr>
        <p:spPr bwMode="auto">
          <a:xfrm>
            <a:off x="5703888" y="4559300"/>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0000FF"/>
                </a:solidFill>
                <a:latin typeface="Times New Roman" panose="02020603050405020304" pitchFamily="18" charset="0"/>
                <a:cs typeface="Times New Roman" panose="02020603050405020304" pitchFamily="18" charset="0"/>
              </a:rPr>
              <a:t>5.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n ng</a:t>
            </a:r>
            <a:r>
              <a:rPr lang="vi-VN" altLang="en-US" sz="2800" b="1" dirty="0">
                <a:solidFill>
                  <a:srgbClr val="0000FF"/>
                </a:solidFill>
                <a:latin typeface="Times New Roman" panose="02020603050405020304" pitchFamily="18" charset="0"/>
                <a:cs typeface="Times New Roman" panose="02020603050405020304" pitchFamily="18" charset="0"/>
              </a:rPr>
              <a:t>ư</a:t>
            </a:r>
            <a:r>
              <a:rPr lang="en-US" altLang="en-US" sz="2800" b="1" dirty="0" err="1">
                <a:solidFill>
                  <a:srgbClr val="0000FF"/>
                </a:solidFill>
                <a:latin typeface="Times New Roman" panose="02020603050405020304" pitchFamily="18" charset="0"/>
                <a:cs typeface="Times New Roman" panose="02020603050405020304" pitchFamily="18" charset="0"/>
              </a:rPr>
              <a:t>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a:solidFill>
                  <a:srgbClr val="0000FF"/>
                </a:solidFill>
                <a:latin typeface="Times New Roman" panose="02020603050405020304" pitchFamily="18" charset="0"/>
                <a:cs typeface="Times New Roman" panose="02020603050405020304" pitchFamily="18" charset="0"/>
              </a:rPr>
              <a:t>ã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mình</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3" name="Text Box 5"/>
          <p:cNvSpPr txBox="1">
            <a:spLocks noChangeArrowheads="1"/>
          </p:cNvSpPr>
          <p:nvPr/>
        </p:nvSpPr>
        <p:spPr bwMode="auto">
          <a:xfrm>
            <a:off x="407988" y="4203700"/>
            <a:ext cx="4175125" cy="954088"/>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d. </a:t>
            </a:r>
            <a:r>
              <a:rPr lang="en-US" altLang="en-US" dirty="0" err="1"/>
              <a:t>Trọng</a:t>
            </a:r>
            <a:r>
              <a:rPr lang="en-US" altLang="en-US" dirty="0"/>
              <a:t> </a:t>
            </a:r>
            <a:r>
              <a:rPr lang="en-US" altLang="en-US" dirty="0" err="1"/>
              <a:t>nghĩa</a:t>
            </a:r>
            <a:r>
              <a:rPr lang="en-US" altLang="en-US" dirty="0"/>
              <a:t> </a:t>
            </a:r>
            <a:r>
              <a:rPr lang="en-US" altLang="en-US" dirty="0" err="1"/>
              <a:t>khinh</a:t>
            </a:r>
            <a:r>
              <a:rPr lang="en-US" altLang="en-US" dirty="0"/>
              <a:t> </a:t>
            </a:r>
            <a:r>
              <a:rPr lang="en-US" altLang="en-US" dirty="0" err="1"/>
              <a:t>tài</a:t>
            </a:r>
            <a:r>
              <a:rPr lang="en-US" altLang="en-US" dirty="0"/>
              <a:t> (</a:t>
            </a:r>
            <a:r>
              <a:rPr lang="en-US" altLang="en-US" dirty="0" err="1"/>
              <a:t>tài</a:t>
            </a:r>
            <a:r>
              <a:rPr lang="en-US" altLang="en-US" dirty="0"/>
              <a:t> : </a:t>
            </a:r>
            <a:r>
              <a:rPr lang="en-US" altLang="en-US" dirty="0" err="1"/>
              <a:t>tiền</a:t>
            </a:r>
            <a:r>
              <a:rPr lang="en-US" altLang="en-US" dirty="0"/>
              <a:t> </a:t>
            </a:r>
            <a:r>
              <a:rPr lang="en-US" altLang="en-US" dirty="0" err="1"/>
              <a:t>của</a:t>
            </a:r>
            <a:r>
              <a:rPr lang="en-US" altLang="en-US" dirty="0"/>
              <a:t>).</a:t>
            </a:r>
          </a:p>
        </p:txBody>
      </p:sp>
      <p:sp>
        <p:nvSpPr>
          <p:cNvPr id="14" name="Text Box 5"/>
          <p:cNvSpPr txBox="1">
            <a:spLocks noChangeArrowheads="1"/>
          </p:cNvSpPr>
          <p:nvPr/>
        </p:nvSpPr>
        <p:spPr bwMode="auto">
          <a:xfrm>
            <a:off x="392113" y="5600700"/>
            <a:ext cx="4175125" cy="519113"/>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err="1"/>
              <a:t>e.Uống</a:t>
            </a:r>
            <a:r>
              <a:rPr lang="en-US" altLang="en-US" dirty="0"/>
              <a:t> n</a:t>
            </a:r>
            <a:r>
              <a:rPr lang="vi-VN" altLang="en-US" dirty="0"/>
              <a:t>ư</a:t>
            </a:r>
            <a:r>
              <a:rPr lang="en-US" altLang="en-US" dirty="0" err="1"/>
              <a:t>ớc</a:t>
            </a:r>
            <a:r>
              <a:rPr lang="en-US" altLang="en-US" dirty="0"/>
              <a:t> </a:t>
            </a:r>
            <a:r>
              <a:rPr lang="en-US" altLang="en-US" dirty="0" err="1"/>
              <a:t>nhớ</a:t>
            </a:r>
            <a:r>
              <a:rPr lang="en-US" altLang="en-US" dirty="0"/>
              <a:t> </a:t>
            </a:r>
            <a:r>
              <a:rPr lang="en-US" altLang="en-US" dirty="0" err="1"/>
              <a:t>nguồn</a:t>
            </a:r>
            <a:r>
              <a:rPr lang="en-US" altLang="en-US" dirty="0"/>
              <a:t>.</a:t>
            </a:r>
          </a:p>
        </p:txBody>
      </p:sp>
      <p:cxnSp>
        <p:nvCxnSpPr>
          <p:cNvPr id="4" name="Straight Arrow Connector 3"/>
          <p:cNvCxnSpPr>
            <a:cxnSpLocks/>
            <a:stCxn id="2" idx="3"/>
            <a:endCxn id="33802" idx="1"/>
          </p:cNvCxnSpPr>
          <p:nvPr/>
        </p:nvCxnSpPr>
        <p:spPr>
          <a:xfrm>
            <a:off x="4572000" y="3289300"/>
            <a:ext cx="1160463" cy="28940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248" idx="3"/>
            <a:endCxn id="33799" idx="1"/>
          </p:cNvCxnSpPr>
          <p:nvPr/>
        </p:nvCxnSpPr>
        <p:spPr>
          <a:xfrm>
            <a:off x="4567238" y="2336800"/>
            <a:ext cx="1135062" cy="14716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0249" idx="3"/>
            <a:endCxn id="33798" idx="1"/>
          </p:cNvCxnSpPr>
          <p:nvPr/>
        </p:nvCxnSpPr>
        <p:spPr>
          <a:xfrm>
            <a:off x="4572000" y="1368425"/>
            <a:ext cx="1101725" cy="115887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3"/>
            <a:endCxn id="9" idx="1"/>
          </p:cNvCxnSpPr>
          <p:nvPr/>
        </p:nvCxnSpPr>
        <p:spPr>
          <a:xfrm flipV="1">
            <a:off x="4583113" y="1292225"/>
            <a:ext cx="1123950" cy="338772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4" idx="3"/>
            <a:endCxn id="10" idx="1"/>
          </p:cNvCxnSpPr>
          <p:nvPr/>
        </p:nvCxnSpPr>
        <p:spPr>
          <a:xfrm flipV="1">
            <a:off x="4567238" y="5035550"/>
            <a:ext cx="1136650" cy="8239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1715" y="167243"/>
            <a:ext cx="10216744"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hợp</a:t>
            </a:r>
            <a:r>
              <a:rPr lang="en-US" altLang="en-US" sz="3200" b="1" dirty="0">
                <a:latin typeface="Times New Roman" panose="02020603050405020304" pitchFamily="18" charset="0"/>
                <a:cs typeface="Times New Roman" panose="02020603050405020304" pitchFamily="18" charset="0"/>
              </a:rPr>
              <a:t> </a:t>
            </a:r>
            <a:endParaRPr lang="en-US" sz="3200" dirty="0"/>
          </a:p>
        </p:txBody>
      </p:sp>
      <p:pic>
        <p:nvPicPr>
          <p:cNvPr id="22"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148" y="64899"/>
            <a:ext cx="909082" cy="90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73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randombar(horizontal)">
                                      <p:cBhvr>
                                        <p:cTn id="11" dur="500"/>
                                        <p:tgtEl>
                                          <p:spTgt spid="102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randombar(horizontal)">
                                      <p:cBhvr>
                                        <p:cTn id="14" dur="500"/>
                                        <p:tgtEl>
                                          <p:spTgt spid="102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barn(inVertical)">
                                      <p:cBhvr>
                                        <p:cTn id="31" dur="500"/>
                                        <p:tgtEl>
                                          <p:spTgt spid="33798"/>
                                        </p:tgtEl>
                                      </p:cBhvr>
                                    </p:animEffect>
                                  </p:childTnLst>
                                </p:cTn>
                              </p:par>
                            </p:childTnLst>
                          </p:cTn>
                        </p:par>
                        <p:par>
                          <p:cTn id="32" fill="hold" nodeType="afterGroup">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barn(inVertical)">
                                      <p:cBhvr>
                                        <p:cTn id="35" dur="500"/>
                                        <p:tgtEl>
                                          <p:spTgt spid="33799"/>
                                        </p:tgtEl>
                                      </p:cBhvr>
                                    </p:animEffect>
                                  </p:childTnLst>
                                </p:cTn>
                              </p:par>
                            </p:childTnLst>
                          </p:cTn>
                        </p:par>
                        <p:par>
                          <p:cTn id="36" fill="hold" nodeType="afterGroup">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nodeType="afterGroup">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arn(inVertical)">
                                      <p:cBhvr>
                                        <p:cTn id="43" dur="500"/>
                                        <p:tgtEl>
                                          <p:spTgt spid="33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6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plus(in)">
                                      <p:cBhvr>
                                        <p:cTn id="53" dur="700"/>
                                        <p:tgtEl>
                                          <p:spTgt spid="18"/>
                                        </p:tgtEl>
                                      </p:cBhvr>
                                    </p:animEffect>
                                  </p:childTnLst>
                                </p:cTn>
                              </p:par>
                            </p:childTnLst>
                          </p:cTn>
                        </p:par>
                      </p:childTnLst>
                    </p:cTn>
                  </p:par>
                  <p:par>
                    <p:cTn id="54" fill="hold">
                      <p:stCondLst>
                        <p:cond delay="indefinite"/>
                      </p:stCondLst>
                      <p:childTnLst>
                        <p:par>
                          <p:cTn id="55" fill="hold" nodeType="after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700"/>
                                        <p:tgtEl>
                                          <p:spTgt spid="4"/>
                                        </p:tgtEl>
                                      </p:cBhvr>
                                    </p:animEffect>
                                  </p:childTnLst>
                                </p:cTn>
                              </p:par>
                            </p:childTnLst>
                          </p:cTn>
                        </p:par>
                      </p:childTnLst>
                    </p:cTn>
                  </p:par>
                  <p:par>
                    <p:cTn id="59" fill="hold">
                      <p:stCondLst>
                        <p:cond delay="indefinite"/>
                      </p:stCondLst>
                      <p:childTnLst>
                        <p:par>
                          <p:cTn id="60" fill="hold" nodeType="after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in)">
                                      <p:cBhvr>
                                        <p:cTn id="63" dur="800"/>
                                        <p:tgtEl>
                                          <p:spTgt spid="2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plus(in)">
                                      <p:cBhvr>
                                        <p:cTn id="68"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10248" grpId="0" animBg="1"/>
      <p:bldP spid="10249" grpId="0" animBg="1"/>
      <p:bldP spid="2" grpId="0" animBg="1"/>
      <p:bldP spid="33802" grpId="0" animBg="1"/>
      <p:bldP spid="9" grpId="0" animBg="1"/>
      <p:bldP spid="10" grpId="0" animBg="1"/>
      <p:bldP spid="13" grpId="0" animBg="1"/>
      <p:bldP spid="1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B3DB8F-99C7-4953-9924-1B89476E5059}"/>
              </a:ext>
            </a:extLst>
          </p:cNvPr>
          <p:cNvPicPr>
            <a:picLocks noChangeAspect="1"/>
          </p:cNvPicPr>
          <p:nvPr/>
        </p:nvPicPr>
        <p:blipFill>
          <a:blip r:embed="rId4"/>
          <a:stretch>
            <a:fillRect/>
          </a:stretch>
        </p:blipFill>
        <p:spPr>
          <a:xfrm>
            <a:off x="0" y="0"/>
            <a:ext cx="12192000" cy="6858000"/>
          </a:xfrm>
          <a:prstGeom prst="rect">
            <a:avLst/>
          </a:prstGeom>
        </p:spPr>
      </p:pic>
      <p:sp>
        <p:nvSpPr>
          <p:cNvPr id="15362" name="Hình chữ nhật 1"/>
          <p:cNvSpPr>
            <a:spLocks noChangeArrowheads="1"/>
          </p:cNvSpPr>
          <p:nvPr>
            <p:custDataLst>
              <p:tags r:id="rId1"/>
            </p:custDataLst>
          </p:nvPr>
        </p:nvSpPr>
        <p:spPr bwMode="auto">
          <a:xfrm>
            <a:off x="334962" y="181957"/>
            <a:ext cx="115220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b="1" dirty="0">
                <a:latin typeface="Times New Roman" panose="02020603050405020304" pitchFamily="18" charset="0"/>
              </a:rPr>
              <a:t>3. </a:t>
            </a:r>
            <a:r>
              <a:rPr lang="en-US" altLang="zh-CN" sz="2800" b="1" dirty="0" err="1">
                <a:latin typeface="Times New Roman" panose="02020603050405020304" pitchFamily="18" charset="0"/>
              </a:rPr>
              <a:t>Đọc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truyện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sau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trả</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câu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hỏi</a:t>
            </a:r>
            <a:r>
              <a:rPr lang="en-US" altLang="zh-CN" sz="2800" b="1" dirty="0">
                <a:latin typeface="Times New Roman" panose="02020603050405020304" pitchFamily="18" charset="0"/>
              </a:rPr>
              <a:t> :</a:t>
            </a:r>
          </a:p>
          <a:p>
            <a:pPr algn="ctr"/>
            <a:r>
              <a:rPr lang="en-US" altLang="zh-CN" sz="2800" b="1" dirty="0">
                <a:latin typeface="Times New Roman" panose="02020603050405020304" pitchFamily="18" charset="0"/>
              </a:rPr>
              <a:t>Con </a:t>
            </a:r>
            <a:r>
              <a:rPr lang="en-US" altLang="zh-CN" sz="2800" b="1" dirty="0" err="1">
                <a:latin typeface="Times New Roman" panose="02020603050405020304" pitchFamily="18" charset="0"/>
              </a:rPr>
              <a:t>Rồng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cháu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Tiên</a:t>
            </a:r>
            <a:r>
              <a:rPr lang="en-US" altLang="zh-CN" sz="2800" b="1" dirty="0">
                <a:latin typeface="Times New Roman" panose="02020603050405020304" pitchFamily="18" charset="0"/>
              </a:rPr>
              <a:t> </a:t>
            </a:r>
          </a:p>
          <a:p>
            <a:pPr algn="just"/>
            <a:r>
              <a:rPr lang="vi-VN" altLang="en-US" sz="2600" b="1" dirty="0">
                <a:latin typeface="Times New Roman" panose="02020603050405020304" pitchFamily="18" charset="0"/>
              </a:rPr>
              <a:t>	</a:t>
            </a:r>
            <a:r>
              <a:rPr lang="vi-VN" altLang="en-US" sz="2600" dirty="0">
                <a:latin typeface="Times New Roman" panose="02020603050405020304" pitchFamily="18" charset="0"/>
              </a:rPr>
              <a:t>Ngày xửa ngày xưa;</a:t>
            </a:r>
            <a:r>
              <a:rPr lang="en-US" altLang="zh-CN" sz="2600" dirty="0">
                <a:latin typeface="Times New Roman" panose="02020603050405020304" pitchFamily="18" charset="0"/>
              </a:rPr>
              <a:t> </a:t>
            </a:r>
            <a:r>
              <a:rPr lang="vi-VN" altLang="en-US" sz="2600" dirty="0">
                <a:latin typeface="Times New Roman" panose="02020603050405020304" pitchFamily="18" charset="0"/>
              </a:rPr>
              <a:t>ở miền đất Lạc </a:t>
            </a:r>
            <a:r>
              <a:rPr lang="en-US" altLang="vi-VN" sz="2600" dirty="0">
                <a:latin typeface="Times New Roman" panose="02020603050405020304" pitchFamily="18" charset="0"/>
              </a:rPr>
              <a:t>V</a:t>
            </a:r>
            <a:r>
              <a:rPr lang="vi-VN" altLang="en-US" sz="2600" dirty="0">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600" dirty="0">
                <a:latin typeface="Times New Roman" panose="02020603050405020304" pitchFamily="18" charset="0"/>
              </a:rPr>
              <a:t>Â</a:t>
            </a:r>
            <a:r>
              <a:rPr lang="vi-VN" altLang="en-US" sz="2600" dirty="0">
                <a:latin typeface="Times New Roman" panose="02020603050405020304" pitchFamily="18" charset="0"/>
              </a:rPr>
              <a:t>u Cơ xinh đẹp tuyệt trần, nghe vùng đất Lạc Việt có nhiều hoa thơm cỏ lạ bèn tìm đến thăm. Hai người gặp nhau,</a:t>
            </a:r>
            <a:r>
              <a:rPr lang="en-US" altLang="zh-CN" sz="2600" dirty="0">
                <a:latin typeface="Times New Roman" panose="02020603050405020304" pitchFamily="18" charset="0"/>
              </a:rPr>
              <a:t> </a:t>
            </a:r>
            <a:r>
              <a:rPr lang="vi-VN" altLang="en-US" sz="2600" dirty="0">
                <a:latin typeface="Times New Roman" panose="02020603050405020304" pitchFamily="18" charset="0"/>
              </a:rPr>
              <a:t>kết thành vợ chồng. Đ</a:t>
            </a:r>
            <a:r>
              <a:rPr lang="en-US" altLang="vi-VN" sz="2600" dirty="0">
                <a:latin typeface="Times New Roman" panose="02020603050405020304" pitchFamily="18" charset="0"/>
              </a:rPr>
              <a:t>ế</a:t>
            </a:r>
            <a:r>
              <a:rPr lang="vi-VN" altLang="en-US" sz="2600" dirty="0">
                <a:latin typeface="Times New Roman" panose="02020603050405020304" pitchFamily="18" charset="0"/>
              </a:rPr>
              <a:t>n kì sinh nở,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600" dirty="0">
                <a:latin typeface="Times New Roman" panose="02020603050405020304" pitchFamily="18" charset="0"/>
              </a:rPr>
              <a:t>ố</a:t>
            </a:r>
            <a:r>
              <a:rPr lang="vi-VN" altLang="en-US" sz="2600" dirty="0">
                <a:latin typeface="Times New Roman" panose="02020603050405020304" pitchFamily="18" charset="0"/>
              </a:rPr>
              <a:t>ng với nhau được ít lâu, Lạc Long Quân bảo vợ :</a:t>
            </a:r>
          </a:p>
          <a:p>
            <a:pPr algn="just"/>
            <a:r>
              <a:rPr lang="vi-VN" altLang="en-US" sz="2600" dirty="0">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algn="just"/>
            <a:r>
              <a:rPr lang="vi-VN" altLang="en-US" sz="2600" dirty="0">
                <a:latin typeface="Times New Roman" panose="02020603050405020304" pitchFamily="18" charset="0"/>
              </a:rPr>
              <a:t>	Một trăm người con của Lạc Long Quân và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600" i="1" dirty="0">
                <a:latin typeface="Times New Roman" panose="02020603050405020304" pitchFamily="18" charset="0"/>
              </a:rPr>
              <a:t>đồng bào.</a:t>
            </a:r>
          </a:p>
          <a:p>
            <a:pPr algn="just"/>
            <a:r>
              <a:rPr lang="vi-VN" altLang="en-US" sz="2600" i="1" dirty="0">
                <a:latin typeface="Times New Roman" panose="02020603050405020304" pitchFamily="18" charset="0"/>
              </a:rPr>
              <a:t> </a:t>
            </a:r>
            <a:r>
              <a:rPr lang="en-US" altLang="zh-CN" sz="2600" i="1" dirty="0">
                <a:latin typeface="Times New Roman" panose="02020603050405020304" pitchFamily="18" charset="0"/>
              </a:rPr>
              <a:t>	                                                                                      Theo </a:t>
            </a:r>
            <a:r>
              <a:rPr lang="en-US" altLang="zh-CN" sz="2600" i="1" dirty="0" err="1">
                <a:latin typeface="Times New Roman" panose="02020603050405020304" pitchFamily="18" charset="0"/>
              </a:rPr>
              <a:t>Nguyễn</a:t>
            </a:r>
            <a:r>
              <a:rPr lang="en-US" altLang="zh-CN" sz="2600" i="1" dirty="0">
                <a:latin typeface="Times New Roman" panose="02020603050405020304" pitchFamily="18" charset="0"/>
              </a:rPr>
              <a:t> </a:t>
            </a:r>
            <a:r>
              <a:rPr lang="en-US" altLang="zh-CN" sz="2600" i="1" dirty="0" err="1">
                <a:latin typeface="Times New Roman" panose="02020603050405020304" pitchFamily="18" charset="0"/>
              </a:rPr>
              <a:t>Đổng</a:t>
            </a:r>
            <a:r>
              <a:rPr lang="en-US" altLang="zh-CN" sz="2600" i="1" dirty="0">
                <a:latin typeface="Times New Roman" panose="02020603050405020304" pitchFamily="18" charset="0"/>
              </a:rPr>
              <a:t> Chi</a:t>
            </a:r>
          </a:p>
        </p:txBody>
      </p:sp>
    </p:spTree>
    <p:extLst>
      <p:ext uri="{BB962C8B-B14F-4D97-AF65-F5344CB8AC3E}">
        <p14:creationId xmlns:p14="http://schemas.microsoft.com/office/powerpoint/2010/main" val="4691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4340" name="Text Box 6"/>
          <p:cNvSpPr txBox="1">
            <a:spLocks noChangeArrowheads="1"/>
          </p:cNvSpPr>
          <p:nvPr/>
        </p:nvSpPr>
        <p:spPr bwMode="auto">
          <a:xfrm>
            <a:off x="351972" y="48623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p>
        </p:txBody>
      </p:sp>
      <p:sp>
        <p:nvSpPr>
          <p:cNvPr id="14341" name="Text Box 7"/>
          <p:cNvSpPr txBox="1">
            <a:spLocks noChangeArrowheads="1"/>
          </p:cNvSpPr>
          <p:nvPr/>
        </p:nvSpPr>
        <p:spPr bwMode="auto">
          <a:xfrm>
            <a:off x="351972" y="2667001"/>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smtClean="0">
                <a:solidFill>
                  <a:srgbClr val="0000CC"/>
                </a:solidFill>
                <a:latin typeface="Times New Roman" panose="02020603050405020304" pitchFamily="18" charset="0"/>
              </a:rPr>
              <a:t>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smtClean="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sp>
        <p:nvSpPr>
          <p:cNvPr id="14342" name="Text Box 15"/>
          <p:cNvSpPr txBox="1">
            <a:spLocks noChangeArrowheads="1"/>
          </p:cNvSpPr>
          <p:nvPr/>
        </p:nvSpPr>
        <p:spPr bwMode="auto">
          <a:xfrm>
            <a:off x="351972" y="1248230"/>
            <a:ext cx="114300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Việt</a:t>
            </a:r>
            <a:r>
              <a:rPr lang="en-US" altLang="zh-CN" sz="3600" dirty="0">
                <a:solidFill>
                  <a:srgbClr val="0000CC"/>
                </a:solidFill>
                <a:latin typeface="Times New Roman" panose="02020603050405020304" pitchFamily="18" charset="0"/>
              </a:rPr>
              <a:t> Nam ta </a:t>
            </a:r>
            <a:r>
              <a:rPr lang="en-US" altLang="zh-CN" sz="3600" dirty="0" err="1">
                <a:solidFill>
                  <a:srgbClr val="0000CC"/>
                </a:solidFill>
                <a:latin typeface="Times New Roman" panose="02020603050405020304" pitchFamily="18" charset="0"/>
              </a:rPr>
              <a:t>gọi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nhau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a:t>
            </a:r>
            <a:r>
              <a:rPr lang="en-US" altLang="zh-CN" sz="3600" dirty="0" err="1">
                <a:solidFill>
                  <a:srgbClr val="0000CC"/>
                </a:solidFill>
                <a:latin typeface="Times New Roman" panose="02020603050405020304" pitchFamily="18" charset="0"/>
                <a:cs typeface="Times New Roman" panose="02020603050405020304" pitchFamily="18" charset="0"/>
              </a:rPr>
              <a:t>à</a:t>
            </a:r>
            <a:r>
              <a:rPr lang="en-US" altLang="zh-CN" sz="3600"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đồng</a:t>
            </a:r>
            <a:r>
              <a:rPr lang="en-US" altLang="zh-CN" sz="3600" i="1"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b</a:t>
            </a:r>
            <a:r>
              <a:rPr lang="en-US" altLang="zh-CN" sz="3600" i="1" dirty="0" err="1">
                <a:solidFill>
                  <a:srgbClr val="0000CC"/>
                </a:solidFill>
                <a:latin typeface="Times New Roman" panose="02020603050405020304" pitchFamily="18" charset="0"/>
                <a:cs typeface="Times New Roman" panose="02020603050405020304" pitchFamily="18" charset="0"/>
              </a:rPr>
              <a:t>à</a:t>
            </a:r>
            <a:r>
              <a:rPr lang="en-US" altLang="zh-CN" sz="3600" i="1" dirty="0" err="1">
                <a:solidFill>
                  <a:srgbClr val="0000CC"/>
                </a:solidFill>
                <a:latin typeface="Times New Roman" panose="02020603050405020304" pitchFamily="18" charset="0"/>
              </a:rPr>
              <a:t>o</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vì</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tất</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cả</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đều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được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sinh</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ra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từ</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bọc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trăm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trứng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của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mẹ</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Âu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Cơ</a:t>
            </a:r>
            <a:r>
              <a:rPr lang="en-US" altLang="zh-CN" sz="3600" dirty="0">
                <a:solidFill>
                  <a:srgbClr val="0000CC"/>
                </a:solidFill>
                <a:latin typeface="Times New Roman" panose="02020603050405020304" pitchFamily="18" charset="0"/>
              </a:rPr>
              <a:t>.</a:t>
            </a:r>
            <a:endParaRPr lang="en-US" altLang="zh-CN" sz="3600" dirty="0">
              <a:solidFill>
                <a:srgbClr val="0000CC"/>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351972" y="4651374"/>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c</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Đặt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câu</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với</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một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trong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những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từ</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vừa</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tìm</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được</a:t>
            </a:r>
            <a:r>
              <a:rPr lang="en-US" altLang="zh-CN" sz="3600" b="1" dirty="0" smtClean="0">
                <a:latin typeface="Times New Roman" panose="02020603050405020304" pitchFamily="18" charset="0"/>
              </a:rPr>
              <a:t>?</a:t>
            </a:r>
            <a:endParaRPr lang="en-US" altLang="zh-CN" sz="3600" b="1" dirty="0">
              <a:latin typeface="Times New Roman" panose="02020603050405020304" pitchFamily="18" charset="0"/>
            </a:endParaRPr>
          </a:p>
        </p:txBody>
      </p:sp>
      <p:pic>
        <p:nvPicPr>
          <p:cNvPr id="8"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p:bldP spid="14340" grpId="2"/>
      <p:bldP spid="14341" grpId="1"/>
      <p:bldP spid="14341" grpId="2"/>
      <p:bldP spid="14342" grpId="0"/>
      <p:bldP spid="14342" grpId="1"/>
      <p:bldP spid="6" grpId="1"/>
      <p:bldP spid="6"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môn</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21526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8" y="4810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hành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8" y="130175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5" y="389890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5" y="4795838"/>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5" y="389890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8"/>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thau</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8" y="2170113"/>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bằng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tình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8" y="3036888"/>
            <a:ext cx="1885950" cy="5222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5" y="3000375"/>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8" y="2143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ruộng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5" y="130175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quê</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650" y="30194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4821238"/>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38576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21526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297497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4770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13112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713" y="21558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138" y="30480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39401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2208213"/>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48593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175" y="391477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480218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39370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8775" y="299561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588" y="130175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32" descr="Crocodile free stic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5548313"/>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34" descr="Crocodile free stic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67055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6" descr="Hippopotamus free stic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19562">
            <a:off x="6623050" y="5365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38" descr="Llama free stic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2688" y="5716588"/>
            <a:ext cx="112871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2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fade">
                                      <p:cBhvr>
                                        <p:cTn id="13" dur="500"/>
                                        <p:tgtEl>
                                          <p:spTgt spid="14364"/>
                                        </p:tgtEl>
                                      </p:cBhvr>
                                    </p:animEffec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6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nextCondLst>
                <p:cond evt="onClick" delay="0">
                  <p:tgtEl>
                    <p:spTgt spid="60"/>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childTnLst>
              </p:cTn>
              <p:nextCondLst>
                <p:cond evt="onClick" delay="0">
                  <p:tgtEl>
                    <p:spTgt spid="40"/>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nextCondLst>
                <p:cond evt="onClick" delay="0">
                  <p:tgtEl>
                    <p:spTgt spid="41"/>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nextCondLst>
                <p:cond evt="onClick" delay="0">
                  <p:tgtEl>
                    <p:spTgt spid="2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5362" name="Text Box 4"/>
          <p:cNvSpPr txBox="1">
            <a:spLocks noChangeArrowheads="1"/>
          </p:cNvSpPr>
          <p:nvPr/>
        </p:nvSpPr>
        <p:spPr bwMode="auto">
          <a:xfrm>
            <a:off x="1280886" y="560103"/>
            <a:ext cx="91440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c</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Đặt</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vừa</a:t>
            </a:r>
            <a:r>
              <a:rPr lang="en-US" altLang="en-US" b="1" dirty="0">
                <a:latin typeface="Times New Roman" panose="02020603050405020304" pitchFamily="18" charset="0"/>
              </a:rPr>
              <a:t>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a:t>
            </a:r>
          </a:p>
        </p:txBody>
      </p:sp>
      <p:sp>
        <p:nvSpPr>
          <p:cNvPr id="18" name="Text Box 4"/>
          <p:cNvSpPr txBox="1">
            <a:spLocks noChangeArrowheads="1"/>
          </p:cNvSpPr>
          <p:nvPr/>
        </p:nvSpPr>
        <p:spPr bwMode="auto">
          <a:xfrm>
            <a:off x="762000" y="1726281"/>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và</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hương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nhau</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8" name="Text Box 8"/>
          <p:cNvSpPr txBox="1">
            <a:spLocks noChangeArrowheads="1"/>
          </p:cNvSpPr>
          <p:nvPr/>
        </p:nvSpPr>
        <p:spPr bwMode="auto">
          <a:xfrm>
            <a:off x="762000" y="339197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thanh</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9" name="Text Box 9"/>
          <p:cNvSpPr txBox="1">
            <a:spLocks noChangeArrowheads="1"/>
          </p:cNvSpPr>
          <p:nvPr/>
        </p:nvSpPr>
        <p:spPr bwMode="auto">
          <a:xfrm>
            <a:off x="762000" y="2496622"/>
            <a:ext cx="10860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trường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phục</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rất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đẹp</a:t>
            </a:r>
            <a:r>
              <a:rPr lang="en-US" altLang="en-US" sz="2800" dirty="0">
                <a:solidFill>
                  <a:srgbClr val="0000FF"/>
                </a:solidFill>
                <a:latin typeface="Times New Roman" panose="02020603050405020304" pitchFamily="18" charset="0"/>
                <a:cs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762000" y="4243966"/>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smtClean="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Người</a:t>
            </a:r>
            <a:r>
              <a:rPr lang="en-US" altLang="zh-CN" sz="2800" dirty="0" smtClean="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dân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Việt</a:t>
            </a:r>
            <a:r>
              <a:rPr lang="en-US" altLang="zh-CN" sz="2800" dirty="0">
                <a:solidFill>
                  <a:srgbClr val="0000FF"/>
                </a:solidFill>
                <a:latin typeface="Times New Roman" panose="02020603050405020304" pitchFamily="18" charset="0"/>
              </a:rPr>
              <a:t> </a:t>
            </a:r>
            <a:r>
              <a:rPr lang="en-US" altLang="zh-CN" sz="2800" dirty="0" smtClean="0">
                <a:solidFill>
                  <a:srgbClr val="0000FF"/>
                </a:solidFill>
                <a:latin typeface="Times New Roman" panose="02020603050405020304" pitchFamily="18" charset="0"/>
              </a:rPr>
              <a:t>Nam </a:t>
            </a:r>
            <a:r>
              <a:rPr lang="en-US" altLang="zh-CN" sz="2800" dirty="0" err="1" smtClean="0">
                <a:solidFill>
                  <a:srgbClr val="0000FF"/>
                </a:solidFill>
                <a:latin typeface="Times New Roman" panose="02020603050405020304" pitchFamily="18" charset="0"/>
              </a:rPr>
              <a:t>quyết</a:t>
            </a:r>
            <a:r>
              <a:rPr lang="en-US" altLang="zh-CN" sz="2800" dirty="0" smtClean="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tâm</a:t>
            </a:r>
            <a:r>
              <a:rPr lang="en-US" altLang="zh-CN" sz="2800" dirty="0" smtClean="0">
                <a:solidFill>
                  <a:srgbClr val="0000FF"/>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đồng</a:t>
            </a:r>
            <a:r>
              <a:rPr lang="en-US" altLang="zh-CN" sz="2800" dirty="0">
                <a:solidFill>
                  <a:srgbClr val="C00000"/>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lòng</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đẩy</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lùi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dịch</a:t>
            </a:r>
            <a:r>
              <a:rPr lang="en-US" altLang="zh-CN" sz="2800" dirty="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bệnh</a:t>
            </a:r>
            <a:r>
              <a:rPr lang="en-US" altLang="zh-CN" sz="2800" dirty="0" smtClean="0">
                <a:solidFill>
                  <a:srgbClr val="0000FF"/>
                </a:solidFill>
                <a:latin typeface="Times New Roman" panose="02020603050405020304" pitchFamily="18" charset="0"/>
              </a:rPr>
              <a:t> Covid-19. </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02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368" grpId="0"/>
      <p:bldP spid="1536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11830" y="-8705"/>
            <a:ext cx="12192000" cy="6858000"/>
          </a:xfrm>
          <a:prstGeom prst="rect">
            <a:avLst/>
          </a:prstGeom>
        </p:spPr>
      </p:pic>
      <p:grpSp>
        <p:nvGrpSpPr>
          <p:cNvPr id="2" name="Group 492"/>
          <p:cNvGrpSpPr/>
          <p:nvPr/>
        </p:nvGrpSpPr>
        <p:grpSpPr>
          <a:xfrm>
            <a:off x="5718717" y="3205993"/>
            <a:ext cx="3429024" cy="428628"/>
            <a:chOff x="2500298" y="1500174"/>
            <a:chExt cx="3429024" cy="428628"/>
          </a:xfrm>
          <a:solidFill>
            <a:srgbClr val="00B0F0"/>
          </a:solidFill>
        </p:grpSpPr>
        <p:sp>
          <p:nvSpPr>
            <p:cNvPr id="494" name="Rounded Rectangle 493"/>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5" name="Rounded Rectangle 494"/>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6" name="Rounded Rectangle 495"/>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7" name="Rounded Rectangle 496"/>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8" name="Rounded Rectangle 497"/>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9" name="Rounded Rectangle 498"/>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0" name="Rounded Rectangle 499"/>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3" name="Group 484"/>
          <p:cNvGrpSpPr/>
          <p:nvPr/>
        </p:nvGrpSpPr>
        <p:grpSpPr>
          <a:xfrm>
            <a:off x="5718717" y="3205993"/>
            <a:ext cx="3429024" cy="428628"/>
            <a:chOff x="2500298" y="1500174"/>
            <a:chExt cx="3429024" cy="428628"/>
          </a:xfrm>
          <a:solidFill>
            <a:srgbClr val="92D050"/>
          </a:solidFill>
        </p:grpSpPr>
        <p:sp>
          <p:nvSpPr>
            <p:cNvPr id="486" name="Rounded Rectangle 4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7" name="Rounded Rectangle 4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8" name="Rounded Rectangle 4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9" name="Rounded Rectangle 4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0" name="Rounded Rectangle 4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1" name="Rounded Rectangle 4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2" name="Rounded Rectangle 4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 name="Group 443"/>
          <p:cNvGrpSpPr/>
          <p:nvPr/>
        </p:nvGrpSpPr>
        <p:grpSpPr>
          <a:xfrm>
            <a:off x="4228969" y="4198877"/>
            <a:ext cx="2928958" cy="428628"/>
            <a:chOff x="1643042" y="2357430"/>
            <a:chExt cx="2928958" cy="428628"/>
          </a:xfrm>
          <a:solidFill>
            <a:srgbClr val="00B0F0"/>
          </a:solidFill>
        </p:grpSpPr>
        <p:sp>
          <p:nvSpPr>
            <p:cNvPr id="445" name="Rounded Rectangle 444"/>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6" name="Rounded Rectangle 445"/>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7" name="Rounded Rectangle 446"/>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8" name="Rounded Rectangle 447"/>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9" name="Rounded Rectangle 448"/>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3" name="Rounded Rectangle 452"/>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19" name="Group 366"/>
          <p:cNvGrpSpPr/>
          <p:nvPr/>
        </p:nvGrpSpPr>
        <p:grpSpPr>
          <a:xfrm>
            <a:off x="5223754" y="3704353"/>
            <a:ext cx="2928958" cy="428628"/>
            <a:chOff x="2500298" y="1500174"/>
            <a:chExt cx="2928958" cy="428628"/>
          </a:xfrm>
          <a:solidFill>
            <a:srgbClr val="00B0F0"/>
          </a:solidFill>
        </p:grpSpPr>
        <p:sp>
          <p:nvSpPr>
            <p:cNvPr id="368" name="Rounded Rectangle 36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9" name="Rounded Rectangle 36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0" name="Rounded Rectangle 36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1" name="Rounded Rectangle 37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2" name="Rounded Rectangle 37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3" name="Rounded Rectangle 37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1" name="Group 279"/>
          <p:cNvGrpSpPr/>
          <p:nvPr/>
        </p:nvGrpSpPr>
        <p:grpSpPr>
          <a:xfrm>
            <a:off x="5217293" y="2707524"/>
            <a:ext cx="2928958" cy="428628"/>
            <a:chOff x="2500298" y="1500174"/>
            <a:chExt cx="2928958" cy="428628"/>
          </a:xfrm>
          <a:solidFill>
            <a:srgbClr val="00B0F0"/>
          </a:solidFill>
        </p:grpSpPr>
        <p:sp>
          <p:nvSpPr>
            <p:cNvPr id="281" name="Rounded Rectangle 280"/>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2" name="Rounded Rectangle 281"/>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3" name="Rounded Rectangle 282"/>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4" name="Rounded Rectangle 283"/>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5" name="Rounded Rectangle 284"/>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6" name="Rounded Rectangle 285"/>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2" name="Group 271"/>
          <p:cNvGrpSpPr/>
          <p:nvPr/>
        </p:nvGrpSpPr>
        <p:grpSpPr>
          <a:xfrm>
            <a:off x="5217293" y="2707524"/>
            <a:ext cx="2928958" cy="428628"/>
            <a:chOff x="2500298" y="1500174"/>
            <a:chExt cx="2928958" cy="428628"/>
          </a:xfrm>
          <a:solidFill>
            <a:srgbClr val="92D050"/>
          </a:solidFill>
        </p:grpSpPr>
        <p:sp>
          <p:nvSpPr>
            <p:cNvPr id="273" name="Rounded Rectangle 272"/>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4" name="Rounded Rectangle 273"/>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5" name="Rounded Rectangle 274"/>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6" name="Rounded Rectangle 275"/>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7" name="Rounded Rectangle 276"/>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8" name="Rounded Rectangle 277"/>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058" name="Group 39"/>
          <p:cNvGrpSpPr>
            <a:grpSpLocks/>
          </p:cNvGrpSpPr>
          <p:nvPr/>
        </p:nvGrpSpPr>
        <p:grpSpPr bwMode="auto">
          <a:xfrm>
            <a:off x="3215706" y="1700826"/>
            <a:ext cx="4429125" cy="428625"/>
            <a:chOff x="1643042" y="2357430"/>
            <a:chExt cx="4429156" cy="428628"/>
          </a:xfrm>
        </p:grpSpPr>
        <p:sp>
          <p:nvSpPr>
            <p:cNvPr id="29" name="Rounded Rectangle 28"/>
            <p:cNvSpPr/>
            <p:nvPr/>
          </p:nvSpPr>
          <p:spPr>
            <a:xfrm>
              <a:off x="2143107"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0" name="Rounded Rectangle 29"/>
            <p:cNvSpPr/>
            <p:nvPr/>
          </p:nvSpPr>
          <p:spPr>
            <a:xfrm>
              <a:off x="2643174"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1" name="Rounded Rectangle 30"/>
            <p:cNvSpPr/>
            <p:nvPr/>
          </p:nvSpPr>
          <p:spPr>
            <a:xfrm>
              <a:off x="3143239"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2" name="Rounded Rectangle 31"/>
            <p:cNvSpPr/>
            <p:nvPr/>
          </p:nvSpPr>
          <p:spPr>
            <a:xfrm>
              <a:off x="3643306"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3" name="Rounded Rectangle 32"/>
            <p:cNvSpPr/>
            <p:nvPr/>
          </p:nvSpPr>
          <p:spPr>
            <a:xfrm>
              <a:off x="4143371"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4" name="Rounded Rectangle 33"/>
            <p:cNvSpPr/>
            <p:nvPr/>
          </p:nvSpPr>
          <p:spPr>
            <a:xfrm>
              <a:off x="4643438"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5" name="Rounded Rectangle 34"/>
            <p:cNvSpPr/>
            <p:nvPr/>
          </p:nvSpPr>
          <p:spPr>
            <a:xfrm>
              <a:off x="5143503"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 name="Rounded Rectangle 35"/>
            <p:cNvSpPr/>
            <p:nvPr/>
          </p:nvSpPr>
          <p:spPr>
            <a:xfrm>
              <a:off x="5643570"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 name="Rounded Rectangle 36"/>
            <p:cNvSpPr/>
            <p:nvPr/>
          </p:nvSpPr>
          <p:spPr>
            <a:xfrm>
              <a:off x="1643042"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4" name="Group 41"/>
          <p:cNvGrpSpPr/>
          <p:nvPr/>
        </p:nvGrpSpPr>
        <p:grpSpPr>
          <a:xfrm>
            <a:off x="3215680" y="1700808"/>
            <a:ext cx="4429156" cy="428628"/>
            <a:chOff x="1643042" y="2357430"/>
            <a:chExt cx="4429156" cy="428628"/>
          </a:xfrm>
          <a:solidFill>
            <a:srgbClr val="92D050"/>
          </a:solidFill>
        </p:grpSpPr>
        <p:sp>
          <p:nvSpPr>
            <p:cNvPr id="43" name="Rounded Rectangle 4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 name="Rounded Rectangle 4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 name="Rounded Rectangle 4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6" name="Rounded Rectangle 4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7" name="Rounded Rectangle 4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 name="Rounded Rectangle 47"/>
            <p:cNvSpPr/>
            <p:nvPr/>
          </p:nvSpPr>
          <p:spPr>
            <a:xfrm>
              <a:off x="464343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 name="Rounded Rectangle 48"/>
            <p:cNvSpPr/>
            <p:nvPr/>
          </p:nvSpPr>
          <p:spPr>
            <a:xfrm>
              <a:off x="514350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 name="Rounded Rectangle 49"/>
            <p:cNvSpPr/>
            <p:nvPr/>
          </p:nvSpPr>
          <p:spPr>
            <a:xfrm>
              <a:off x="564357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1" name="Rounded Rectangle 5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sp>
        <p:nvSpPr>
          <p:cNvPr id="7" name="8-Point Star 6"/>
          <p:cNvSpPr/>
          <p:nvPr/>
        </p:nvSpPr>
        <p:spPr>
          <a:xfrm>
            <a:off x="2287018" y="1629388"/>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endParaRPr lang="vi-VN" sz="2400" b="1" dirty="0"/>
          </a:p>
        </p:txBody>
      </p:sp>
      <p:grpSp>
        <p:nvGrpSpPr>
          <p:cNvPr id="25" name="Group 40"/>
          <p:cNvGrpSpPr/>
          <p:nvPr/>
        </p:nvGrpSpPr>
        <p:grpSpPr>
          <a:xfrm>
            <a:off x="3215680" y="1700808"/>
            <a:ext cx="4429156" cy="428628"/>
            <a:chOff x="1500166" y="1214422"/>
            <a:chExt cx="4429156" cy="428628"/>
          </a:xfrm>
          <a:solidFill>
            <a:srgbClr val="FFFF00"/>
          </a:solidFill>
        </p:grpSpPr>
        <p:sp>
          <p:nvSpPr>
            <p:cNvPr id="5" name="Rounded Rectangle 4"/>
            <p:cNvSpPr/>
            <p:nvPr/>
          </p:nvSpPr>
          <p:spPr>
            <a:xfrm>
              <a:off x="2000232"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8" name="Rounded Rectangle 7"/>
            <p:cNvSpPr/>
            <p:nvPr/>
          </p:nvSpPr>
          <p:spPr>
            <a:xfrm>
              <a:off x="250029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9" name="Rounded Rectangle 8"/>
            <p:cNvSpPr/>
            <p:nvPr/>
          </p:nvSpPr>
          <p:spPr>
            <a:xfrm>
              <a:off x="300036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0" name="Rounded Rectangle 9"/>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11" name="Rounded Rectangle 10"/>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2" name="Rounded Rectangle 11"/>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3" name="Rounded Rectangle 12"/>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14" name="Rounded Rectangle 13"/>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5" name="Rounded Rectangle 14"/>
            <p:cNvSpPr/>
            <p:nvPr/>
          </p:nvSpPr>
          <p:spPr>
            <a:xfrm>
              <a:off x="150016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54" name="TextBox 53"/>
          <p:cNvSpPr txBox="1"/>
          <p:nvPr/>
        </p:nvSpPr>
        <p:spPr>
          <a:xfrm>
            <a:off x="1184022" y="4939880"/>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1: ( </a:t>
            </a:r>
            <a:r>
              <a:rPr lang="en-US" sz="2400" b="1" i="1" u="sng" dirty="0" err="1">
                <a:solidFill>
                  <a:schemeClr val="accent6">
                    <a:lumMod val="75000"/>
                  </a:schemeClr>
                </a:solidFill>
              </a:rPr>
              <a:t>Có</a:t>
            </a:r>
            <a:r>
              <a:rPr lang="en-US" sz="2400" b="1" i="1" u="sng" dirty="0">
                <a:solidFill>
                  <a:schemeClr val="accent6">
                    <a:lumMod val="75000"/>
                  </a:schemeClr>
                </a:solidFill>
              </a:rPr>
              <a:t> 9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kỉ</a:t>
            </a:r>
            <a:r>
              <a:rPr lang="en-US" sz="2400" b="1" i="1" dirty="0">
                <a:solidFill>
                  <a:schemeClr val="tx2"/>
                </a:solidFill>
              </a:rPr>
              <a:t> </a:t>
            </a:r>
            <a:r>
              <a:rPr lang="en-US" sz="2400" b="1" i="1" dirty="0" err="1">
                <a:solidFill>
                  <a:schemeClr val="tx2"/>
                </a:solidFill>
              </a:rPr>
              <a:t>niệm</a:t>
            </a:r>
            <a:r>
              <a:rPr lang="en-US" sz="2400" b="1" i="1" dirty="0">
                <a:solidFill>
                  <a:schemeClr val="tx2"/>
                </a:solidFill>
              </a:rPr>
              <a:t> </a:t>
            </a:r>
            <a:r>
              <a:rPr lang="en-US" sz="2400" b="1" i="1" dirty="0" err="1">
                <a:solidFill>
                  <a:schemeClr val="tx2"/>
                </a:solidFill>
              </a:rPr>
              <a:t>ngày</a:t>
            </a:r>
            <a:r>
              <a:rPr lang="en-US" sz="2400" b="1" i="1" dirty="0">
                <a:solidFill>
                  <a:schemeClr val="tx2"/>
                </a:solidFill>
              </a:rPr>
              <a:t> </a:t>
            </a:r>
            <a:r>
              <a:rPr lang="en-US" sz="2400" b="1" i="1" dirty="0" err="1">
                <a:solidFill>
                  <a:schemeClr val="tx2"/>
                </a:solidFill>
              </a:rPr>
              <a:t>thành</a:t>
            </a:r>
            <a:r>
              <a:rPr lang="en-US" sz="2400" b="1" i="1" dirty="0">
                <a:solidFill>
                  <a:schemeClr val="tx2"/>
                </a:solidFill>
              </a:rPr>
              <a:t> </a:t>
            </a:r>
            <a:r>
              <a:rPr lang="en-US" sz="2400" b="1" i="1" dirty="0" err="1">
                <a:solidFill>
                  <a:schemeClr val="tx2"/>
                </a:solidFill>
              </a:rPr>
              <a:t>lập</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26" name="Group 176"/>
          <p:cNvGrpSpPr/>
          <p:nvPr/>
        </p:nvGrpSpPr>
        <p:grpSpPr>
          <a:xfrm>
            <a:off x="3707809" y="2200874"/>
            <a:ext cx="3429024" cy="428628"/>
            <a:chOff x="2500298" y="1500174"/>
            <a:chExt cx="3429024" cy="428628"/>
          </a:xfrm>
          <a:solidFill>
            <a:srgbClr val="00B0F0"/>
          </a:solidFill>
        </p:grpSpPr>
        <p:sp>
          <p:nvSpPr>
            <p:cNvPr id="178" name="Rounded Rectangle 17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79" name="Rounded Rectangle 17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0" name="Rounded Rectangle 17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1" name="Rounded Rectangle 18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2" name="Rounded Rectangle 18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3" name="Rounded Rectangle 18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4" name="Rounded Rectangle 183"/>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7" name="Group 184"/>
          <p:cNvGrpSpPr/>
          <p:nvPr/>
        </p:nvGrpSpPr>
        <p:grpSpPr>
          <a:xfrm>
            <a:off x="3707809" y="2200874"/>
            <a:ext cx="3429024" cy="428628"/>
            <a:chOff x="2500298" y="1500174"/>
            <a:chExt cx="3429024" cy="428628"/>
          </a:xfrm>
          <a:solidFill>
            <a:srgbClr val="92D050"/>
          </a:solidFill>
        </p:grpSpPr>
        <p:sp>
          <p:nvSpPr>
            <p:cNvPr id="186" name="Rounded Rectangle 1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7" name="Rounded Rectangle 1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8" name="Rounded Rectangle 1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9" name="Rounded Rectangle 1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0" name="Rounded Rectangle 1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1" name="Rounded Rectangle 1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2" name="Rounded Rectangle 1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8" name="Group 167"/>
          <p:cNvGrpSpPr>
            <a:grpSpLocks/>
          </p:cNvGrpSpPr>
          <p:nvPr/>
        </p:nvGrpSpPr>
        <p:grpSpPr bwMode="auto">
          <a:xfrm>
            <a:off x="3707828" y="2200889"/>
            <a:ext cx="3429001" cy="428625"/>
            <a:chOff x="2500298" y="1500174"/>
            <a:chExt cx="3429024" cy="428628"/>
          </a:xfrm>
        </p:grpSpPr>
        <p:sp>
          <p:nvSpPr>
            <p:cNvPr id="158" name="Rounded Rectangle 157"/>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59" name="Rounded Rectangle 158"/>
            <p:cNvSpPr/>
            <p:nvPr/>
          </p:nvSpPr>
          <p:spPr>
            <a:xfrm>
              <a:off x="3000363"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60" name="Rounded Rectangle 159"/>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61" name="Rounded Rectangle 160"/>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62" name="Rounded Rectangle 161"/>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163" name="Rounded Rectangle 162"/>
            <p:cNvSpPr/>
            <p:nvPr/>
          </p:nvSpPr>
          <p:spPr>
            <a:xfrm>
              <a:off x="5000627"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4" name="Rounded Rectangle 163"/>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grpSp>
      <p:sp>
        <p:nvSpPr>
          <p:cNvPr id="193" name="TextBox 192"/>
          <p:cNvSpPr txBox="1"/>
          <p:nvPr/>
        </p:nvSpPr>
        <p:spPr>
          <a:xfrm>
            <a:off x="1385974" y="4944661"/>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2: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nhà</a:t>
            </a:r>
            <a:r>
              <a:rPr lang="en-US" sz="2400" b="1" i="1" dirty="0">
                <a:solidFill>
                  <a:schemeClr val="tx2"/>
                </a:solidFill>
              </a:rPr>
              <a:t>?</a:t>
            </a:r>
          </a:p>
        </p:txBody>
      </p:sp>
      <p:sp>
        <p:nvSpPr>
          <p:cNvPr id="194" name="8-Point Star 193"/>
          <p:cNvSpPr/>
          <p:nvPr/>
        </p:nvSpPr>
        <p:spPr>
          <a:xfrm>
            <a:off x="2287018" y="2161201"/>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2</a:t>
            </a:r>
            <a:endParaRPr lang="vi-VN" sz="2400" b="1"/>
          </a:p>
        </p:txBody>
      </p:sp>
      <p:sp>
        <p:nvSpPr>
          <p:cNvPr id="244" name="8-Point Star 243"/>
          <p:cNvSpPr/>
          <p:nvPr/>
        </p:nvSpPr>
        <p:spPr>
          <a:xfrm>
            <a:off x="2272504" y="271025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endParaRPr lang="vi-VN" sz="2400" b="1" dirty="0"/>
          </a:p>
        </p:txBody>
      </p:sp>
      <p:sp>
        <p:nvSpPr>
          <p:cNvPr id="248" name="8-Point Star 247"/>
          <p:cNvSpPr/>
          <p:nvPr/>
        </p:nvSpPr>
        <p:spPr>
          <a:xfrm>
            <a:off x="2272390" y="373610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endParaRPr lang="vi-VN" sz="2400" b="1" dirty="0"/>
          </a:p>
        </p:txBody>
      </p:sp>
      <p:sp>
        <p:nvSpPr>
          <p:cNvPr id="250" name="8-Point Star 249"/>
          <p:cNvSpPr/>
          <p:nvPr/>
        </p:nvSpPr>
        <p:spPr>
          <a:xfrm>
            <a:off x="2265696" y="4230620"/>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endParaRPr lang="vi-VN" sz="2400" b="1" dirty="0"/>
          </a:p>
        </p:txBody>
      </p:sp>
      <p:sp>
        <p:nvSpPr>
          <p:cNvPr id="251" name="8-Point Star 250"/>
          <p:cNvSpPr/>
          <p:nvPr/>
        </p:nvSpPr>
        <p:spPr>
          <a:xfrm>
            <a:off x="2273636" y="3223219"/>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endParaRPr lang="vi-VN" sz="2400" b="1" dirty="0"/>
          </a:p>
        </p:txBody>
      </p:sp>
      <p:grpSp>
        <p:nvGrpSpPr>
          <p:cNvPr id="55" name="Group 263"/>
          <p:cNvGrpSpPr>
            <a:grpSpLocks/>
          </p:cNvGrpSpPr>
          <p:nvPr/>
        </p:nvGrpSpPr>
        <p:grpSpPr bwMode="auto">
          <a:xfrm>
            <a:off x="5217312" y="2707532"/>
            <a:ext cx="2928937" cy="428625"/>
            <a:chOff x="2500298" y="1500174"/>
            <a:chExt cx="2928958" cy="428628"/>
          </a:xfrm>
        </p:grpSpPr>
        <p:sp>
          <p:nvSpPr>
            <p:cNvPr id="265" name="Rounded Rectangle 264"/>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V</a:t>
              </a:r>
              <a:endParaRPr lang="vi-VN" sz="2400" b="1" dirty="0">
                <a:solidFill>
                  <a:srgbClr val="FF0000"/>
                </a:solidFill>
              </a:endParaRPr>
            </a:p>
          </p:txBody>
        </p:sp>
        <p:sp>
          <p:nvSpPr>
            <p:cNvPr id="266" name="Rounded Rectangle 265"/>
            <p:cNvSpPr/>
            <p:nvPr/>
          </p:nvSpPr>
          <p:spPr>
            <a:xfrm>
              <a:off x="300036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Ệ</a:t>
              </a:r>
              <a:endParaRPr lang="vi-VN" sz="2400" b="1" dirty="0">
                <a:solidFill>
                  <a:srgbClr val="FF0000"/>
                </a:solidFill>
              </a:endParaRPr>
            </a:p>
          </p:txBody>
        </p:sp>
        <p:sp>
          <p:nvSpPr>
            <p:cNvPr id="267" name="Rounded Rectangle 266"/>
            <p:cNvSpPr/>
            <p:nvPr/>
          </p:nvSpPr>
          <p:spPr>
            <a:xfrm>
              <a:off x="3500430"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268" name="Rounded Rectangle 267"/>
            <p:cNvSpPr/>
            <p:nvPr/>
          </p:nvSpPr>
          <p:spPr>
            <a:xfrm>
              <a:off x="4000496"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269" name="Rounded Rectangle 268"/>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270" name="Rounded Rectangle 269"/>
            <p:cNvSpPr/>
            <p:nvPr/>
          </p:nvSpPr>
          <p:spPr>
            <a:xfrm>
              <a:off x="500062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
        <p:nvSpPr>
          <p:cNvPr id="288" name="TextBox 287"/>
          <p:cNvSpPr txBox="1"/>
          <p:nvPr/>
        </p:nvSpPr>
        <p:spPr>
          <a:xfrm>
            <a:off x="1345273" y="4958116"/>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3: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bảo</a:t>
            </a:r>
            <a:r>
              <a:rPr lang="en-US" sz="2400" b="1" i="1" dirty="0">
                <a:solidFill>
                  <a:schemeClr val="tx2"/>
                </a:solidFill>
              </a:rPr>
              <a:t> </a:t>
            </a:r>
            <a:r>
              <a:rPr lang="en-US" sz="2400" b="1" i="1" dirty="0" err="1">
                <a:solidFill>
                  <a:schemeClr val="tx2"/>
                </a:solidFill>
              </a:rPr>
              <a:t>vệ</a:t>
            </a:r>
            <a:r>
              <a:rPr lang="en-US" sz="2400" b="1" i="1" dirty="0">
                <a:solidFill>
                  <a:schemeClr val="tx2"/>
                </a:solidFill>
              </a:rPr>
              <a:t> </a:t>
            </a:r>
            <a:r>
              <a:rPr lang="en-US" sz="2400" b="1" i="1" dirty="0" err="1">
                <a:solidFill>
                  <a:schemeClr val="tx2"/>
                </a:solidFill>
              </a:rPr>
              <a:t>Tổ</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a:t>
            </a:r>
          </a:p>
        </p:txBody>
      </p:sp>
      <p:grpSp>
        <p:nvGrpSpPr>
          <p:cNvPr id="58" name="Group 373"/>
          <p:cNvGrpSpPr/>
          <p:nvPr/>
        </p:nvGrpSpPr>
        <p:grpSpPr>
          <a:xfrm>
            <a:off x="5223754" y="3704353"/>
            <a:ext cx="2928958" cy="428628"/>
            <a:chOff x="2500298" y="1500174"/>
            <a:chExt cx="2928958" cy="428628"/>
          </a:xfrm>
          <a:solidFill>
            <a:srgbClr val="92D050"/>
          </a:solidFill>
        </p:grpSpPr>
        <p:sp>
          <p:nvSpPr>
            <p:cNvPr id="375" name="Rounded Rectangle 374"/>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6" name="Rounded Rectangle 375"/>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7" name="Rounded Rectangle 376"/>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8" name="Rounded Rectangle 377"/>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9" name="Rounded Rectangle 378"/>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80" name="Rounded Rectangle 379"/>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59" name="Group 354"/>
          <p:cNvGrpSpPr/>
          <p:nvPr/>
        </p:nvGrpSpPr>
        <p:grpSpPr>
          <a:xfrm>
            <a:off x="5223754" y="3704353"/>
            <a:ext cx="2928958" cy="428628"/>
            <a:chOff x="3500430" y="1214422"/>
            <a:chExt cx="2928958" cy="428628"/>
          </a:xfrm>
          <a:solidFill>
            <a:srgbClr val="FFFF00"/>
          </a:solidFill>
        </p:grpSpPr>
        <p:sp>
          <p:nvSpPr>
            <p:cNvPr id="359" name="Rounded Rectangle 358"/>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360" name="Rounded Rectangle 359"/>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361" name="Rounded Rectangle 360"/>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362" name="Rounded Rectangle 361"/>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363" name="Rounded Rectangle 362"/>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365" name="Rounded Rectangle 364"/>
            <p:cNvSpPr/>
            <p:nvPr/>
          </p:nvSpPr>
          <p:spPr>
            <a:xfrm>
              <a:off x="600076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Ì</a:t>
              </a:r>
              <a:endParaRPr lang="vi-VN" sz="2400" b="1" dirty="0">
                <a:solidFill>
                  <a:srgbClr val="FF0000"/>
                </a:solidFill>
              </a:endParaRPr>
            </a:p>
          </p:txBody>
        </p:sp>
      </p:grpSp>
      <p:sp>
        <p:nvSpPr>
          <p:cNvPr id="381" name="TextBox 380"/>
          <p:cNvSpPr txBox="1"/>
          <p:nvPr/>
        </p:nvSpPr>
        <p:spPr>
          <a:xfrm>
            <a:off x="1126988" y="4953467"/>
            <a:ext cx="9564691"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5: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lá</a:t>
            </a:r>
            <a:r>
              <a:rPr lang="en-US" sz="2400" b="1" i="1" dirty="0">
                <a:solidFill>
                  <a:schemeClr val="tx2"/>
                </a:solidFill>
              </a:rPr>
              <a:t> </a:t>
            </a:r>
            <a:r>
              <a:rPr lang="en-US" sz="2400" b="1" i="1" dirty="0" err="1">
                <a:solidFill>
                  <a:schemeClr val="tx2"/>
                </a:solidFill>
              </a:rPr>
              <a:t>cờ</a:t>
            </a:r>
            <a:r>
              <a:rPr lang="en-US" sz="2400" b="1" i="1" dirty="0">
                <a:solidFill>
                  <a:schemeClr val="tx2"/>
                </a:solidFill>
              </a:rPr>
              <a:t> </a:t>
            </a:r>
            <a:r>
              <a:rPr lang="en-US" sz="2400" b="1" i="1" dirty="0" err="1">
                <a:solidFill>
                  <a:schemeClr val="tx2"/>
                </a:solidFill>
              </a:rPr>
              <a:t>tượng</a:t>
            </a:r>
            <a:r>
              <a:rPr lang="en-US" sz="2400" b="1" i="1" dirty="0">
                <a:solidFill>
                  <a:schemeClr val="tx2"/>
                </a:solidFill>
              </a:rPr>
              <a:t> </a:t>
            </a:r>
            <a:r>
              <a:rPr lang="en-US" sz="2400" b="1" i="1" dirty="0" err="1">
                <a:solidFill>
                  <a:schemeClr val="tx2"/>
                </a:solidFill>
              </a:rPr>
              <a:t>trưng</a:t>
            </a:r>
            <a:r>
              <a:rPr lang="en-US" sz="2400" b="1" i="1" dirty="0">
                <a:solidFill>
                  <a:schemeClr val="tx2"/>
                </a:solidFill>
              </a:rPr>
              <a:t> </a:t>
            </a:r>
            <a:r>
              <a:rPr lang="en-US" sz="2400" b="1" i="1" dirty="0" err="1">
                <a:solidFill>
                  <a:schemeClr val="tx2"/>
                </a:solidFill>
              </a:rPr>
              <a:t>cho</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62" name="Group 431"/>
          <p:cNvGrpSpPr/>
          <p:nvPr/>
        </p:nvGrpSpPr>
        <p:grpSpPr>
          <a:xfrm>
            <a:off x="4228969" y="4198877"/>
            <a:ext cx="2928958" cy="428628"/>
            <a:chOff x="1643042" y="2357430"/>
            <a:chExt cx="2928958" cy="428628"/>
          </a:xfrm>
          <a:solidFill>
            <a:srgbClr val="92D050"/>
          </a:solidFill>
        </p:grpSpPr>
        <p:sp>
          <p:nvSpPr>
            <p:cNvPr id="433" name="Rounded Rectangle 43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4" name="Rounded Rectangle 43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5" name="Rounded Rectangle 43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6" name="Rounded Rectangle 43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7" name="Rounded Rectangle 43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1" name="Rounded Rectangle 44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3" name="Group 419"/>
          <p:cNvGrpSpPr>
            <a:grpSpLocks/>
          </p:cNvGrpSpPr>
          <p:nvPr/>
        </p:nvGrpSpPr>
        <p:grpSpPr bwMode="auto">
          <a:xfrm>
            <a:off x="4228983" y="4198871"/>
            <a:ext cx="2928938" cy="428625"/>
            <a:chOff x="1500166" y="3000372"/>
            <a:chExt cx="2928958" cy="428628"/>
          </a:xfrm>
        </p:grpSpPr>
        <p:sp>
          <p:nvSpPr>
            <p:cNvPr id="421" name="Rounded Rectangle 420"/>
            <p:cNvSpPr/>
            <p:nvPr/>
          </p:nvSpPr>
          <p:spPr>
            <a:xfrm>
              <a:off x="2000232"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22" name="Rounded Rectangle 421"/>
            <p:cNvSpPr/>
            <p:nvPr/>
          </p:nvSpPr>
          <p:spPr>
            <a:xfrm>
              <a:off x="2500298"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23" name="Rounded Rectangle 422"/>
            <p:cNvSpPr/>
            <p:nvPr/>
          </p:nvSpPr>
          <p:spPr>
            <a:xfrm>
              <a:off x="3000364"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4" name="Rounded Rectangle 423"/>
            <p:cNvSpPr/>
            <p:nvPr/>
          </p:nvSpPr>
          <p:spPr>
            <a:xfrm>
              <a:off x="3500430" y="300037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5" name="Rounded Rectangle 424"/>
            <p:cNvSpPr/>
            <p:nvPr/>
          </p:nvSpPr>
          <p:spPr>
            <a:xfrm>
              <a:off x="400049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sp>
          <p:nvSpPr>
            <p:cNvPr id="429" name="Rounded Rectangle 428"/>
            <p:cNvSpPr/>
            <p:nvPr/>
          </p:nvSpPr>
          <p:spPr>
            <a:xfrm>
              <a:off x="150016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455" name="TextBox 454"/>
          <p:cNvSpPr txBox="1"/>
          <p:nvPr/>
        </p:nvSpPr>
        <p:spPr>
          <a:xfrm>
            <a:off x="1385974" y="4937274"/>
            <a:ext cx="9144000" cy="1200329"/>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6: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bài</a:t>
            </a:r>
            <a:r>
              <a:rPr lang="en-US" sz="2400" b="1" i="1" dirty="0">
                <a:solidFill>
                  <a:schemeClr val="tx2"/>
                </a:solidFill>
              </a:rPr>
              <a:t> </a:t>
            </a:r>
            <a:r>
              <a:rPr lang="en-US" sz="2400" b="1" i="1" dirty="0" err="1">
                <a:solidFill>
                  <a:schemeClr val="tx2"/>
                </a:solidFill>
              </a:rPr>
              <a:t>hát</a:t>
            </a:r>
            <a:r>
              <a:rPr lang="en-US" sz="2400" b="1" i="1" dirty="0">
                <a:solidFill>
                  <a:schemeClr val="tx2"/>
                </a:solidFill>
              </a:rPr>
              <a:t> </a:t>
            </a:r>
            <a:r>
              <a:rPr lang="en-US" sz="2400" b="1" i="1" dirty="0" err="1">
                <a:solidFill>
                  <a:schemeClr val="tx2"/>
                </a:solidFill>
              </a:rPr>
              <a:t>chính</a:t>
            </a:r>
            <a:r>
              <a:rPr lang="en-US" sz="2400" b="1" i="1" dirty="0">
                <a:solidFill>
                  <a:schemeClr val="tx2"/>
                </a:solidFill>
              </a:rPr>
              <a:t> </a:t>
            </a:r>
            <a:r>
              <a:rPr lang="en-US" sz="2400" b="1" i="1" dirty="0" err="1">
                <a:solidFill>
                  <a:schemeClr val="tx2"/>
                </a:solidFill>
              </a:rPr>
              <a:t>thức</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dùng</a:t>
            </a:r>
            <a:r>
              <a:rPr lang="en-US" sz="2400" b="1" i="1" dirty="0">
                <a:solidFill>
                  <a:schemeClr val="tx2"/>
                </a:solidFill>
              </a:rPr>
              <a:t> </a:t>
            </a:r>
            <a:r>
              <a:rPr lang="en-US" sz="2400" b="1" i="1" dirty="0" err="1">
                <a:solidFill>
                  <a:schemeClr val="tx2"/>
                </a:solidFill>
              </a:rPr>
              <a:t>trong</a:t>
            </a:r>
            <a:r>
              <a:rPr lang="en-US" sz="2400" b="1" i="1" dirty="0">
                <a:solidFill>
                  <a:schemeClr val="tx2"/>
                </a:solidFill>
              </a:rPr>
              <a:t> </a:t>
            </a:r>
            <a:r>
              <a:rPr lang="en-US" sz="2400" b="1" i="1" dirty="0" err="1">
                <a:solidFill>
                  <a:schemeClr val="tx2"/>
                </a:solidFill>
              </a:rPr>
              <a:t>nghi</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trọng</a:t>
            </a:r>
            <a:r>
              <a:rPr lang="en-US" sz="2400" b="1" i="1" dirty="0">
                <a:solidFill>
                  <a:schemeClr val="tx2"/>
                </a:solidFill>
              </a:rPr>
              <a:t> </a:t>
            </a:r>
            <a:r>
              <a:rPr lang="en-US" sz="2400" b="1" i="1" dirty="0" err="1">
                <a:solidFill>
                  <a:schemeClr val="tx2"/>
                </a:solidFill>
              </a:rPr>
              <a:t>thể</a:t>
            </a:r>
            <a:r>
              <a:rPr lang="en-US" sz="2400" b="1" i="1" dirty="0">
                <a:solidFill>
                  <a:schemeClr val="tx2"/>
                </a:solidFill>
              </a:rPr>
              <a:t>?</a:t>
            </a:r>
          </a:p>
        </p:txBody>
      </p:sp>
      <p:grpSp>
        <p:nvGrpSpPr>
          <p:cNvPr id="128" name="Group 455"/>
          <p:cNvGrpSpPr>
            <a:grpSpLocks/>
          </p:cNvGrpSpPr>
          <p:nvPr/>
        </p:nvGrpSpPr>
        <p:grpSpPr bwMode="auto">
          <a:xfrm>
            <a:off x="5718738" y="3205983"/>
            <a:ext cx="3429000" cy="428625"/>
            <a:chOff x="2500298" y="1500174"/>
            <a:chExt cx="3429024" cy="428628"/>
          </a:xfrm>
        </p:grpSpPr>
        <p:sp>
          <p:nvSpPr>
            <p:cNvPr id="457" name="Rounded Rectangle 456"/>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458" name="Rounded Rectangle 457"/>
            <p:cNvSpPr/>
            <p:nvPr/>
          </p:nvSpPr>
          <p:spPr>
            <a:xfrm>
              <a:off x="3000363"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59" name="Rounded Rectangle 458"/>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60" name="Rounded Rectangle 459"/>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61" name="Rounded Rectangle 460"/>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462" name="Rounded Rectangle 461"/>
            <p:cNvSpPr/>
            <p:nvPr/>
          </p:nvSpPr>
          <p:spPr>
            <a:xfrm>
              <a:off x="5000627"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463" name="Rounded Rectangle 462"/>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Ữ</a:t>
              </a:r>
              <a:endParaRPr lang="vi-VN" sz="2400" b="1" dirty="0">
                <a:solidFill>
                  <a:srgbClr val="FF0000"/>
                </a:solidFill>
              </a:endParaRPr>
            </a:p>
          </p:txBody>
        </p:sp>
      </p:grpSp>
      <p:sp>
        <p:nvSpPr>
          <p:cNvPr id="271" name="TextBox 270"/>
          <p:cNvSpPr txBox="1"/>
          <p:nvPr/>
        </p:nvSpPr>
        <p:spPr>
          <a:xfrm>
            <a:off x="1203862" y="4958441"/>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4: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nói</a:t>
            </a:r>
            <a:r>
              <a:rPr lang="en-US" sz="2400" b="1" i="1" dirty="0">
                <a:solidFill>
                  <a:schemeClr val="tx2"/>
                </a:solidFill>
              </a:rPr>
              <a:t> </a:t>
            </a:r>
            <a:r>
              <a:rPr lang="en-US" sz="2400" b="1" i="1" dirty="0" err="1">
                <a:solidFill>
                  <a:schemeClr val="tx2"/>
                </a:solidFill>
              </a:rPr>
              <a:t>chung</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cả</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sp>
        <p:nvSpPr>
          <p:cNvPr id="272" name="TextBox 3"/>
          <p:cNvSpPr txBox="1">
            <a:spLocks noChangeArrowheads="1"/>
          </p:cNvSpPr>
          <p:nvPr/>
        </p:nvSpPr>
        <p:spPr bwMode="auto">
          <a:xfrm>
            <a:off x="2789619" y="5180596"/>
            <a:ext cx="614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400" b="1" dirty="0">
                <a:solidFill>
                  <a:schemeClr val="tx2"/>
                </a:solidFill>
                <a:latin typeface="Calibri" panose="020F0502020204030204" pitchFamily="34" charset="0"/>
              </a:rPr>
              <a:t>Ô </a:t>
            </a:r>
            <a:r>
              <a:rPr lang="en-US" altLang="en-US" sz="4400" b="1" dirty="0" err="1">
                <a:solidFill>
                  <a:schemeClr val="tx2"/>
                </a:solidFill>
                <a:latin typeface="Calibri" panose="020F0502020204030204" pitchFamily="34" charset="0"/>
              </a:rPr>
              <a:t>chữ</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hàng</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dọc</a:t>
            </a:r>
            <a:r>
              <a:rPr lang="en-US" altLang="en-US" sz="4400" b="1" dirty="0">
                <a:solidFill>
                  <a:schemeClr val="tx2"/>
                </a:solidFill>
                <a:latin typeface="Calibri" panose="020F0502020204030204" pitchFamily="34" charset="0"/>
              </a:rPr>
              <a:t>: </a:t>
            </a:r>
            <a:r>
              <a:rPr lang="en-US" altLang="en-US" sz="4400" b="1" dirty="0" err="1">
                <a:solidFill>
                  <a:srgbClr val="FF0000"/>
                </a:solidFill>
                <a:latin typeface="Calibri" panose="020F0502020204030204" pitchFamily="34" charset="0"/>
              </a:rPr>
              <a:t>Ái</a:t>
            </a:r>
            <a:r>
              <a:rPr lang="en-US" altLang="en-US" sz="4400" b="1" dirty="0">
                <a:solidFill>
                  <a:srgbClr val="FF0000"/>
                </a:solidFill>
                <a:latin typeface="Calibri" panose="020F0502020204030204" pitchFamily="34" charset="0"/>
              </a:rPr>
              <a:t> </a:t>
            </a:r>
            <a:r>
              <a:rPr lang="en-US" altLang="en-US" sz="4400" b="1" dirty="0" err="1">
                <a:solidFill>
                  <a:srgbClr val="FF0000"/>
                </a:solidFill>
                <a:latin typeface="Calibri" panose="020F0502020204030204" pitchFamily="34" charset="0"/>
              </a:rPr>
              <a:t>quốc</a:t>
            </a:r>
            <a:endParaRPr lang="vi-VN" altLang="en-US" sz="4400" b="1" dirty="0">
              <a:solidFill>
                <a:srgbClr val="FF0000"/>
              </a:solidFill>
            </a:endParaRPr>
          </a:p>
        </p:txBody>
      </p:sp>
      <p:sp>
        <p:nvSpPr>
          <p:cNvPr id="4" name="Rectangle 3"/>
          <p:cNvSpPr/>
          <p:nvPr/>
        </p:nvSpPr>
        <p:spPr>
          <a:xfrm>
            <a:off x="3697642" y="200466"/>
            <a:ext cx="3877986" cy="830997"/>
          </a:xfrm>
          <a:prstGeom prst="rect">
            <a:avLst/>
          </a:prstGeom>
          <a:noFill/>
        </p:spPr>
        <p:txBody>
          <a:bodyPr wrap="non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Ô CHỮ BÍ MẬT</a:t>
            </a:r>
            <a:endParaRPr lang="en-US" sz="4800" b="1" dirty="0">
              <a:ln w="22225">
                <a:solidFill>
                  <a:schemeClr val="accent2"/>
                </a:solidFill>
                <a:prstDash val="solid"/>
              </a:ln>
              <a:solidFill>
                <a:schemeClr val="accent2">
                  <a:lumMod val="40000"/>
                  <a:lumOff val="60000"/>
                </a:schemeClr>
              </a:solidFill>
            </a:endParaRPr>
          </a:p>
        </p:txBody>
      </p:sp>
      <p:grpSp>
        <p:nvGrpSpPr>
          <p:cNvPr id="16" name="Group 15"/>
          <p:cNvGrpSpPr/>
          <p:nvPr/>
        </p:nvGrpSpPr>
        <p:grpSpPr>
          <a:xfrm>
            <a:off x="6211248" y="1704795"/>
            <a:ext cx="449464" cy="2920729"/>
            <a:chOff x="6211248" y="1704795"/>
            <a:chExt cx="449464" cy="2920729"/>
          </a:xfrm>
        </p:grpSpPr>
        <p:sp>
          <p:nvSpPr>
            <p:cNvPr id="166" name="Rounded Rectangle 165"/>
            <p:cNvSpPr/>
            <p:nvPr/>
          </p:nvSpPr>
          <p:spPr>
            <a:xfrm>
              <a:off x="6219170" y="1704795"/>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67" name="Rounded Rectangle 166"/>
            <p:cNvSpPr/>
            <p:nvPr/>
          </p:nvSpPr>
          <p:spPr bwMode="auto">
            <a:xfrm>
              <a:off x="6211248" y="220313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8" name="Rounded Rectangle 167"/>
            <p:cNvSpPr/>
            <p:nvPr/>
          </p:nvSpPr>
          <p:spPr bwMode="auto">
            <a:xfrm>
              <a:off x="6222653" y="2705055"/>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69" name="Rounded Rectangle 168"/>
            <p:cNvSpPr/>
            <p:nvPr/>
          </p:nvSpPr>
          <p:spPr bwMode="auto">
            <a:xfrm>
              <a:off x="6222653" y="3200780"/>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70" name="Rounded Rectangle 169"/>
            <p:cNvSpPr/>
            <p:nvPr/>
          </p:nvSpPr>
          <p:spPr>
            <a:xfrm>
              <a:off x="6229233" y="3709521"/>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71" name="Rounded Rectangle 170"/>
            <p:cNvSpPr/>
            <p:nvPr/>
          </p:nvSpPr>
          <p:spPr bwMode="auto">
            <a:xfrm>
              <a:off x="6232087" y="419689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Tree>
    <p:extLst>
      <p:ext uri="{BB962C8B-B14F-4D97-AF65-F5344CB8AC3E}">
        <p14:creationId xmlns:p14="http://schemas.microsoft.com/office/powerpoint/2010/main" val="40605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arn(inVertical)">
                                      <p:cBhvr>
                                        <p:cTn id="7" dur="500"/>
                                        <p:tgtEl>
                                          <p:spTgt spid="27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4" presetClass="exit" presetSubtype="16" fill="hold" grpId="1" nodeType="withEffect">
                                  <p:stCondLst>
                                    <p:cond delay="0"/>
                                  </p:stCondLst>
                                  <p:childTnLst>
                                    <p:animEffect transition="out" filter="box(in)">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9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p:cTn id="37" dur="500" fill="hold"/>
                                        <p:tgtEl>
                                          <p:spTgt spid="193"/>
                                        </p:tgtEl>
                                        <p:attrNameLst>
                                          <p:attrName>ppt_w</p:attrName>
                                        </p:attrNameLst>
                                      </p:cBhvr>
                                      <p:tavLst>
                                        <p:tav tm="0">
                                          <p:val>
                                            <p:fltVal val="0"/>
                                          </p:val>
                                        </p:tav>
                                        <p:tav tm="100000">
                                          <p:val>
                                            <p:strVal val="#ppt_w"/>
                                          </p:val>
                                        </p:tav>
                                      </p:tavLst>
                                    </p:anim>
                                    <p:anim calcmode="lin" valueType="num">
                                      <p:cBhvr>
                                        <p:cTn id="38"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4" presetClass="exit" presetSubtype="16" fill="hold" grpId="1" nodeType="withEffect">
                                  <p:stCondLst>
                                    <p:cond delay="0"/>
                                  </p:stCondLst>
                                  <p:childTnLst>
                                    <p:animEffect transition="out" filter="box(in)">
                                      <p:cBhvr>
                                        <p:cTn id="45" dur="500"/>
                                        <p:tgtEl>
                                          <p:spTgt spid="193"/>
                                        </p:tgtEl>
                                      </p:cBhvr>
                                    </p:animEffect>
                                    <p:set>
                                      <p:cBhvr>
                                        <p:cTn id="46"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7" restart="whenNotActive" fill="hold" evtFilter="cancelBubble" nodeType="interactiveSeq">
                <p:stCondLst>
                  <p:cond evt="onClick" delay="0">
                    <p:tgtEl>
                      <p:spTgt spid="24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500" fill="hold"/>
                                        <p:tgtEl>
                                          <p:spTgt spid="288"/>
                                        </p:tgtEl>
                                        <p:attrNameLst>
                                          <p:attrName>ppt_w</p:attrName>
                                        </p:attrNameLst>
                                      </p:cBhvr>
                                      <p:tavLst>
                                        <p:tav tm="0">
                                          <p:val>
                                            <p:fltVal val="0"/>
                                          </p:val>
                                        </p:tav>
                                        <p:tav tm="100000">
                                          <p:val>
                                            <p:strVal val="#ppt_w"/>
                                          </p:val>
                                        </p:tav>
                                      </p:tavLst>
                                    </p:anim>
                                    <p:anim calcmode="lin" valueType="num">
                                      <p:cBhvr>
                                        <p:cTn id="56"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4" presetClass="exit" presetSubtype="16" fill="hold" grpId="1" nodeType="withEffect">
                                  <p:stCondLst>
                                    <p:cond delay="0"/>
                                  </p:stCondLst>
                                  <p:childTnLst>
                                    <p:animEffect transition="out" filter="box(in)">
                                      <p:cBhvr>
                                        <p:cTn id="63" dur="500"/>
                                        <p:tgtEl>
                                          <p:spTgt spid="288"/>
                                        </p:tgtEl>
                                      </p:cBhvr>
                                    </p:animEffect>
                                    <p:set>
                                      <p:cBhvr>
                                        <p:cTn id="64" dur="1" fill="hold">
                                          <p:stCondLst>
                                            <p:cond delay="499"/>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5" restart="whenNotActive" fill="hold" evtFilter="cancelBubble" nodeType="interactiveSeq">
                <p:stCondLst>
                  <p:cond evt="onClick" delay="0">
                    <p:tgtEl>
                      <p:spTgt spid="24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381"/>
                                        </p:tgtEl>
                                        <p:attrNameLst>
                                          <p:attrName>style.visibility</p:attrName>
                                        </p:attrNameLst>
                                      </p:cBhvr>
                                      <p:to>
                                        <p:strVal val="visible"/>
                                      </p:to>
                                    </p:set>
                                    <p:anim calcmode="lin" valueType="num">
                                      <p:cBhvr>
                                        <p:cTn id="73" dur="500" fill="hold"/>
                                        <p:tgtEl>
                                          <p:spTgt spid="381"/>
                                        </p:tgtEl>
                                        <p:attrNameLst>
                                          <p:attrName>ppt_w</p:attrName>
                                        </p:attrNameLst>
                                      </p:cBhvr>
                                      <p:tavLst>
                                        <p:tav tm="0">
                                          <p:val>
                                            <p:fltVal val="0"/>
                                          </p:val>
                                        </p:tav>
                                        <p:tav tm="100000">
                                          <p:val>
                                            <p:strVal val="#ppt_w"/>
                                          </p:val>
                                        </p:tav>
                                      </p:tavLst>
                                    </p:anim>
                                    <p:anim calcmode="lin" valueType="num">
                                      <p:cBhvr>
                                        <p:cTn id="74" dur="5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4" presetClass="exit" presetSubtype="16" fill="hold" grpId="1" nodeType="withEffect">
                                  <p:stCondLst>
                                    <p:cond delay="0"/>
                                  </p:stCondLst>
                                  <p:childTnLst>
                                    <p:animEffect transition="out" filter="box(in)">
                                      <p:cBhvr>
                                        <p:cTn id="81" dur="500"/>
                                        <p:tgtEl>
                                          <p:spTgt spid="381"/>
                                        </p:tgtEl>
                                      </p:cBhvr>
                                    </p:animEffect>
                                    <p:set>
                                      <p:cBhvr>
                                        <p:cTn id="82" dur="1" fill="hold">
                                          <p:stCondLst>
                                            <p:cond delay="499"/>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83" restart="whenNotActive" fill="hold" evtFilter="cancelBubble" nodeType="interactiveSeq">
                <p:stCondLst>
                  <p:cond evt="onClick" delay="0">
                    <p:tgtEl>
                      <p:spTgt spid="2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455"/>
                                        </p:tgtEl>
                                        <p:attrNameLst>
                                          <p:attrName>style.visibility</p:attrName>
                                        </p:attrNameLst>
                                      </p:cBhvr>
                                      <p:to>
                                        <p:strVal val="visible"/>
                                      </p:to>
                                    </p:set>
                                    <p:anim calcmode="lin" valueType="num">
                                      <p:cBhvr>
                                        <p:cTn id="91" dur="500" fill="hold"/>
                                        <p:tgtEl>
                                          <p:spTgt spid="455"/>
                                        </p:tgtEl>
                                        <p:attrNameLst>
                                          <p:attrName>ppt_w</p:attrName>
                                        </p:attrNameLst>
                                      </p:cBhvr>
                                      <p:tavLst>
                                        <p:tav tm="0">
                                          <p:val>
                                            <p:fltVal val="0"/>
                                          </p:val>
                                        </p:tav>
                                        <p:tav tm="100000">
                                          <p:val>
                                            <p:strVal val="#ppt_w"/>
                                          </p:val>
                                        </p:tav>
                                      </p:tavLst>
                                    </p:anim>
                                    <p:anim calcmode="lin" valueType="num">
                                      <p:cBhvr>
                                        <p:cTn id="92"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4" presetClass="exit" presetSubtype="16" fill="hold" grpId="1" nodeType="withEffect">
                                  <p:stCondLst>
                                    <p:cond delay="0"/>
                                  </p:stCondLst>
                                  <p:childTnLst>
                                    <p:animEffect transition="out" filter="box(in)">
                                      <p:cBhvr>
                                        <p:cTn id="99" dur="500"/>
                                        <p:tgtEl>
                                          <p:spTgt spid="455"/>
                                        </p:tgtEl>
                                      </p:cBhvr>
                                    </p:animEffect>
                                    <p:set>
                                      <p:cBhvr>
                                        <p:cTn id="100" dur="1" fill="hold">
                                          <p:stCondLst>
                                            <p:cond delay="499"/>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101" restart="whenNotActive" fill="hold" evtFilter="cancelBubble" nodeType="interactiveSeq">
                <p:stCondLst>
                  <p:cond evt="onClick" delay="0">
                    <p:tgtEl>
                      <p:spTgt spid="25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linds(horizontal)">
                                      <p:cBhvr>
                                        <p:cTn id="106" dur="500"/>
                                        <p:tgtEl>
                                          <p:spTgt spid="3"/>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271"/>
                                        </p:tgtEl>
                                        <p:attrNameLst>
                                          <p:attrName>style.visibility</p:attrName>
                                        </p:attrNameLst>
                                      </p:cBhvr>
                                      <p:to>
                                        <p:strVal val="visible"/>
                                      </p:to>
                                    </p:set>
                                    <p:anim calcmode="lin" valueType="num">
                                      <p:cBhvr>
                                        <p:cTn id="109" dur="500" fill="hold"/>
                                        <p:tgtEl>
                                          <p:spTgt spid="271"/>
                                        </p:tgtEl>
                                        <p:attrNameLst>
                                          <p:attrName>ppt_w</p:attrName>
                                        </p:attrNameLst>
                                      </p:cBhvr>
                                      <p:tavLst>
                                        <p:tav tm="0">
                                          <p:val>
                                            <p:fltVal val="0"/>
                                          </p:val>
                                        </p:tav>
                                        <p:tav tm="100000">
                                          <p:val>
                                            <p:strVal val="#ppt_w"/>
                                          </p:val>
                                        </p:tav>
                                      </p:tavLst>
                                    </p:anim>
                                    <p:anim calcmode="lin" valueType="num">
                                      <p:cBhvr>
                                        <p:cTn id="110"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blinds(horizontal)">
                                      <p:cBhvr>
                                        <p:cTn id="115" dur="500"/>
                                        <p:tgtEl>
                                          <p:spTgt spid="128"/>
                                        </p:tgtEl>
                                      </p:cBhvr>
                                    </p:animEffect>
                                  </p:childTnLst>
                                </p:cTn>
                              </p:par>
                              <p:par>
                                <p:cTn id="116" presetID="4" presetClass="exit" presetSubtype="16" fill="hold" grpId="1" nodeType="withEffect">
                                  <p:stCondLst>
                                    <p:cond delay="0"/>
                                  </p:stCondLst>
                                  <p:childTnLst>
                                    <p:animEffect transition="out" filter="box(in)">
                                      <p:cBhvr>
                                        <p:cTn id="117" dur="500"/>
                                        <p:tgtEl>
                                          <p:spTgt spid="271"/>
                                        </p:tgtEl>
                                      </p:cBhvr>
                                    </p:animEffect>
                                    <p:set>
                                      <p:cBhvr>
                                        <p:cTn id="118" dur="1" fill="hold">
                                          <p:stCondLst>
                                            <p:cond delay="4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childTnLst>
        </p:cTn>
      </p:par>
    </p:tnLst>
    <p:bldLst>
      <p:bldP spid="54" grpId="0"/>
      <p:bldP spid="54" grpId="1"/>
      <p:bldP spid="193" grpId="0"/>
      <p:bldP spid="193" grpId="1"/>
      <p:bldP spid="288" grpId="0"/>
      <p:bldP spid="288" grpId="1"/>
      <p:bldP spid="381" grpId="0"/>
      <p:bldP spid="381" grpId="1"/>
      <p:bldP spid="455" grpId="0"/>
      <p:bldP spid="455" grpId="1"/>
      <p:bldP spid="271" grpId="0"/>
      <p:bldP spid="271" grpId="1"/>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 xmlns:a16="http://schemas.microsoft.com/office/drawing/2014/main" id="{25B36C60-5E1C-4A34-99C2-7FBA2154643A}"/>
              </a:ext>
            </a:extLst>
          </p:cNvPr>
          <p:cNvSpPr txBox="1">
            <a:spLocks/>
          </p:cNvSpPr>
          <p:nvPr/>
        </p:nvSpPr>
        <p:spPr>
          <a:xfrm>
            <a:off x="3001620" y="212697"/>
            <a:ext cx="6188759"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smtClean="0">
                <a:ln w="22225">
                  <a:solidFill>
                    <a:schemeClr val="accent2"/>
                  </a:solidFill>
                  <a:prstDash val="solid"/>
                </a:ln>
                <a:solidFill>
                  <a:schemeClr val="accent2">
                    <a:lumMod val="40000"/>
                    <a:lumOff val="60000"/>
                  </a:schemeClr>
                </a:solidFill>
                <a:latin typeface="+mj-lt"/>
              </a:rPr>
              <a:t>Vận</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dụng</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trải</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nghiệm</a:t>
            </a:r>
            <a:endParaRPr lang="en-US" altLang="vi-VN" sz="4800" b="1" dirty="0">
              <a:ln w="22225">
                <a:solidFill>
                  <a:schemeClr val="accent2"/>
                </a:solidFill>
                <a:prstDash val="solid"/>
              </a:ln>
              <a:solidFill>
                <a:schemeClr val="accent2">
                  <a:lumMod val="40000"/>
                  <a:lumOff val="60000"/>
                </a:schemeClr>
              </a:solidFill>
              <a:latin typeface="+mj-lt"/>
            </a:endParaRPr>
          </a:p>
        </p:txBody>
      </p:sp>
      <p:grpSp>
        <p:nvGrpSpPr>
          <p:cNvPr id="16" name="Group 15"/>
          <p:cNvGrpSpPr/>
          <p:nvPr/>
        </p:nvGrpSpPr>
        <p:grpSpPr>
          <a:xfrm>
            <a:off x="788712" y="2687584"/>
            <a:ext cx="9647059" cy="1307537"/>
            <a:chOff x="788712" y="2745640"/>
            <a:chExt cx="9647059" cy="1307537"/>
          </a:xfrm>
        </p:grpSpPr>
        <p:sp>
          <p:nvSpPr>
            <p:cNvPr id="6" name="Content Placeholder 2">
              <a:extLst>
                <a:ext uri="{FF2B5EF4-FFF2-40B4-BE49-F238E27FC236}">
                  <a16:creationId xmlns="" xmlns:a16="http://schemas.microsoft.com/office/drawing/2014/main" id="{A11FE64C-4B50-409D-B59F-8555154D13F6}"/>
                </a:ext>
              </a:extLst>
            </p:cNvPr>
            <p:cNvSpPr txBox="1">
              <a:spLocks/>
            </p:cNvSpPr>
            <p:nvPr/>
          </p:nvSpPr>
          <p:spPr bwMode="auto">
            <a:xfrm>
              <a:off x="1287463" y="2745640"/>
              <a:ext cx="9148308" cy="130753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pt-BR" sz="2800" dirty="0">
                  <a:latin typeface="Times New Roman" panose="02020603050405020304" pitchFamily="18" charset="0"/>
                  <a:cs typeface="Times New Roman" panose="02020603050405020304" pitchFamily="18" charset="0"/>
                </a:rPr>
                <a:t>Sưu tầm thêm các câu tục ngữ, thành ngữ nói về phẩm chất tốt đẹp của con người Việt Nam</a:t>
              </a:r>
              <a:r>
                <a:rPr lang="pt-BR" sz="2800" dirty="0" smtClean="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9" name="Star: 4 Points 6">
              <a:extLst>
                <a:ext uri="{FF2B5EF4-FFF2-40B4-BE49-F238E27FC236}">
                  <a16:creationId xmlns="" xmlns:a16="http://schemas.microsoft.com/office/drawing/2014/main" id="{E5B53AFC-A322-4CBE-85CF-E5E55C9AA208}"/>
                </a:ext>
              </a:extLst>
            </p:cNvPr>
            <p:cNvSpPr/>
            <p:nvPr/>
          </p:nvSpPr>
          <p:spPr>
            <a:xfrm>
              <a:off x="788712" y="2952471"/>
              <a:ext cx="306724"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grpSp>
        <p:nvGrpSpPr>
          <p:cNvPr id="17" name="Group 16"/>
          <p:cNvGrpSpPr/>
          <p:nvPr/>
        </p:nvGrpSpPr>
        <p:grpSpPr>
          <a:xfrm>
            <a:off x="788711" y="4244872"/>
            <a:ext cx="9474018" cy="661207"/>
            <a:chOff x="788711" y="4451305"/>
            <a:chExt cx="9474018" cy="661207"/>
          </a:xfrm>
        </p:grpSpPr>
        <p:sp>
          <p:nvSpPr>
            <p:cNvPr id="5" name="Content Placeholder 2">
              <a:extLst>
                <a:ext uri="{FF2B5EF4-FFF2-40B4-BE49-F238E27FC236}">
                  <a16:creationId xmlns="" xmlns:a16="http://schemas.microsoft.com/office/drawing/2014/main" id="{0137B78B-F9D7-4336-B048-907FF28523E9}"/>
                </a:ext>
              </a:extLst>
            </p:cNvPr>
            <p:cNvSpPr txBox="1">
              <a:spLocks/>
            </p:cNvSpPr>
            <p:nvPr/>
          </p:nvSpPr>
          <p:spPr>
            <a:xfrm>
              <a:off x="1311209" y="4451305"/>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Chuẩn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Luyện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tập</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về</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từ</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đồng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nghĩa</a:t>
              </a:r>
              <a:endParaRPr lang="en-US" altLang="vi-VN" sz="2800" dirty="0">
                <a:latin typeface="Times New Roman" panose="02020603050405020304" pitchFamily="18" charset="0"/>
                <a:cs typeface="Times New Roman" panose="02020603050405020304" pitchFamily="18" charset="0"/>
              </a:endParaRPr>
            </a:p>
          </p:txBody>
        </p:sp>
        <p:sp>
          <p:nvSpPr>
            <p:cNvPr id="10" name="Star: 4 Points 7">
              <a:extLst>
                <a:ext uri="{FF2B5EF4-FFF2-40B4-BE49-F238E27FC236}">
                  <a16:creationId xmlns="" xmlns:a16="http://schemas.microsoft.com/office/drawing/2014/main" id="{1E730987-582F-4170-ACCC-8A6D12EA88A8}"/>
                </a:ext>
              </a:extLst>
            </p:cNvPr>
            <p:cNvSpPr/>
            <p:nvPr/>
          </p:nvSpPr>
          <p:spPr>
            <a:xfrm>
              <a:off x="788711" y="4682016"/>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grpSp>
        <p:nvGrpSpPr>
          <p:cNvPr id="15" name="Group 14"/>
          <p:cNvGrpSpPr/>
          <p:nvPr/>
        </p:nvGrpSpPr>
        <p:grpSpPr>
          <a:xfrm>
            <a:off x="788711" y="1585834"/>
            <a:ext cx="9474018" cy="661207"/>
            <a:chOff x="788711" y="1585834"/>
            <a:chExt cx="9474018" cy="661207"/>
          </a:xfrm>
        </p:grpSpPr>
        <p:sp>
          <p:nvSpPr>
            <p:cNvPr id="13" name="Content Placeholder 2">
              <a:extLst>
                <a:ext uri="{FF2B5EF4-FFF2-40B4-BE49-F238E27FC236}">
                  <a16:creationId xmlns="" xmlns:a16="http://schemas.microsoft.com/office/drawing/2014/main" id="{0137B78B-F9D7-4336-B048-907FF28523E9}"/>
                </a:ext>
              </a:extLst>
            </p:cNvPr>
            <p:cNvSpPr txBox="1">
              <a:spLocks/>
            </p:cNvSpPr>
            <p:nvPr/>
          </p:nvSpPr>
          <p:spPr>
            <a:xfrm>
              <a:off x="1311209" y="1585834"/>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smtClean="0">
                  <a:latin typeface="Times New Roman" panose="02020603050405020304" pitchFamily="18" charset="0"/>
                  <a:cs typeface="Times New Roman" panose="02020603050405020304" pitchFamily="18" charset="0"/>
                </a:rPr>
                <a:t>Đọc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thuộc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và</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đặt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câu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với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các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câu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thành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ngữ</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tục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ngữ</a:t>
              </a:r>
              <a:r>
                <a:rPr lang="en-US" altLang="vi-VN" sz="2800" dirty="0" smtClean="0">
                  <a:latin typeface="Times New Roman" panose="02020603050405020304" pitchFamily="18" charset="0"/>
                  <a:cs typeface="Times New Roman" panose="02020603050405020304" pitchFamily="18" charset="0"/>
                </a:rPr>
                <a:t> ở BT2.</a:t>
              </a:r>
              <a:endParaRPr lang="en-US" altLang="vi-VN" sz="2800" dirty="0">
                <a:latin typeface="Times New Roman" panose="02020603050405020304" pitchFamily="18" charset="0"/>
                <a:cs typeface="Times New Roman" panose="02020603050405020304" pitchFamily="18" charset="0"/>
              </a:endParaRPr>
            </a:p>
          </p:txBody>
        </p:sp>
        <p:sp>
          <p:nvSpPr>
            <p:cNvPr id="14" name="Star: 4 Points 7">
              <a:extLst>
                <a:ext uri="{FF2B5EF4-FFF2-40B4-BE49-F238E27FC236}">
                  <a16:creationId xmlns="" xmlns:a16="http://schemas.microsoft.com/office/drawing/2014/main" id="{1E730987-582F-4170-ACCC-8A6D12EA88A8}"/>
                </a:ext>
              </a:extLst>
            </p:cNvPr>
            <p:cNvSpPr/>
            <p:nvPr/>
          </p:nvSpPr>
          <p:spPr>
            <a:xfrm>
              <a:off x="788711" y="1816545"/>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pic>
        <p:nvPicPr>
          <p:cNvPr id="18" name="Picture 6" descr="Bye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450">
            <a:off x="10314637" y="3880744"/>
            <a:ext cx="1199714" cy="11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emon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143" y="4349504"/>
            <a:ext cx="2154113" cy="2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349417" y="2168640"/>
            <a:ext cx="7896265" cy="1754326"/>
          </a:xfrm>
          <a:prstGeom prst="rect">
            <a:avLst/>
          </a:prstGeom>
          <a:noFill/>
        </p:spPr>
        <p:txBody>
          <a:bodyPr wrap="none" lIns="91440" tIns="45720" rIns="91440" bIns="45720">
            <a:spAutoFit/>
            <a:scene3d>
              <a:camera prst="isometricOffAxis1Right"/>
              <a:lightRig rig="threePt" dir="t"/>
            </a:scene3d>
          </a:bodyPr>
          <a:lstStyle/>
          <a:p>
            <a:pPr algn="ctr"/>
            <a:r>
              <a:rPr lang="en-US" sz="5400" b="1" dirty="0" smtClean="0">
                <a:ln w="22225">
                  <a:solidFill>
                    <a:schemeClr val="accent2"/>
                  </a:solidFill>
                  <a:prstDash val="solid"/>
                </a:ln>
                <a:solidFill>
                  <a:schemeClr val="accent2">
                    <a:lumMod val="40000"/>
                    <a:lumOff val="60000"/>
                  </a:schemeClr>
                </a:solidFill>
              </a:rPr>
              <a:t>LUYỆN TỪ VÀ CÂU</a:t>
            </a:r>
          </a:p>
          <a:p>
            <a:pPr algn="ctr"/>
            <a:r>
              <a:rPr lang="en-US" sz="5400" b="1" dirty="0" err="1" smtClean="0">
                <a:ln w="22225">
                  <a:solidFill>
                    <a:schemeClr val="accent2"/>
                  </a:solidFill>
                  <a:prstDash val="solid"/>
                </a:ln>
                <a:solidFill>
                  <a:schemeClr val="accent2">
                    <a:lumMod val="40000"/>
                    <a:lumOff val="60000"/>
                  </a:schemeClr>
                </a:solidFill>
              </a:rPr>
              <a:t>Mở</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rộng</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vốn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từ</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Nhân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dân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25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p:cNvGrpSpPr/>
          <p:nvPr/>
        </p:nvGrpSpPr>
        <p:grpSpPr>
          <a:xfrm>
            <a:off x="926467" y="3705579"/>
            <a:ext cx="9663791" cy="701859"/>
            <a:chOff x="907706" y="3462383"/>
            <a:chExt cx="11870172" cy="701405"/>
          </a:xfrm>
        </p:grpSpPr>
        <p:sp>
          <p:nvSpPr>
            <p:cNvPr id="5" name="Freeform 11"/>
            <p:cNvSpPr/>
            <p:nvPr/>
          </p:nvSpPr>
          <p:spPr>
            <a:xfrm>
              <a:off x="907706" y="3592504"/>
              <a:ext cx="777673" cy="56893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17"/>
            <p:cNvSpPr/>
            <p:nvPr/>
          </p:nvSpPr>
          <p:spPr>
            <a:xfrm>
              <a:off x="1718065" y="3462383"/>
              <a:ext cx="11059813" cy="701405"/>
            </a:xfrm>
            <a:prstGeom prst="rect">
              <a:avLst/>
            </a:prstGeom>
            <a:noFill/>
            <a:ln w="9525">
              <a:noFill/>
            </a:ln>
          </p:spPr>
          <p:txBody>
            <a:bodyPr wrap="square">
              <a:spAutoFit/>
            </a:bodyPr>
            <a:lstStyle/>
            <a:p>
              <a:pPr>
                <a:lnSpc>
                  <a:spcPct val="150000"/>
                </a:lnSpc>
              </a:pP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Rèn</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luyện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năng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tìm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dụng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đặt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câu</a:t>
              </a:r>
              <a:r>
                <a:rPr lang="en-US" altLang="zh-CN" sz="3000" dirty="0" smtClean="0">
                  <a:latin typeface="Times New Roman" panose="02020603050405020304" pitchFamily="18" charset="0"/>
                </a:rPr>
                <a:t>.</a:t>
              </a:r>
              <a:endParaRPr lang="en-US" altLang="zh-CN" sz="3000" dirty="0">
                <a:latin typeface="Times New Roman" panose="02020603050405020304" pitchFamily="18" charset="0"/>
              </a:endParaRPr>
            </a:p>
          </p:txBody>
        </p:sp>
      </p:grpSp>
      <p:grpSp>
        <p:nvGrpSpPr>
          <p:cNvPr id="7" name="Group 6">
            <a:extLst>
              <a:ext uri="{FF2B5EF4-FFF2-40B4-BE49-F238E27FC236}">
                <a16:creationId xmlns="" xmlns:a16="http://schemas.microsoft.com/office/drawing/2014/main" id="{F092D34D-7642-4C11-BF68-2A818872493D}"/>
              </a:ext>
            </a:extLst>
          </p:cNvPr>
          <p:cNvGrpSpPr/>
          <p:nvPr/>
        </p:nvGrpSpPr>
        <p:grpSpPr>
          <a:xfrm>
            <a:off x="926467" y="1886646"/>
            <a:ext cx="9642922" cy="2086853"/>
            <a:chOff x="1139430" y="2118302"/>
            <a:chExt cx="8371208" cy="2086853"/>
          </a:xfrm>
        </p:grpSpPr>
        <p:sp>
          <p:nvSpPr>
            <p:cNvPr id="8" name="Rectangle 14"/>
            <p:cNvSpPr/>
            <p:nvPr/>
          </p:nvSpPr>
          <p:spPr>
            <a:xfrm>
              <a:off x="1812934" y="2118302"/>
              <a:ext cx="7697704" cy="2086853"/>
            </a:xfrm>
            <a:prstGeom prst="rect">
              <a:avLst/>
            </a:prstGeom>
            <a:noFill/>
            <a:ln w="9525">
              <a:noFill/>
            </a:ln>
          </p:spPr>
          <p:txBody>
            <a:bodyPr>
              <a:spAutoFit/>
            </a:bodyPr>
            <a:lstStyle/>
            <a:p>
              <a:pPr>
                <a:lnSpc>
                  <a:spcPct val="150000"/>
                </a:lnSpc>
              </a:pPr>
              <a:r>
                <a:rPr lang="en-US" altLang="zh-CN" sz="3000" dirty="0" err="1">
                  <a:latin typeface="Times New Roman" panose="02020603050405020304" pitchFamily="18" charset="0"/>
                </a:rPr>
                <a:t>Hiểu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tìm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thêm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được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nhiều</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tục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thành</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đề</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nhân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dân</a:t>
              </a:r>
              <a:r>
                <a:rPr lang="en-US" altLang="zh-CN" sz="3000" dirty="0">
                  <a:latin typeface="Times New Roman" panose="02020603050405020304" pitchFamily="18" charset="0"/>
                </a:rPr>
                <a:t>.</a:t>
              </a:r>
            </a:p>
            <a:p>
              <a:pPr>
                <a:lnSpc>
                  <a:spcPct val="150000"/>
                </a:lnSpc>
              </a:pPr>
              <a:endParaRPr lang="pt-BR"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reeform 11">
              <a:extLst>
                <a:ext uri="{FF2B5EF4-FFF2-40B4-BE49-F238E27FC236}">
                  <a16:creationId xmlns="" xmlns:a16="http://schemas.microsoft.com/office/drawing/2014/main" id="{F1DE4858-F65A-41A3-941B-57EACC7D4761}"/>
                </a:ext>
              </a:extLst>
            </p:cNvPr>
            <p:cNvSpPr/>
            <p:nvPr/>
          </p:nvSpPr>
          <p:spPr>
            <a:xfrm>
              <a:off x="1139430" y="2434778"/>
              <a:ext cx="55880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grpSp>
      <p:sp>
        <p:nvSpPr>
          <p:cNvPr id="10" name="TextBox 9">
            <a:extLst>
              <a:ext uri="{FF2B5EF4-FFF2-40B4-BE49-F238E27FC236}">
                <a16:creationId xmlns="" xmlns:a16="http://schemas.microsoft.com/office/drawing/2014/main" id="{A47F258D-4578-49F4-A627-EF05926447E2}"/>
              </a:ext>
            </a:extLst>
          </p:cNvPr>
          <p:cNvSpPr txBox="1"/>
          <p:nvPr/>
        </p:nvSpPr>
        <p:spPr>
          <a:xfrm>
            <a:off x="3393580" y="207738"/>
            <a:ext cx="4963435" cy="769441"/>
          </a:xfrm>
          <a:prstGeom prst="rect">
            <a:avLst/>
          </a:prstGeom>
          <a:noFill/>
        </p:spPr>
        <p:txBody>
          <a:bodyPr wrap="square" rtlCol="0">
            <a:spAutoFit/>
          </a:bodyPr>
          <a:lstStyle/>
          <a:p>
            <a:r>
              <a:rPr lang="en-US" sz="4400" b="1" dirty="0" smtClean="0">
                <a:ln w="22225">
                  <a:solidFill>
                    <a:schemeClr val="accent2"/>
                  </a:solidFill>
                  <a:prstDash val="solid"/>
                </a:ln>
                <a:solidFill>
                  <a:schemeClr val="accent2">
                    <a:lumMod val="40000"/>
                    <a:lumOff val="60000"/>
                  </a:schemeClr>
                </a:solidFill>
              </a:rPr>
              <a:t>YÊU CẦU CẦN ĐẠT</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262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3585" y="1047849"/>
            <a:ext cx="12444186" cy="5847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smtClean="0">
                <a:solidFill>
                  <a:schemeClr val="tx1"/>
                </a:solidFill>
                <a:latin typeface="Times New Roman" panose="02020603050405020304" pitchFamily="18" charset="0"/>
              </a:rPr>
              <a:t>1.</a:t>
            </a:r>
            <a:r>
              <a:rPr lang="en-US" sz="3200" b="1" noProof="1" smtClean="0">
                <a:solidFill>
                  <a:schemeClr val="tx1"/>
                </a:solidFill>
                <a:latin typeface="Times New Roman" panose="02020603050405020304" pitchFamily="18" charset="0"/>
              </a:rPr>
              <a:t> </a:t>
            </a:r>
            <a:r>
              <a:rPr sz="3200" b="1" noProof="1" smtClean="0">
                <a:solidFill>
                  <a:schemeClr val="tx1"/>
                </a:solidFill>
                <a:latin typeface="Times New Roman" panose="02020603050405020304" pitchFamily="18" charset="0"/>
              </a:rPr>
              <a:t>Xếp </a:t>
            </a:r>
            <a:r>
              <a:rPr sz="3200" b="1" noProof="1">
                <a:solidFill>
                  <a:schemeClr val="tx1"/>
                </a:solidFill>
                <a:latin typeface="Times New Roman" panose="02020603050405020304" pitchFamily="18" charset="0"/>
              </a:rPr>
              <a:t>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a. Công nhân:</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học</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g. Học sinh:</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 y="22549"/>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59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9209"/>
            <a:ext cx="6096000" cy="43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89210"/>
            <a:ext cx="6096001"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p:nvPr/>
        </p:nvSpPr>
        <p:spPr>
          <a:xfrm>
            <a:off x="130628" y="4909071"/>
            <a:ext cx="12061372" cy="584775"/>
          </a:xfrm>
          <a:prstGeom prst="rect">
            <a:avLst/>
          </a:prstGeom>
          <a:noFill/>
          <a:ln w="9525">
            <a:noFill/>
          </a:ln>
        </p:spPr>
        <p:txBody>
          <a:bodyPr wrap="square">
            <a:spAutoFit/>
          </a:bodyPr>
          <a:lstStyle/>
          <a:p>
            <a:r>
              <a:rPr lang="en-US" altLang="zh-CN" sz="3200" b="1" i="1" dirty="0" err="1" smtClean="0">
                <a:latin typeface="Times New Roman" panose="02020603050405020304" pitchFamily="18" charset="0"/>
              </a:rPr>
              <a:t>Công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nhân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thợ</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trong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các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máy</a:t>
            </a:r>
            <a:r>
              <a:rPr lang="en-US" altLang="zh-CN" sz="3200" dirty="0" smtClean="0">
                <a:latin typeface="Times New Roman" panose="02020603050405020304" pitchFamily="18" charset="0"/>
              </a:rPr>
              <a:t>, </a:t>
            </a:r>
            <a:r>
              <a:rPr lang="en-US" altLang="zh-CN" sz="3200" dirty="0" err="1" smtClean="0">
                <a:latin typeface="Times New Roman" panose="02020603050405020304" pitchFamily="18" charset="0"/>
              </a:rPr>
              <a:t>xí</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62169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14" descr="thợ c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562"/>
            <a:ext cx="6256984"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boi duong hs gioi\toan\Downloads\tho c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85" y="618562"/>
            <a:ext cx="5935016"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p:nvPr/>
        </p:nvSpPr>
        <p:spPr>
          <a:xfrm>
            <a:off x="2170720" y="5221635"/>
            <a:ext cx="9193966" cy="584775"/>
          </a:xfrm>
          <a:prstGeom prst="rect">
            <a:avLst/>
          </a:prstGeom>
          <a:noFill/>
          <a:ln w="9525">
            <a:noFill/>
          </a:ln>
        </p:spPr>
        <p:txBody>
          <a:bodyPr>
            <a:spAutoFit/>
          </a:bodyPr>
          <a:lstStyle/>
          <a:p>
            <a:r>
              <a:rPr lang="en-US" altLang="zh-CN" sz="3200" b="1" i="1" dirty="0" err="1" smtClean="0">
                <a:latin typeface="Times New Roman" panose="02020603050405020304" pitchFamily="18" charset="0"/>
              </a:rPr>
              <a:t>Nông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dân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ruộng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trồng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trọt</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24685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44"/>
            <a:ext cx="4209143" cy="2943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43" y="957944"/>
            <a:ext cx="4238171" cy="2948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15" y="957943"/>
            <a:ext cx="3744686" cy="2943861"/>
          </a:xfrm>
          <a:prstGeom prst="rect">
            <a:avLst/>
          </a:prstGeom>
        </p:spPr>
      </p:pic>
      <p:sp>
        <p:nvSpPr>
          <p:cNvPr id="7" name="Text Box 17"/>
          <p:cNvSpPr txBox="1"/>
          <p:nvPr/>
        </p:nvSpPr>
        <p:spPr>
          <a:xfrm>
            <a:off x="1708968" y="4500200"/>
            <a:ext cx="8088174"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Doanh nhân: </a:t>
            </a:r>
            <a:r>
              <a:rPr lang="en-US" sz="3200" noProof="1" smtClean="0">
                <a:latin typeface="Times New Roman" panose="02020603050405020304" pitchFamily="18" charset="0"/>
                <a:cs typeface="Times New Roman" panose="02020603050405020304" pitchFamily="18" charset="0"/>
              </a:rPr>
              <a:t>Là người kinh doanh, mua bán.</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 Box 7">
            <a:hlinkClick r:id="rId3" action="ppaction://hlinksldjump"/>
          </p:cNvPr>
          <p:cNvSpPr txBox="1">
            <a:spLocks noChangeArrowheads="1"/>
          </p:cNvSpPr>
          <p:nvPr/>
        </p:nvSpPr>
        <p:spPr bwMode="auto">
          <a:xfrm>
            <a:off x="2438400" y="62865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7172"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 y="920621"/>
            <a:ext cx="3789423" cy="32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98" y="932413"/>
            <a:ext cx="4334902"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Kết quả hình ảnh cho tiểu t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837" y="915178"/>
            <a:ext cx="4039841"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p:nvPr/>
        </p:nvSpPr>
        <p:spPr>
          <a:xfrm>
            <a:off x="2753997" y="4752078"/>
            <a:ext cx="6405243"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t</a:t>
            </a:r>
            <a:r>
              <a:rPr lang="en-US" sz="3200" b="1" i="1" noProof="1" smtClean="0">
                <a:latin typeface="Times New Roman" panose="02020603050405020304" pitchFamily="18" charset="0"/>
                <a:cs typeface="Times New Roman" panose="02020603050405020304" pitchFamily="18" charset="0"/>
              </a:rPr>
              <a:t>iểu thương: </a:t>
            </a:r>
            <a:r>
              <a:rPr lang="en-US" sz="3200" noProof="1" smtClean="0">
                <a:latin typeface="Times New Roman" panose="02020603050405020304" pitchFamily="18" charset="0"/>
                <a:cs typeface="Times New Roman" panose="02020603050405020304" pitchFamily="18" charset="0"/>
              </a:rPr>
              <a:t>Là người buôn bán nhỏ</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8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1199</Words>
  <Application>Microsoft Office PowerPoint</Application>
  <PresentationFormat>Widescreen</PresentationFormat>
  <Paragraphs>194</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Batang</vt:lpstr>
      <vt:lpstr>宋体</vt:lpstr>
      <vt:lpstr>#9Slide03 Arima Madurai Black</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2021-09-08T06:34:24Z</dcterms:created>
  <dcterms:modified xsi:type="dcterms:W3CDTF">2021-09-08T13:54:48Z</dcterms:modified>
</cp:coreProperties>
</file>