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9" r:id="rId4"/>
    <p:sldId id="272" r:id="rId5"/>
    <p:sldId id="281" r:id="rId6"/>
    <p:sldId id="259" r:id="rId7"/>
    <p:sldId id="275" r:id="rId8"/>
    <p:sldId id="276" r:id="rId9"/>
    <p:sldId id="260" r:id="rId10"/>
    <p:sldId id="261" r:id="rId11"/>
    <p:sldId id="262" r:id="rId12"/>
    <p:sldId id="282" r:id="rId13"/>
    <p:sldId id="273" r:id="rId14"/>
    <p:sldId id="263" r:id="rId15"/>
    <p:sldId id="264" r:id="rId16"/>
    <p:sldId id="265" r:id="rId17"/>
    <p:sldId id="266" r:id="rId18"/>
    <p:sldId id="267" r:id="rId19"/>
    <p:sldId id="268" r:id="rId20"/>
    <p:sldId id="269" r:id="rId21"/>
    <p:sldId id="270" r:id="rId22"/>
    <p:sldId id="283" r:id="rId23"/>
    <p:sldId id="274" r:id="rId24"/>
    <p:sldId id="284"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4" d="100"/>
          <a:sy n="74" d="100"/>
        </p:scale>
        <p:origin x="5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A6A40-5665-4A44-BE5B-B452813BBF16}"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5162-8C67-4A75-AEF9-1A1B0BAF1805}" type="slidenum">
              <a:rPr lang="en-US" smtClean="0"/>
              <a:t>‹#›</a:t>
            </a:fld>
            <a:endParaRPr lang="en-US"/>
          </a:p>
        </p:txBody>
      </p:sp>
    </p:spTree>
    <p:extLst>
      <p:ext uri="{BB962C8B-B14F-4D97-AF65-F5344CB8AC3E}">
        <p14:creationId xmlns:p14="http://schemas.microsoft.com/office/powerpoint/2010/main" val="105663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C9A01-4CAC-40D8-A43C-BB0A5AD0E8D7}" type="slidenum">
              <a:rPr lang="vi-VN" smtClean="0"/>
              <a:t>5</a:t>
            </a:fld>
            <a:endParaRPr lang="vi-VN"/>
          </a:p>
        </p:txBody>
      </p:sp>
    </p:spTree>
    <p:extLst>
      <p:ext uri="{BB962C8B-B14F-4D97-AF65-F5344CB8AC3E}">
        <p14:creationId xmlns:p14="http://schemas.microsoft.com/office/powerpoint/2010/main" val="150265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C9A01-4CAC-40D8-A43C-BB0A5AD0E8D7}" type="slidenum">
              <a:rPr lang="vi-VN" smtClean="0"/>
              <a:t>12</a:t>
            </a:fld>
            <a:endParaRPr lang="vi-VN"/>
          </a:p>
        </p:txBody>
      </p:sp>
    </p:spTree>
    <p:extLst>
      <p:ext uri="{BB962C8B-B14F-4D97-AF65-F5344CB8AC3E}">
        <p14:creationId xmlns:p14="http://schemas.microsoft.com/office/powerpoint/2010/main" val="152500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C9A01-4CAC-40D8-A43C-BB0A5AD0E8D7}" type="slidenum">
              <a:rPr lang="vi-VN" smtClean="0"/>
              <a:t>22</a:t>
            </a:fld>
            <a:endParaRPr lang="vi-VN"/>
          </a:p>
        </p:txBody>
      </p:sp>
    </p:spTree>
    <p:extLst>
      <p:ext uri="{BB962C8B-B14F-4D97-AF65-F5344CB8AC3E}">
        <p14:creationId xmlns:p14="http://schemas.microsoft.com/office/powerpoint/2010/main" val="33857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2587A-4408-4F24-A583-351E16F34163}"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21029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2587A-4408-4F24-A583-351E16F34163}"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209287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2587A-4408-4F24-A583-351E16F34163}"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242842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2587A-4408-4F24-A583-351E16F34163}"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398167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42587A-4408-4F24-A583-351E16F34163}"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372044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2587A-4408-4F24-A583-351E16F34163}"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173296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2587A-4408-4F24-A583-351E16F34163}"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79900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2587A-4408-4F24-A583-351E16F34163}"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182473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2587A-4408-4F24-A583-351E16F34163}"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96779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42587A-4408-4F24-A583-351E16F34163}"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127900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42587A-4408-4F24-A583-351E16F34163}"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263B5-5E9F-44CD-BA84-9ABC448F69E8}" type="slidenum">
              <a:rPr lang="en-US" smtClean="0"/>
              <a:t>‹#›</a:t>
            </a:fld>
            <a:endParaRPr lang="en-US"/>
          </a:p>
        </p:txBody>
      </p:sp>
    </p:spTree>
    <p:extLst>
      <p:ext uri="{BB962C8B-B14F-4D97-AF65-F5344CB8AC3E}">
        <p14:creationId xmlns:p14="http://schemas.microsoft.com/office/powerpoint/2010/main" val="236605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2587A-4408-4F24-A583-351E16F34163}" type="datetimeFigureOut">
              <a:rPr lang="en-US" smtClean="0"/>
              <a:t>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263B5-5E9F-44CD-BA84-9ABC448F69E8}" type="slidenum">
              <a:rPr lang="en-US" smtClean="0"/>
              <a:t>‹#›</a:t>
            </a:fld>
            <a:endParaRPr lang="en-US"/>
          </a:p>
        </p:txBody>
      </p:sp>
    </p:spTree>
    <p:extLst>
      <p:ext uri="{BB962C8B-B14F-4D97-AF65-F5344CB8AC3E}">
        <p14:creationId xmlns:p14="http://schemas.microsoft.com/office/powerpoint/2010/main" val="98007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gi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15" y="245533"/>
            <a:ext cx="11762561" cy="6612467"/>
          </a:xfrm>
          <a:prstGeom prst="rect">
            <a:avLst/>
          </a:prstGeom>
        </p:spPr>
      </p:pic>
      <p:sp>
        <p:nvSpPr>
          <p:cNvPr id="5" name="Rectangle 4"/>
          <p:cNvSpPr/>
          <p:nvPr/>
        </p:nvSpPr>
        <p:spPr>
          <a:xfrm>
            <a:off x="2404533" y="2686756"/>
            <a:ext cx="7292623" cy="19191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D9AF5CDB-5FE1-4347-93AB-4E14E569526B}"/>
              </a:ext>
            </a:extLst>
          </p:cNvPr>
          <p:cNvSpPr txBox="1"/>
          <p:nvPr/>
        </p:nvSpPr>
        <p:spPr>
          <a:xfrm>
            <a:off x="1442628" y="2178922"/>
            <a:ext cx="9211734" cy="2954655"/>
          </a:xfrm>
          <a:prstGeom prst="rect">
            <a:avLst/>
          </a:prstGeom>
          <a:noFill/>
        </p:spPr>
        <p:txBody>
          <a:bodyPr wrap="square" rtlCol="0">
            <a:spAutoFit/>
          </a:bodyPr>
          <a:lstStyle/>
          <a:p>
            <a:pPr algn="ctr"/>
            <a:r>
              <a:rPr lang="en-US" sz="6600" b="1" dirty="0" err="1" smtClean="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Tập</a:t>
            </a:r>
            <a:r>
              <a:rPr lang="en-US" sz="6600" b="1" dirty="0" smtClean="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a:t>
            </a:r>
            <a:r>
              <a:rPr lang="en-US" sz="6600" b="1" dirty="0" err="1" smtClean="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làm</a:t>
            </a:r>
            <a:r>
              <a:rPr lang="en-US" sz="6600" b="1" dirty="0" smtClean="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a:t>
            </a:r>
            <a:r>
              <a:rPr lang="en-US" sz="6600" b="1" dirty="0" err="1" smtClean="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văn</a:t>
            </a:r>
            <a:endParaRPr lang="en-US" sz="6600" b="1" dirty="0" smtClean="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endParaRPr>
          </a:p>
          <a:p>
            <a:pPr algn="ctr"/>
            <a:r>
              <a:rPr lang="en-US" sz="6000" b="1" dirty="0" smtClean="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NHÂN VẬT TRONG TRUYỆN</a:t>
            </a:r>
            <a:endParaRPr lang="en-US" sz="6000" b="1"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56534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56" y="-70408"/>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NHẬN XÉT</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61053" y="2430073"/>
            <a:ext cx="8709212" cy="1200329"/>
          </a:xfrm>
          <a:prstGeom prst="rect">
            <a:avLst/>
          </a:prstGeom>
          <a:noFill/>
          <a:ln w="38100">
            <a:prstDash val="dash"/>
          </a:ln>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600" dirty="0" err="1">
                <a:ln w="11430"/>
                <a:solidFill>
                  <a:srgbClr val="FF0000"/>
                </a:solidFill>
                <a:latin typeface="Times New Roman" pitchFamily="18" charset="0"/>
                <a:cs typeface="Times New Roman" pitchFamily="18" charset="0"/>
              </a:rPr>
              <a:t>Nhân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vật</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Dế</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Mèn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Căn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cứ</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vào</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lời</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nói</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và</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hành</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động</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của</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Dế</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Mèn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che</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chở</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giúp</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đỡ</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Nhà</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Trò</a:t>
            </a:r>
            <a:r>
              <a:rPr lang="en-US" sz="3600" dirty="0">
                <a:ln w="11430"/>
                <a:solidFill>
                  <a:srgbClr val="FF0000"/>
                </a:solidFill>
                <a:latin typeface="Times New Roman" pitchFamily="18" charset="0"/>
                <a:cs typeface="Times New Roman" pitchFamily="18" charset="0"/>
              </a:rPr>
              <a:t>.</a:t>
            </a:r>
            <a:endParaRPr lang="en-US" sz="3600" b="1" dirty="0">
              <a:ln w="11430"/>
              <a:solidFill>
                <a:srgbClr val="FF0000"/>
              </a:solidFill>
              <a:latin typeface="Times New Roman" pitchFamily="18" charset="0"/>
              <a:cs typeface="Times New Roman" pitchFamily="18" charset="0"/>
            </a:endParaRPr>
          </a:p>
        </p:txBody>
      </p:sp>
      <p:sp>
        <p:nvSpPr>
          <p:cNvPr id="9" name="TextBox 8"/>
          <p:cNvSpPr txBox="1"/>
          <p:nvPr/>
        </p:nvSpPr>
        <p:spPr>
          <a:xfrm>
            <a:off x="1461053" y="4210878"/>
            <a:ext cx="8800399" cy="2308324"/>
          </a:xfrm>
          <a:prstGeom prst="rect">
            <a:avLst/>
          </a:prstGeom>
          <a:noFill/>
          <a:ln w="38100">
            <a:prstDash val="dash"/>
          </a:ln>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600" dirty="0" err="1">
                <a:ln w="11430"/>
                <a:solidFill>
                  <a:srgbClr val="FF0000"/>
                </a:solidFill>
                <a:latin typeface="Times New Roman" pitchFamily="18" charset="0"/>
                <a:cs typeface="Times New Roman" pitchFamily="18" charset="0"/>
              </a:rPr>
              <a:t>Mẹ</a:t>
            </a:r>
            <a:r>
              <a:rPr lang="en-US" sz="3600" dirty="0">
                <a:ln w="11430"/>
                <a:solidFill>
                  <a:srgbClr val="FF0000"/>
                </a:solidFill>
                <a:latin typeface="Times New Roman" pitchFamily="18" charset="0"/>
                <a:cs typeface="Times New Roman" pitchFamily="18" charset="0"/>
              </a:rPr>
              <a:t> con </a:t>
            </a:r>
            <a:r>
              <a:rPr lang="en-US" sz="3600" dirty="0" err="1">
                <a:ln w="11430"/>
                <a:solidFill>
                  <a:srgbClr val="FF0000"/>
                </a:solidFill>
                <a:latin typeface="Times New Roman" pitchFamily="18" charset="0"/>
                <a:cs typeface="Times New Roman" pitchFamily="18" charset="0"/>
              </a:rPr>
              <a:t>bà</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nông</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dân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Căn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cứ</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vào</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các</a:t>
            </a:r>
            <a:r>
              <a:rPr lang="en-US" sz="3600" dirty="0">
                <a:ln w="11430"/>
                <a:solidFill>
                  <a:srgbClr val="FF0000"/>
                </a:solidFill>
                <a:latin typeface="Times New Roman" pitchFamily="18" charset="0"/>
                <a:cs typeface="Times New Roman" pitchFamily="18" charset="0"/>
              </a:rPr>
              <a:t> chi </a:t>
            </a:r>
            <a:r>
              <a:rPr lang="en-US" sz="3600" dirty="0" err="1">
                <a:ln w="11430"/>
                <a:solidFill>
                  <a:srgbClr val="FF0000"/>
                </a:solidFill>
                <a:latin typeface="Times New Roman" pitchFamily="18" charset="0"/>
                <a:cs typeface="Times New Roman" pitchFamily="18" charset="0"/>
              </a:rPr>
              <a:t>tiết</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như</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cho</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bà</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cụ</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xin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ăn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ngủ</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trong</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nhà</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hỏi</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bà</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cụ</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cách</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giúp</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người</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bị</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nạn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chèo</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thuyền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cứu</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giúp</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dân</a:t>
            </a:r>
            <a:r>
              <a:rPr lang="en-US" sz="3600" dirty="0">
                <a:ln w="11430"/>
                <a:solidFill>
                  <a:srgbClr val="FF0000"/>
                </a:solidFill>
                <a:latin typeface="Times New Roman" pitchFamily="18" charset="0"/>
                <a:cs typeface="Times New Roman" pitchFamily="18" charset="0"/>
              </a:rPr>
              <a:t> </a:t>
            </a:r>
            <a:r>
              <a:rPr lang="en-US" sz="3600" dirty="0" err="1">
                <a:ln w="11430"/>
                <a:solidFill>
                  <a:srgbClr val="FF0000"/>
                </a:solidFill>
                <a:latin typeface="Times New Roman" pitchFamily="18" charset="0"/>
                <a:cs typeface="Times New Roman" pitchFamily="18" charset="0"/>
              </a:rPr>
              <a:t>làng</a:t>
            </a:r>
            <a:r>
              <a:rPr lang="en-US" sz="3600" dirty="0">
                <a:ln w="11430"/>
                <a:solidFill>
                  <a:srgbClr val="FF0000"/>
                </a:solidFill>
                <a:latin typeface="Times New Roman" pitchFamily="18" charset="0"/>
                <a:cs typeface="Times New Roman" pitchFamily="18" charset="0"/>
              </a:rPr>
              <a:t>.</a:t>
            </a:r>
            <a:endParaRPr lang="en-US" sz="3600" b="1" dirty="0">
              <a:ln w="11430"/>
              <a:solidFill>
                <a:srgbClr val="FF0000"/>
              </a:solidFill>
              <a:latin typeface="Times New Roman" pitchFamily="18" charset="0"/>
              <a:cs typeface="Times New Roman" pitchFamily="18" charset="0"/>
            </a:endParaRPr>
          </a:p>
        </p:txBody>
      </p:sp>
      <p:sp>
        <p:nvSpPr>
          <p:cNvPr id="10" name="TextBox 9"/>
          <p:cNvSpPr txBox="1"/>
          <p:nvPr/>
        </p:nvSpPr>
        <p:spPr>
          <a:xfrm>
            <a:off x="1616765" y="1516581"/>
            <a:ext cx="9607825"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3600" b="1" dirty="0" err="1">
                <a:solidFill>
                  <a:srgbClr val="002060"/>
                </a:solidFill>
                <a:latin typeface="Times New Roman" pitchFamily="18" charset="0"/>
                <a:cs typeface="Times New Roman" pitchFamily="18" charset="0"/>
              </a:rPr>
              <a:t>Căn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cứ</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vào</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đâu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mà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em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nhận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xét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như</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vậy</a:t>
            </a:r>
            <a:r>
              <a:rPr lang="en-US" sz="3600" b="1" dirty="0">
                <a:solidFill>
                  <a:srgbClr val="002060"/>
                </a:solidFill>
                <a:latin typeface="Times New Roman" pitchFamily="18" charset="0"/>
                <a:cs typeface="Times New Roman" pitchFamily="18" charset="0"/>
              </a:rPr>
              <a:t>?</a:t>
            </a:r>
          </a:p>
        </p:txBody>
      </p:sp>
      <p:pic>
        <p:nvPicPr>
          <p:cNvPr id="11"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822141" y="1112805"/>
            <a:ext cx="948700" cy="12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56" y="-70408"/>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GHI NHỚ</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49386" y="1152213"/>
            <a:ext cx="9607825" cy="120032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3600" b="1" dirty="0" err="1" smtClean="0">
                <a:solidFill>
                  <a:srgbClr val="002060"/>
                </a:solidFill>
                <a:latin typeface="Times New Roman" pitchFamily="18" charset="0"/>
                <a:cs typeface="Times New Roman" pitchFamily="18" charset="0"/>
              </a:rPr>
              <a:t>Nhân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vật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trong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truyện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là</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gì</a:t>
            </a:r>
            <a:r>
              <a:rPr lang="en-US" sz="3600" b="1" dirty="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và</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có</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đặc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điểm</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như</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thế</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nào</a:t>
            </a:r>
            <a:r>
              <a:rPr lang="en-US" sz="3600" b="1" dirty="0">
                <a:solidFill>
                  <a:srgbClr val="002060"/>
                </a:solidFill>
                <a:latin typeface="Times New Roman" pitchFamily="18" charset="0"/>
                <a:cs typeface="Times New Roman" pitchFamily="18" charset="0"/>
              </a:rPr>
              <a:t>?</a:t>
            </a:r>
          </a:p>
        </p:txBody>
      </p:sp>
      <p:pic>
        <p:nvPicPr>
          <p:cNvPr id="8"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822141" y="1112805"/>
            <a:ext cx="948700" cy="12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455860" y="2274563"/>
            <a:ext cx="9426787" cy="5040637"/>
            <a:chOff x="5971417" y="135079"/>
            <a:chExt cx="6073404" cy="3285454"/>
          </a:xfrm>
        </p:grpSpPr>
        <p:pic>
          <p:nvPicPr>
            <p:cNvPr id="10" name="Picture 9"/>
            <p:cNvPicPr>
              <a:picLocks noChangeAspect="1"/>
            </p:cNvPicPr>
            <p:nvPr/>
          </p:nvPicPr>
          <p:blipFill>
            <a:blip r:embed="rId5"/>
            <a:stretch>
              <a:fillRect/>
            </a:stretch>
          </p:blipFill>
          <p:spPr>
            <a:xfrm>
              <a:off x="5971417" y="135079"/>
              <a:ext cx="6073404" cy="3285454"/>
            </a:xfrm>
            <a:prstGeom prst="rect">
              <a:avLst/>
            </a:prstGeom>
          </p:spPr>
        </p:pic>
        <p:sp>
          <p:nvSpPr>
            <p:cNvPr id="11" name="Rectangle 10"/>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2734740" y="4044742"/>
            <a:ext cx="6747657" cy="17941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3200" dirty="0">
                <a:solidFill>
                  <a:srgbClr val="0070C0"/>
                </a:solidFill>
                <a:latin typeface="Cambria" panose="02040503050406030204" pitchFamily="18" charset="0"/>
              </a:rPr>
              <a:t>1. </a:t>
            </a:r>
            <a:r>
              <a:rPr lang="en-US" sz="3200" dirty="0" err="1">
                <a:solidFill>
                  <a:srgbClr val="0070C0"/>
                </a:solidFill>
                <a:latin typeface="Cambria" panose="02040503050406030204" pitchFamily="18" charset="0"/>
              </a:rPr>
              <a:t>Nhân</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vật</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trong</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truyện</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có</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thể</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là</a:t>
            </a:r>
            <a:r>
              <a:rPr lang="en-US" sz="3200" dirty="0">
                <a:solidFill>
                  <a:srgbClr val="0070C0"/>
                </a:solidFill>
                <a:latin typeface="Cambria" panose="02040503050406030204" pitchFamily="18" charset="0"/>
              </a:rPr>
              <a:t> </a:t>
            </a:r>
            <a:r>
              <a:rPr lang="en-US" sz="3200" b="1" i="1" dirty="0" err="1">
                <a:solidFill>
                  <a:srgbClr val="FF0000"/>
                </a:solidFill>
                <a:latin typeface="Cambria" panose="02040503050406030204" pitchFamily="18" charset="0"/>
              </a:rPr>
              <a:t>người</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là</a:t>
            </a:r>
            <a:r>
              <a:rPr lang="en-US" sz="3200" b="1" i="1" dirty="0">
                <a:solidFill>
                  <a:srgbClr val="FF0000"/>
                </a:solidFill>
                <a:latin typeface="Cambria" panose="02040503050406030204" pitchFamily="18" charset="0"/>
              </a:rPr>
              <a:t> con </a:t>
            </a:r>
            <a:r>
              <a:rPr lang="en-US" sz="3200" b="1" i="1" dirty="0" err="1">
                <a:solidFill>
                  <a:srgbClr val="FF0000"/>
                </a:solidFill>
                <a:latin typeface="Cambria" panose="02040503050406030204" pitchFamily="18" charset="0"/>
              </a:rPr>
              <a:t>vật</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đồ</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vật</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cây</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cối</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được</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nhân</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hóa</a:t>
            </a:r>
            <a:endParaRPr lang="en-US" sz="3200" b="1" i="1" dirty="0">
              <a:solidFill>
                <a:srgbClr val="FF0000"/>
              </a:solidFill>
              <a:latin typeface="Cambria" panose="02040503050406030204" pitchFamily="18" charset="0"/>
            </a:endParaRPr>
          </a:p>
          <a:p>
            <a:pPr algn="just">
              <a:defRPr/>
            </a:pPr>
            <a:r>
              <a:rPr lang="en-US" sz="3200" dirty="0">
                <a:solidFill>
                  <a:srgbClr val="0070C0"/>
                </a:solidFill>
                <a:latin typeface="Cambria" panose="02040503050406030204" pitchFamily="18" charset="0"/>
              </a:rPr>
              <a:t>2. </a:t>
            </a:r>
            <a:r>
              <a:rPr lang="en-US" sz="3200" b="1" i="1" dirty="0" err="1">
                <a:solidFill>
                  <a:srgbClr val="FF0000"/>
                </a:solidFill>
                <a:latin typeface="Cambria" panose="02040503050406030204" pitchFamily="18" charset="0"/>
              </a:rPr>
              <a:t>Hành</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động</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lời</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nói</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suy</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nghĩ</a:t>
            </a:r>
            <a:r>
              <a:rPr lang="en-US" sz="3200" dirty="0">
                <a:solidFill>
                  <a:srgbClr val="0070C0"/>
                </a:solidFill>
                <a:latin typeface="Cambria" panose="02040503050406030204" pitchFamily="18" charset="0"/>
              </a:rPr>
              <a:t>,…</a:t>
            </a:r>
            <a:r>
              <a:rPr lang="en-US" sz="3200" dirty="0" err="1">
                <a:solidFill>
                  <a:srgbClr val="0070C0"/>
                </a:solidFill>
                <a:latin typeface="Cambria" panose="02040503050406030204" pitchFamily="18" charset="0"/>
              </a:rPr>
              <a:t>của</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nhân</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vật</a:t>
            </a:r>
            <a:r>
              <a:rPr lang="en-US" sz="3200" dirty="0">
                <a:solidFill>
                  <a:srgbClr val="0070C0"/>
                </a:solidFill>
                <a:latin typeface="Cambria" panose="02040503050406030204" pitchFamily="18" charset="0"/>
              </a:rPr>
              <a:t> </a:t>
            </a:r>
            <a:r>
              <a:rPr lang="en-US" sz="3200" b="1" i="1" dirty="0" err="1">
                <a:solidFill>
                  <a:srgbClr val="FF0000"/>
                </a:solidFill>
                <a:latin typeface="Cambria" panose="02040503050406030204" pitchFamily="18" charset="0"/>
              </a:rPr>
              <a:t>nói</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lên</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tính</a:t>
            </a:r>
            <a:r>
              <a:rPr lang="en-US" sz="3200" b="1" i="1" dirty="0">
                <a:solidFill>
                  <a:srgbClr val="FF0000"/>
                </a:solidFill>
                <a:latin typeface="Cambria" panose="02040503050406030204" pitchFamily="18" charset="0"/>
              </a:rPr>
              <a:t> </a:t>
            </a:r>
            <a:r>
              <a:rPr lang="en-US" sz="3200" b="1" i="1" dirty="0" err="1">
                <a:solidFill>
                  <a:srgbClr val="FF0000"/>
                </a:solidFill>
                <a:latin typeface="Cambria" panose="02040503050406030204" pitchFamily="18" charset="0"/>
              </a:rPr>
              <a:t>cách</a:t>
            </a:r>
            <a:r>
              <a:rPr lang="en-US" sz="3200" b="1" i="1" dirty="0">
                <a:solidFill>
                  <a:srgbClr val="FF0000"/>
                </a:solidFill>
                <a:latin typeface="Cambria" panose="02040503050406030204" pitchFamily="18" charset="0"/>
              </a:rPr>
              <a:t> </a:t>
            </a:r>
            <a:r>
              <a:rPr lang="en-US" sz="3200" dirty="0" err="1">
                <a:solidFill>
                  <a:srgbClr val="0070C0"/>
                </a:solidFill>
                <a:latin typeface="Cambria" panose="02040503050406030204" pitchFamily="18" charset="0"/>
              </a:rPr>
              <a:t>của</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nhân</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vật</a:t>
            </a:r>
            <a:r>
              <a:rPr lang="en-US" sz="3200" dirty="0">
                <a:solidFill>
                  <a:srgbClr val="0070C0"/>
                </a:solidFill>
                <a:latin typeface="Cambria" panose="02040503050406030204" pitchFamily="18" charset="0"/>
              </a:rPr>
              <a:t> </a:t>
            </a:r>
            <a:r>
              <a:rPr lang="en-US" sz="3200" dirty="0" err="1">
                <a:solidFill>
                  <a:srgbClr val="0070C0"/>
                </a:solidFill>
                <a:latin typeface="Cambria" panose="02040503050406030204" pitchFamily="18" charset="0"/>
              </a:rPr>
              <a:t>ấy</a:t>
            </a:r>
            <a:r>
              <a:rPr lang="en-US" sz="3200" dirty="0">
                <a:solidFill>
                  <a:srgbClr val="0070C0"/>
                </a:solidFill>
                <a:latin typeface="Cambria" panose="02040503050406030204" pitchFamily="18" charset="0"/>
              </a:rPr>
              <a:t>. </a:t>
            </a:r>
          </a:p>
        </p:txBody>
      </p:sp>
    </p:spTree>
    <p:extLst>
      <p:ext uri="{BB962C8B-B14F-4D97-AF65-F5344CB8AC3E}">
        <p14:creationId xmlns:p14="http://schemas.microsoft.com/office/powerpoint/2010/main" val="335145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20467"/>
            <a:ext cx="12219709" cy="7073061"/>
            <a:chOff x="0" y="15350"/>
            <a:chExt cx="9164782" cy="5304796"/>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0"/>
              <a:ext cx="9144000" cy="35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r="-297" b="33084"/>
            <a:stretch/>
          </p:blipFill>
          <p:spPr>
            <a:xfrm>
              <a:off x="0" y="2963556"/>
              <a:ext cx="9164782" cy="2356590"/>
            </a:xfrm>
            <a:prstGeom prst="rect">
              <a:avLst/>
            </a:prstGeom>
          </p:spPr>
        </p:pic>
      </p:grpSp>
      <p:sp>
        <p:nvSpPr>
          <p:cNvPr id="9" name="TextBox 8"/>
          <p:cNvSpPr txBox="1"/>
          <p:nvPr/>
        </p:nvSpPr>
        <p:spPr>
          <a:xfrm>
            <a:off x="768924" y="305899"/>
            <a:ext cx="9656619" cy="779700"/>
          </a:xfrm>
          <a:prstGeom prst="rect">
            <a:avLst/>
          </a:prstGeom>
          <a:noFill/>
        </p:spPr>
        <p:txBody>
          <a:bodyPr wrap="square" lIns="121917" tIns="60958" rIns="121917" bIns="60958" rtlCol="0">
            <a:spAutoFit/>
          </a:bodyPr>
          <a:lstStyle/>
          <a:p>
            <a:r>
              <a:rPr lang="en-GB" sz="4300" b="1" dirty="0" err="1">
                <a:latin typeface="HP001 4 hàng" panose="020B0603050302020204" pitchFamily="34" charset="0"/>
                <a:cs typeface="HP001 5H" pitchFamily="34" charset="0"/>
              </a:rPr>
              <a:t>Thứ</a:t>
            </a:r>
            <a:r>
              <a:rPr lang="en-GB" sz="4300" b="1" dirty="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sáu</a:t>
            </a:r>
            <a:r>
              <a:rPr lang="en-GB" sz="4300" b="1" dirty="0" smtClean="0">
                <a:latin typeface="HP001 4 hàng" panose="020B0603050302020204" pitchFamily="34" charset="0"/>
                <a:cs typeface="HP001 5H" pitchFamily="34" charset="0"/>
              </a:rPr>
              <a:t> </a:t>
            </a:r>
            <a:r>
              <a:rPr lang="en-GB" sz="4300" b="1" dirty="0" err="1">
                <a:latin typeface="HP001 4 hàng" panose="020B0603050302020204" pitchFamily="34" charset="0"/>
                <a:cs typeface="HP001 5H" pitchFamily="34" charset="0"/>
              </a:rPr>
              <a:t>ngày</a:t>
            </a:r>
            <a:r>
              <a:rPr lang="en-GB" sz="4300" b="1" dirty="0">
                <a:latin typeface="HP001 4 hàng" panose="020B0603050302020204" pitchFamily="34" charset="0"/>
                <a:cs typeface="HP001 5H" pitchFamily="34" charset="0"/>
              </a:rPr>
              <a:t> </a:t>
            </a:r>
            <a:r>
              <a:rPr lang="en-US" sz="4300" b="1" dirty="0" smtClean="0">
                <a:latin typeface="HP001 4 hàng" panose="020B0603050302020204" pitchFamily="34" charset="0"/>
                <a:cs typeface="HP001 5H" pitchFamily="34" charset="0"/>
              </a:rPr>
              <a:t>10</a:t>
            </a:r>
            <a:r>
              <a:rPr lang="en-GB" sz="4300" b="1" dirty="0" smtClean="0">
                <a:latin typeface="HP001 4 hàng" panose="020B0603050302020204" pitchFamily="34" charset="0"/>
                <a:cs typeface="HP001 5H" pitchFamily="34" charset="0"/>
              </a:rPr>
              <a:t> </a:t>
            </a:r>
            <a:r>
              <a:rPr lang="en-GB" sz="4300" b="1" dirty="0" err="1">
                <a:latin typeface="HP001 4 hàng" panose="020B0603050302020204" pitchFamily="34" charset="0"/>
                <a:cs typeface="HP001 5H" pitchFamily="34" charset="0"/>
              </a:rPr>
              <a:t>tháng</a:t>
            </a:r>
            <a:r>
              <a:rPr lang="en-GB" sz="4300" b="1" dirty="0">
                <a:latin typeface="HP001 4 hàng" panose="020B0603050302020204" pitchFamily="34" charset="0"/>
                <a:cs typeface="HP001 5H" pitchFamily="34" charset="0"/>
              </a:rPr>
              <a:t> 9 </a:t>
            </a:r>
            <a:r>
              <a:rPr lang="en-GB" sz="4300" b="1" dirty="0" err="1">
                <a:latin typeface="HP001 4 hàng" panose="020B0603050302020204" pitchFamily="34" charset="0"/>
                <a:cs typeface="HP001 5H" pitchFamily="34" charset="0"/>
              </a:rPr>
              <a:t>năm</a:t>
            </a:r>
            <a:r>
              <a:rPr lang="en-GB" sz="4300" b="1" dirty="0">
                <a:latin typeface="HP001 4 hàng" panose="020B0603050302020204" pitchFamily="34" charset="0"/>
                <a:cs typeface="HP001 5H" pitchFamily="34" charset="0"/>
              </a:rPr>
              <a:t> 2021</a:t>
            </a:r>
            <a:endParaRPr lang="en-US" sz="4300" b="1" dirty="0">
              <a:latin typeface="HP001 4 hàng" panose="020B0603050302020204" pitchFamily="34" charset="0"/>
              <a:cs typeface="HP001 5H" pitchFamily="34" charset="0"/>
            </a:endParaRPr>
          </a:p>
        </p:txBody>
      </p:sp>
      <p:sp>
        <p:nvSpPr>
          <p:cNvPr id="22" name="TextBox 21"/>
          <p:cNvSpPr txBox="1"/>
          <p:nvPr/>
        </p:nvSpPr>
        <p:spPr>
          <a:xfrm>
            <a:off x="3341599" y="1061351"/>
            <a:ext cx="7716983" cy="779700"/>
          </a:xfrm>
          <a:prstGeom prst="rect">
            <a:avLst/>
          </a:prstGeom>
          <a:noFill/>
        </p:spPr>
        <p:txBody>
          <a:bodyPr wrap="square" lIns="121917" tIns="60958" rIns="121917" bIns="60958" rtlCol="0">
            <a:spAutoFit/>
          </a:bodyPr>
          <a:lstStyle/>
          <a:p>
            <a:r>
              <a:rPr lang="vi-VN" sz="4300" b="1" dirty="0" smtClean="0">
                <a:latin typeface="HP001 4 hàng" panose="020B0603050302020204" pitchFamily="34" charset="0"/>
                <a:cs typeface="HP001 5H" pitchFamily="34" charset="0"/>
              </a:rPr>
              <a:t>Tập làm văn</a:t>
            </a:r>
            <a:endParaRPr lang="en-US" sz="4300" b="1" dirty="0">
              <a:latin typeface="HP001 4 hàng" panose="020B0603050302020204" pitchFamily="34" charset="0"/>
              <a:cs typeface="HP001 5H" pitchFamily="34" charset="0"/>
            </a:endParaRPr>
          </a:p>
        </p:txBody>
      </p:sp>
      <p:sp>
        <p:nvSpPr>
          <p:cNvPr id="23" name="TextBox 22"/>
          <p:cNvSpPr txBox="1"/>
          <p:nvPr/>
        </p:nvSpPr>
        <p:spPr>
          <a:xfrm>
            <a:off x="2298849" y="1874934"/>
            <a:ext cx="7716983" cy="779700"/>
          </a:xfrm>
          <a:prstGeom prst="rect">
            <a:avLst/>
          </a:prstGeom>
          <a:noFill/>
        </p:spPr>
        <p:txBody>
          <a:bodyPr wrap="square" lIns="121917" tIns="60958" rIns="121917" bIns="60958" rtlCol="0">
            <a:spAutoFit/>
          </a:bodyPr>
          <a:lstStyle/>
          <a:p>
            <a:r>
              <a:rPr lang="en-US" sz="4300" b="1" dirty="0" err="1" smtClean="0">
                <a:latin typeface="HP001 4 hàng" panose="020B0603050302020204" pitchFamily="34" charset="0"/>
                <a:cs typeface="HP001 5H" pitchFamily="34" charset="0"/>
              </a:rPr>
              <a:t>Nhân</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vật</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trong</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truyện</a:t>
            </a:r>
            <a:r>
              <a:rPr lang="en-US" sz="4300" b="1" dirty="0" smtClean="0">
                <a:latin typeface="HP001 4 hàng" panose="020B0603050302020204" pitchFamily="34" charset="0"/>
                <a:cs typeface="HP001 5H" pitchFamily="34" charset="0"/>
              </a:rPr>
              <a:t> </a:t>
            </a:r>
            <a:r>
              <a:rPr lang="en-GB" sz="4300" b="1" dirty="0" smtClean="0">
                <a:latin typeface="HP001 4 hàng" panose="020B0603050302020204" pitchFamily="34" charset="0"/>
                <a:cs typeface="HP001 5H" pitchFamily="34" charset="0"/>
              </a:rPr>
              <a:t>(</a:t>
            </a:r>
            <a:r>
              <a:rPr lang="en-GB" sz="4300" b="1" dirty="0" err="1" smtClean="0">
                <a:latin typeface="HP001 4 hàng" panose="020B0603050302020204" pitchFamily="34" charset="0"/>
                <a:cs typeface="HP001 5H" pitchFamily="34" charset="0"/>
              </a:rPr>
              <a:t>tr</a:t>
            </a:r>
            <a:r>
              <a:rPr lang="vi-VN" sz="4300" b="1" dirty="0" smtClean="0">
                <a:latin typeface="HP001 4 hàng" panose="020B0603050302020204" pitchFamily="34" charset="0"/>
                <a:cs typeface="HP001 5H" pitchFamily="34" charset="0"/>
              </a:rPr>
              <a:t>1</a:t>
            </a:r>
            <a:r>
              <a:rPr lang="en-US" sz="4300" b="1" dirty="0" smtClean="0">
                <a:latin typeface="HP001 4 hàng" panose="020B0603050302020204" pitchFamily="34" charset="0"/>
                <a:cs typeface="HP001 5H" pitchFamily="34" charset="0"/>
              </a:rPr>
              <a:t>3</a:t>
            </a:r>
            <a:r>
              <a:rPr lang="en-GB" sz="4300" b="1" dirty="0" smtClean="0">
                <a:latin typeface="HP001 4 hàng" panose="020B0603050302020204" pitchFamily="34" charset="0"/>
                <a:cs typeface="HP001 5H" pitchFamily="34" charset="0"/>
              </a:rPr>
              <a:t>)</a:t>
            </a:r>
            <a:endParaRPr lang="en-GB" sz="4300" b="1" dirty="0">
              <a:latin typeface="HP001 4 hàng" panose="020B0603050302020204" pitchFamily="34" charset="0"/>
              <a:cs typeface="HP001 5H" pitchFamily="34" charset="0"/>
            </a:endParaRPr>
          </a:p>
        </p:txBody>
      </p:sp>
      <p:sp>
        <p:nvSpPr>
          <p:cNvPr id="25" name="TextBox 24"/>
          <p:cNvSpPr txBox="1"/>
          <p:nvPr/>
        </p:nvSpPr>
        <p:spPr>
          <a:xfrm>
            <a:off x="185048" y="2611813"/>
            <a:ext cx="11346873" cy="784826"/>
          </a:xfrm>
          <a:prstGeom prst="rect">
            <a:avLst/>
          </a:prstGeom>
          <a:noFill/>
        </p:spPr>
        <p:txBody>
          <a:bodyPr wrap="square" lIns="121917" tIns="60958" rIns="121917" bIns="60958" rtlCol="0">
            <a:spAutoFit/>
          </a:bodyPr>
          <a:lstStyle/>
          <a:p>
            <a:r>
              <a:rPr lang="vi-VN" sz="4300" dirty="0" smtClean="0">
                <a:latin typeface="+mj-lt"/>
                <a:cs typeface="HP001 5H" pitchFamily="34" charset="0"/>
              </a:rPr>
              <a:t>I</a:t>
            </a:r>
            <a:r>
              <a:rPr lang="vi-VN" sz="4300" dirty="0" smtClean="0">
                <a:latin typeface="HP001 4 hàng" panose="020B0603050302020204" pitchFamily="34" charset="0"/>
                <a:cs typeface="HP001 5H" pitchFamily="34" charset="0"/>
              </a:rPr>
              <a:t>. </a:t>
            </a:r>
            <a:r>
              <a:rPr lang="vi-VN" sz="4300" b="1" dirty="0" smtClean="0">
                <a:latin typeface="HP001 4 hàng" panose="020B0603050302020204" pitchFamily="34" charset="0"/>
                <a:cs typeface="HP001 5H" pitchFamily="34" charset="0"/>
              </a:rPr>
              <a:t>Nhận xét</a:t>
            </a:r>
            <a:endParaRPr lang="en-GB" sz="4300" b="1" dirty="0">
              <a:latin typeface="HP001 4 hàng" panose="020B0603050302020204" pitchFamily="34" charset="0"/>
              <a:cs typeface="HP001 5H" pitchFamily="34" charset="0"/>
            </a:endParaRPr>
          </a:p>
        </p:txBody>
      </p:sp>
      <p:sp>
        <p:nvSpPr>
          <p:cNvPr id="15" name="TextBox 14"/>
          <p:cNvSpPr txBox="1"/>
          <p:nvPr/>
        </p:nvSpPr>
        <p:spPr>
          <a:xfrm>
            <a:off x="103554" y="3388623"/>
            <a:ext cx="11346873" cy="784826"/>
          </a:xfrm>
          <a:prstGeom prst="rect">
            <a:avLst/>
          </a:prstGeom>
          <a:noFill/>
        </p:spPr>
        <p:txBody>
          <a:bodyPr wrap="square" lIns="121917" tIns="60958" rIns="121917" bIns="60958" rtlCol="0">
            <a:spAutoFit/>
          </a:bodyPr>
          <a:lstStyle/>
          <a:p>
            <a:r>
              <a:rPr lang="vi-VN" sz="4300" dirty="0" smtClean="0">
                <a:latin typeface="+mj-lt"/>
                <a:cs typeface="HP001 5H" pitchFamily="34" charset="0"/>
              </a:rPr>
              <a:t>II</a:t>
            </a:r>
            <a:r>
              <a:rPr lang="vi-VN" sz="4300" dirty="0" smtClean="0">
                <a:latin typeface="HP001 4 hàng" panose="020B0603050302020204" pitchFamily="34" charset="0"/>
                <a:cs typeface="HP001 5H" pitchFamily="34" charset="0"/>
              </a:rPr>
              <a:t>. </a:t>
            </a:r>
            <a:r>
              <a:rPr lang="vi-VN" sz="4300" b="1" dirty="0" smtClean="0">
                <a:latin typeface="HP001 4 hàng" panose="020B0603050302020204" pitchFamily="34" charset="0"/>
                <a:cs typeface="HP001 5H" pitchFamily="34" charset="0"/>
              </a:rPr>
              <a:t>Ghi nhớ : </a:t>
            </a:r>
            <a:r>
              <a:rPr lang="vi-VN" sz="4300" dirty="0" smtClean="0">
                <a:latin typeface="+mj-lt"/>
                <a:cs typeface="HP001 5H" pitchFamily="34" charset="0"/>
              </a:rPr>
              <a:t>SGK</a:t>
            </a:r>
            <a:r>
              <a:rPr lang="vi-VN" sz="4300" b="1" dirty="0" smtClean="0">
                <a:latin typeface="HP001 4 hàng" panose="020B0603050302020204" pitchFamily="34" charset="0"/>
                <a:cs typeface="HP001 5H" pitchFamily="34" charset="0"/>
              </a:rPr>
              <a:t>/tr1</a:t>
            </a:r>
            <a:r>
              <a:rPr lang="en-US" sz="4300" b="1" dirty="0" smtClean="0">
                <a:latin typeface="HP001 4 hàng" panose="020B0603050302020204" pitchFamily="34" charset="0"/>
                <a:cs typeface="HP001 5H" pitchFamily="34" charset="0"/>
              </a:rPr>
              <a:t>3</a:t>
            </a:r>
            <a:endParaRPr lang="en-GB" sz="4300" b="1" dirty="0">
              <a:latin typeface="HP001 4 hàng" panose="020B0603050302020204" pitchFamily="34" charset="0"/>
              <a:cs typeface="HP001 5H" pitchFamily="34" charset="0"/>
            </a:endParaRPr>
          </a:p>
        </p:txBody>
      </p:sp>
    </p:spTree>
    <p:extLst>
      <p:ext uri="{BB962C8B-B14F-4D97-AF65-F5344CB8AC3E}">
        <p14:creationId xmlns:p14="http://schemas.microsoft.com/office/powerpoint/2010/main" val="361449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49386" y="1152213"/>
            <a:ext cx="9607825"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endParaRPr lang="en-US" sz="3600" b="1" dirty="0">
              <a:solidFill>
                <a:srgbClr val="002060"/>
              </a:solidFill>
              <a:latin typeface="Times New Roman" pitchFamily="18" charset="0"/>
              <a:cs typeface="Times New Roman" pitchFamily="18" charset="0"/>
            </a:endParaRPr>
          </a:p>
        </p:txBody>
      </p:sp>
      <p:pic>
        <p:nvPicPr>
          <p:cNvPr id="8"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822141" y="1112805"/>
            <a:ext cx="948700" cy="12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877347" y="-571668"/>
            <a:ext cx="8450124" cy="3392141"/>
            <a:chOff x="5971417" y="135079"/>
            <a:chExt cx="6073404" cy="3285454"/>
          </a:xfrm>
        </p:grpSpPr>
        <p:pic>
          <p:nvPicPr>
            <p:cNvPr id="10" name="Picture 9"/>
            <p:cNvPicPr>
              <a:picLocks noChangeAspect="1"/>
            </p:cNvPicPr>
            <p:nvPr/>
          </p:nvPicPr>
          <p:blipFill>
            <a:blip r:embed="rId4"/>
            <a:stretch>
              <a:fillRect/>
            </a:stretch>
          </p:blipFill>
          <p:spPr>
            <a:xfrm>
              <a:off x="5971417" y="135079"/>
              <a:ext cx="6073404" cy="3285454"/>
            </a:xfrm>
            <a:prstGeom prst="rect">
              <a:avLst/>
            </a:prstGeom>
          </p:spPr>
        </p:pic>
        <p:sp>
          <p:nvSpPr>
            <p:cNvPr id="11" name="Rectangle 10"/>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58306" y="0"/>
            <a:ext cx="6626580" cy="17941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3200" b="1" dirty="0" err="1" smtClean="0">
                <a:solidFill>
                  <a:srgbClr val="0070C0"/>
                </a:solidFill>
                <a:latin typeface="Cambria" panose="02040503050406030204" pitchFamily="18" charset="0"/>
              </a:rPr>
              <a:t>Hãy</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cho</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biết</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tính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cách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của</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các</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nhân</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vật</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sau</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Dựa</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vào</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đâu</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em</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nhận</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xét</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được</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tính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cách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của</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họ</a:t>
            </a:r>
            <a:r>
              <a:rPr lang="en-US" sz="3200" b="1" dirty="0" smtClean="0">
                <a:solidFill>
                  <a:srgbClr val="0070C0"/>
                </a:solidFill>
                <a:latin typeface="Cambria" panose="02040503050406030204" pitchFamily="18" charset="0"/>
              </a:rPr>
              <a:t>?</a:t>
            </a:r>
            <a:endParaRPr lang="en-US" sz="3200" dirty="0">
              <a:solidFill>
                <a:srgbClr val="0070C0"/>
              </a:solidFill>
              <a:latin typeface="Cambria" panose="02040503050406030204" pitchFamily="18" charset="0"/>
            </a:endParaRPr>
          </a:p>
        </p:txBody>
      </p:sp>
      <p:pic>
        <p:nvPicPr>
          <p:cNvPr id="1026" name="Picture 2" descr="doraemon GIF - Tải xuống và Chia sẻ trên PHONEK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215456">
            <a:off x="7224885" y="3448049"/>
            <a:ext cx="2800350" cy="3409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ả nhân vật người anh trong truyện Cây khế"/>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1690" y="0"/>
            <a:ext cx="4762500" cy="330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30" name="Picture 6" descr="Nàng Bạch Tuyết và bảy chú lùn | Truyện cổ Gri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715" y="2576717"/>
            <a:ext cx="4762500" cy="3771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1+#ppt_w/2"/>
                                          </p:val>
                                        </p:tav>
                                        <p:tav tm="100000">
                                          <p:val>
                                            <p:strVal val="#ppt_x"/>
                                          </p:val>
                                        </p:tav>
                                      </p:tavLst>
                                    </p:anim>
                                    <p:anim calcmode="lin" valueType="num">
                                      <p:cBhvr additive="base">
                                        <p:cTn id="2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80">
                                          <p:stCondLst>
                                            <p:cond delay="0"/>
                                          </p:stCondLst>
                                        </p:cTn>
                                        <p:tgtEl>
                                          <p:spTgt spid="1026"/>
                                        </p:tgtEl>
                                      </p:cBhvr>
                                    </p:animEffect>
                                    <p:anim calcmode="lin" valueType="num">
                                      <p:cBhvr>
                                        <p:cTn id="3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6"/>
                                        </p:tgtEl>
                                      </p:cBhvr>
                                      <p:to x="100000" y="60000"/>
                                    </p:animScale>
                                    <p:animScale>
                                      <p:cBhvr>
                                        <p:cTn id="38" dur="166" decel="50000">
                                          <p:stCondLst>
                                            <p:cond delay="676"/>
                                          </p:stCondLst>
                                        </p:cTn>
                                        <p:tgtEl>
                                          <p:spTgt spid="1026"/>
                                        </p:tgtEl>
                                      </p:cBhvr>
                                      <p:to x="100000" y="100000"/>
                                    </p:animScale>
                                    <p:animScale>
                                      <p:cBhvr>
                                        <p:cTn id="39" dur="26">
                                          <p:stCondLst>
                                            <p:cond delay="1312"/>
                                          </p:stCondLst>
                                        </p:cTn>
                                        <p:tgtEl>
                                          <p:spTgt spid="1026"/>
                                        </p:tgtEl>
                                      </p:cBhvr>
                                      <p:to x="100000" y="80000"/>
                                    </p:animScale>
                                    <p:animScale>
                                      <p:cBhvr>
                                        <p:cTn id="40" dur="166" decel="50000">
                                          <p:stCondLst>
                                            <p:cond delay="1338"/>
                                          </p:stCondLst>
                                        </p:cTn>
                                        <p:tgtEl>
                                          <p:spTgt spid="1026"/>
                                        </p:tgtEl>
                                      </p:cBhvr>
                                      <p:to x="100000" y="100000"/>
                                    </p:animScale>
                                    <p:animScale>
                                      <p:cBhvr>
                                        <p:cTn id="41" dur="26">
                                          <p:stCondLst>
                                            <p:cond delay="1642"/>
                                          </p:stCondLst>
                                        </p:cTn>
                                        <p:tgtEl>
                                          <p:spTgt spid="1026"/>
                                        </p:tgtEl>
                                      </p:cBhvr>
                                      <p:to x="100000" y="90000"/>
                                    </p:animScale>
                                    <p:animScale>
                                      <p:cBhvr>
                                        <p:cTn id="42" dur="166" decel="50000">
                                          <p:stCondLst>
                                            <p:cond delay="1668"/>
                                          </p:stCondLst>
                                        </p:cTn>
                                        <p:tgtEl>
                                          <p:spTgt spid="1026"/>
                                        </p:tgtEl>
                                      </p:cBhvr>
                                      <p:to x="100000" y="100000"/>
                                    </p:animScale>
                                    <p:animScale>
                                      <p:cBhvr>
                                        <p:cTn id="43" dur="26">
                                          <p:stCondLst>
                                            <p:cond delay="1808"/>
                                          </p:stCondLst>
                                        </p:cTn>
                                        <p:tgtEl>
                                          <p:spTgt spid="1026"/>
                                        </p:tgtEl>
                                      </p:cBhvr>
                                      <p:to x="100000" y="95000"/>
                                    </p:animScale>
                                    <p:animScale>
                                      <p:cBhvr>
                                        <p:cTn id="44" dur="166" decel="50000">
                                          <p:stCondLst>
                                            <p:cond delay="1834"/>
                                          </p:stCondLst>
                                        </p:cTn>
                                        <p:tgtEl>
                                          <p:spTgt spid="102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1000" fill="hold"/>
                                        <p:tgtEl>
                                          <p:spTgt spid="1030"/>
                                        </p:tgtEl>
                                        <p:attrNameLst>
                                          <p:attrName>ppt_w</p:attrName>
                                        </p:attrNameLst>
                                      </p:cBhvr>
                                      <p:tavLst>
                                        <p:tav tm="0">
                                          <p:val>
                                            <p:strVal val="#ppt_w+.3"/>
                                          </p:val>
                                        </p:tav>
                                        <p:tav tm="100000">
                                          <p:val>
                                            <p:strVal val="#ppt_w"/>
                                          </p:val>
                                        </p:tav>
                                      </p:tavLst>
                                    </p:anim>
                                    <p:anim calcmode="lin" valueType="num">
                                      <p:cBhvr>
                                        <p:cTn id="50" dur="1000" fill="hold"/>
                                        <p:tgtEl>
                                          <p:spTgt spid="1030"/>
                                        </p:tgtEl>
                                        <p:attrNameLst>
                                          <p:attrName>ppt_h</p:attrName>
                                        </p:attrNameLst>
                                      </p:cBhvr>
                                      <p:tavLst>
                                        <p:tav tm="0">
                                          <p:val>
                                            <p:strVal val="#ppt_h"/>
                                          </p:val>
                                        </p:tav>
                                        <p:tav tm="100000">
                                          <p:val>
                                            <p:strVal val="#ppt_h"/>
                                          </p:val>
                                        </p:tav>
                                      </p:tavLst>
                                    </p:anim>
                                    <p:animEffect transition="in" filter="fade">
                                      <p:cBhvr>
                                        <p:cTn id="51"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56" y="-70408"/>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LUYỆN TẬP</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335616" y="1108812"/>
            <a:ext cx="8686800" cy="2782957"/>
          </a:xfrm>
        </p:spPr>
        <p:txBody>
          <a:bodyPr>
            <a:normAutofit fontScale="90000"/>
          </a:bodyPr>
          <a:lstStyle/>
          <a:p>
            <a:pPr algn="l" eaLnBrk="1" hangingPunct="1">
              <a:lnSpc>
                <a:spcPct val="150000"/>
              </a:lnSpc>
            </a:pPr>
            <a:r>
              <a:rPr lang="en-US" altLang="en-US" sz="3600" b="1" dirty="0" smtClean="0">
                <a:solidFill>
                  <a:srgbClr val="002060"/>
                </a:solidFill>
                <a:latin typeface="Cambria" panose="02040503050406030204" pitchFamily="18" charset="0"/>
                <a:cs typeface="Times New Roman" panose="02020603050405020304" pitchFamily="18" charset="0"/>
              </a:rPr>
              <a:t>  </a:t>
            </a:r>
            <a:br>
              <a:rPr lang="en-US" altLang="en-US" sz="3600" b="1" dirty="0" smtClean="0">
                <a:solidFill>
                  <a:srgbClr val="002060"/>
                </a:solidFill>
                <a:latin typeface="Cambria" panose="02040503050406030204" pitchFamily="18" charset="0"/>
                <a:cs typeface="Times New Roman" panose="02020603050405020304" pitchFamily="18" charset="0"/>
              </a:rPr>
            </a:br>
            <a:r>
              <a:rPr lang="en-US" altLang="en-US" sz="3600" b="1" dirty="0" smtClean="0">
                <a:solidFill>
                  <a:srgbClr val="002060"/>
                </a:solidFill>
                <a:latin typeface="Cambria" panose="02040503050406030204" pitchFamily="18" charset="0"/>
                <a:cs typeface="Times New Roman" panose="02020603050405020304" pitchFamily="18" charset="0"/>
              </a:rPr>
              <a:t>    </a:t>
            </a:r>
            <a:r>
              <a:rPr lang="en-US" altLang="en-US" sz="3600" b="1" dirty="0" err="1" smtClean="0">
                <a:solidFill>
                  <a:srgbClr val="002060"/>
                </a:solidFill>
                <a:latin typeface="Cambria" panose="02040503050406030204" pitchFamily="18" charset="0"/>
                <a:cs typeface="Times New Roman" panose="02020603050405020304" pitchFamily="18" charset="0"/>
              </a:rPr>
              <a:t>Bài</a:t>
            </a:r>
            <a:r>
              <a:rPr lang="en-US" altLang="en-US" sz="3600" b="1" dirty="0" smtClean="0">
                <a:solidFill>
                  <a:srgbClr val="002060"/>
                </a:solidFill>
                <a:latin typeface="Cambria" panose="02040503050406030204" pitchFamily="18" charset="0"/>
                <a:cs typeface="Times New Roman" panose="02020603050405020304" pitchFamily="18" charset="0"/>
              </a:rPr>
              <a:t> 1</a:t>
            </a:r>
            <a:r>
              <a:rPr lang="en-US" altLang="en-US" sz="3600" b="1" dirty="0" smtClean="0">
                <a:solidFill>
                  <a:srgbClr val="002060"/>
                </a:solidFill>
                <a:latin typeface="Cambria" panose="02040503050406030204" pitchFamily="18" charset="0"/>
                <a:cs typeface="Times New Roman" panose="02020603050405020304" pitchFamily="18" charset="0"/>
              </a:rPr>
              <a:t>: (</a:t>
            </a:r>
            <a:r>
              <a:rPr lang="en-US" altLang="en-US" sz="3600" b="1" dirty="0" err="1" smtClean="0">
                <a:solidFill>
                  <a:srgbClr val="002060"/>
                </a:solidFill>
                <a:latin typeface="Cambria" panose="02040503050406030204" pitchFamily="18" charset="0"/>
                <a:cs typeface="Times New Roman" panose="02020603050405020304" pitchFamily="18" charset="0"/>
              </a:rPr>
              <a:t>Trả</a:t>
            </a:r>
            <a:r>
              <a:rPr lang="en-US" altLang="en-US" sz="3600" b="1" dirty="0" smtClean="0">
                <a:solidFill>
                  <a:srgbClr val="002060"/>
                </a:solidFill>
                <a:latin typeface="Cambria" panose="02040503050406030204" pitchFamily="18" charset="0"/>
                <a:cs typeface="Times New Roman" panose="02020603050405020304" pitchFamily="18" charset="0"/>
              </a:rPr>
              <a:t> </a:t>
            </a:r>
            <a:r>
              <a:rPr lang="en-US" altLang="en-US" sz="3600" b="1" dirty="0" err="1" smtClean="0">
                <a:solidFill>
                  <a:srgbClr val="002060"/>
                </a:solidFill>
                <a:latin typeface="Cambria" panose="02040503050406030204" pitchFamily="18" charset="0"/>
                <a:cs typeface="Times New Roman" panose="02020603050405020304" pitchFamily="18" charset="0"/>
              </a:rPr>
              <a:t>lời</a:t>
            </a:r>
            <a:r>
              <a:rPr lang="en-US" altLang="en-US" sz="3600" b="1" dirty="0" smtClean="0">
                <a:solidFill>
                  <a:srgbClr val="002060"/>
                </a:solidFill>
                <a:latin typeface="Cambria" panose="02040503050406030204" pitchFamily="18" charset="0"/>
                <a:cs typeface="Times New Roman" panose="02020603050405020304" pitchFamily="18" charset="0"/>
              </a:rPr>
              <a:t> </a:t>
            </a:r>
            <a:r>
              <a:rPr lang="en-US" altLang="en-US" sz="3600" b="1" dirty="0" err="1" smtClean="0">
                <a:solidFill>
                  <a:srgbClr val="002060"/>
                </a:solidFill>
                <a:latin typeface="Cambria" panose="02040503050406030204" pitchFamily="18" charset="0"/>
                <a:cs typeface="Times New Roman" panose="02020603050405020304" pitchFamily="18" charset="0"/>
              </a:rPr>
              <a:t>miệng</a:t>
            </a:r>
            <a:r>
              <a:rPr lang="en-US" altLang="en-US" sz="3600" b="1" dirty="0" smtClean="0">
                <a:solidFill>
                  <a:srgbClr val="002060"/>
                </a:solidFill>
                <a:latin typeface="Cambria" panose="02040503050406030204" pitchFamily="18" charset="0"/>
                <a:cs typeface="Times New Roman" panose="02020603050405020304" pitchFamily="18" charset="0"/>
              </a:rPr>
              <a:t>)</a:t>
            </a:r>
            <a:r>
              <a:rPr lang="en-US" altLang="en-US" sz="3600" b="1" dirty="0" smtClean="0">
                <a:solidFill>
                  <a:srgbClr val="002060"/>
                </a:solidFill>
                <a:latin typeface="Cambria" panose="02040503050406030204" pitchFamily="18" charset="0"/>
                <a:cs typeface="Times New Roman" panose="02020603050405020304" pitchFamily="18" charset="0"/>
              </a:rPr>
              <a:t/>
            </a:r>
            <a:br>
              <a:rPr lang="en-US" altLang="en-US" sz="3600" b="1" dirty="0" smtClean="0">
                <a:solidFill>
                  <a:srgbClr val="002060"/>
                </a:solidFill>
                <a:latin typeface="Cambria" panose="02040503050406030204" pitchFamily="18" charset="0"/>
                <a:cs typeface="Times New Roman" panose="02020603050405020304" pitchFamily="18" charset="0"/>
              </a:rPr>
            </a:b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Nhân</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vật</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trong</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câu</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chuyện</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sau</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là</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những</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ai</a:t>
            </a:r>
            <a:r>
              <a:rPr lang="en-US" altLang="en-US" sz="3600" dirty="0" smtClean="0">
                <a:solidFill>
                  <a:srgbClr val="002060"/>
                </a:solidFill>
                <a:latin typeface="Cambria" panose="02040503050406030204" pitchFamily="18" charset="0"/>
                <a:cs typeface="Times New Roman" panose="02020603050405020304" pitchFamily="18" charset="0"/>
              </a:rPr>
              <a:t>?</a:t>
            </a:r>
            <a:br>
              <a:rPr lang="en-US" altLang="en-US" sz="3600" dirty="0" smtClean="0">
                <a:solidFill>
                  <a:srgbClr val="002060"/>
                </a:solidFill>
                <a:latin typeface="Cambria" panose="02040503050406030204" pitchFamily="18" charset="0"/>
                <a:cs typeface="Times New Roman" panose="02020603050405020304" pitchFamily="18" charset="0"/>
              </a:rPr>
            </a:b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Em</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có</a:t>
            </a:r>
            <a:r>
              <a:rPr lang="en-US" altLang="en-US" sz="3600" dirty="0" smtClean="0">
                <a:solidFill>
                  <a:srgbClr val="002060"/>
                </a:solidFill>
                <a:latin typeface="Cambria" panose="02040503050406030204" pitchFamily="18" charset="0"/>
                <a:cs typeface="Times New Roman" panose="02020603050405020304" pitchFamily="18" charset="0"/>
              </a:rPr>
              <a:t> </a:t>
            </a:r>
            <a:r>
              <a:rPr lang="vi-VN" altLang="en-US" sz="3600" dirty="0" smtClean="0">
                <a:solidFill>
                  <a:srgbClr val="002060"/>
                </a:solidFill>
                <a:latin typeface="Cambria" panose="02040503050406030204" pitchFamily="18" charset="0"/>
                <a:cs typeface="Times New Roman" panose="02020603050405020304" pitchFamily="18" charset="0"/>
              </a:rPr>
              <a:t>đồng</a:t>
            </a:r>
            <a:r>
              <a:rPr lang="en-US" altLang="en-US" sz="3600" dirty="0" smtClean="0">
                <a:solidFill>
                  <a:srgbClr val="002060"/>
                </a:solidFill>
                <a:latin typeface="Cambria" panose="02040503050406030204" pitchFamily="18" charset="0"/>
                <a:cs typeface="Times New Roman" panose="02020603050405020304" pitchFamily="18" charset="0"/>
              </a:rPr>
              <a:t> ý </a:t>
            </a:r>
            <a:r>
              <a:rPr lang="en-US" altLang="en-US" sz="3600" dirty="0" err="1" smtClean="0">
                <a:solidFill>
                  <a:srgbClr val="002060"/>
                </a:solidFill>
                <a:latin typeface="Cambria" panose="02040503050406030204" pitchFamily="18" charset="0"/>
                <a:cs typeface="Times New Roman" panose="02020603050405020304" pitchFamily="18" charset="0"/>
              </a:rPr>
              <a:t>với</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nhận</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xét</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của</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bà</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về</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tính</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cách</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từng</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cháu</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không</a:t>
            </a:r>
            <a:r>
              <a:rPr lang="en-US" altLang="en-US" sz="3600" dirty="0" smtClean="0">
                <a:solidFill>
                  <a:srgbClr val="002060"/>
                </a:solidFill>
                <a:latin typeface="Cambria" panose="02040503050406030204" pitchFamily="18" charset="0"/>
                <a:cs typeface="Times New Roman" panose="02020603050405020304" pitchFamily="18" charset="0"/>
              </a:rPr>
              <a:t>? </a:t>
            </a:r>
            <a:br>
              <a:rPr lang="en-US" altLang="en-US" sz="3600" dirty="0" smtClean="0">
                <a:solidFill>
                  <a:srgbClr val="002060"/>
                </a:solidFill>
                <a:latin typeface="Cambria" panose="02040503050406030204" pitchFamily="18" charset="0"/>
                <a:cs typeface="Times New Roman" panose="02020603050405020304" pitchFamily="18" charset="0"/>
              </a:rPr>
            </a:b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Vì</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sao</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bà</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có</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nhận</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xét</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nh</a:t>
            </a:r>
            <a:r>
              <a:rPr lang="vi-VN" altLang="en-US" sz="3600" dirty="0" smtClean="0">
                <a:solidFill>
                  <a:srgbClr val="002060"/>
                </a:solidFill>
                <a:latin typeface="Cambria" panose="02040503050406030204" pitchFamily="18" charset="0"/>
                <a:cs typeface="Times New Roman" panose="02020603050405020304" pitchFamily="18" charset="0"/>
              </a:rPr>
              <a:t>ư</a:t>
            </a:r>
            <a:r>
              <a:rPr lang="en-US" altLang="en-US" sz="3600" dirty="0" smtClean="0">
                <a:solidFill>
                  <a:srgbClr val="002060"/>
                </a:solidFill>
                <a:latin typeface="Cambria" panose="02040503050406030204" pitchFamily="18" charset="0"/>
                <a:cs typeface="Times New Roman" panose="02020603050405020304" pitchFamily="18" charset="0"/>
              </a:rPr>
              <a:t> </a:t>
            </a:r>
            <a:r>
              <a:rPr lang="en-US" altLang="en-US" sz="3600" dirty="0" err="1" smtClean="0">
                <a:solidFill>
                  <a:srgbClr val="002060"/>
                </a:solidFill>
                <a:latin typeface="Cambria" panose="02040503050406030204" pitchFamily="18" charset="0"/>
                <a:cs typeface="Times New Roman" panose="02020603050405020304" pitchFamily="18" charset="0"/>
              </a:rPr>
              <a:t>vậy</a:t>
            </a:r>
            <a:r>
              <a:rPr lang="en-US" altLang="en-US" sz="3600" dirty="0" smtClean="0">
                <a:solidFill>
                  <a:srgbClr val="002060"/>
                </a:solidFill>
                <a:latin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9068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style.rotation</p:attrName>
                                        </p:attrNameLst>
                                      </p:cBhvr>
                                      <p:tavLst>
                                        <p:tav tm="0">
                                          <p:val>
                                            <p:fltVal val="360"/>
                                          </p:val>
                                        </p:tav>
                                        <p:tav tm="100000">
                                          <p:val>
                                            <p:fltVal val="0"/>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5652" y="1020417"/>
            <a:ext cx="11867322"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 </a:t>
            </a: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hè</a:t>
            </a:r>
            <a:r>
              <a:rPr lang="en-US" altLang="en-US" sz="2400" dirty="0">
                <a:latin typeface="Times New Roman" panose="02020603050405020304" pitchFamily="18" charset="0"/>
                <a:cs typeface="Times New Roman" panose="02020603050405020304" pitchFamily="18" charset="0"/>
              </a:rPr>
              <a:t>, Ni-</a:t>
            </a:r>
            <a:r>
              <a:rPr lang="en-US" altLang="en-US" sz="2400" dirty="0" err="1">
                <a:latin typeface="Times New Roman" panose="02020603050405020304" pitchFamily="18" charset="0"/>
                <a:cs typeface="Times New Roman" panose="02020603050405020304" pitchFamily="18" charset="0"/>
              </a:rPr>
              <a:t>ki</a:t>
            </a:r>
            <a:r>
              <a:rPr lang="en-US" altLang="en-US" sz="2400" dirty="0">
                <a:latin typeface="Times New Roman" panose="02020603050405020304" pitchFamily="18" charset="0"/>
                <a:cs typeface="Times New Roman" panose="02020603050405020304" pitchFamily="18" charset="0"/>
              </a:rPr>
              <a:t>-ta, </a:t>
            </a:r>
            <a:r>
              <a:rPr lang="en-US" altLang="en-US" sz="2400" dirty="0" err="1">
                <a:latin typeface="Times New Roman" panose="02020603050405020304" pitchFamily="18" charset="0"/>
                <a:cs typeface="Times New Roman" panose="02020603050405020304" pitchFamily="18" charset="0"/>
              </a:rPr>
              <a:t>Gô-sa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Chi-</a:t>
            </a:r>
            <a:r>
              <a:rPr lang="en-US" altLang="en-US" sz="2400" dirty="0" err="1">
                <a:latin typeface="Times New Roman" panose="02020603050405020304" pitchFamily="18" charset="0"/>
                <a:cs typeface="Times New Roman" panose="02020603050405020304" pitchFamily="18" charset="0"/>
              </a:rPr>
              <a:t>ôm</a:t>
            </a:r>
            <a:r>
              <a:rPr lang="en-US" altLang="en-US" sz="2400" dirty="0">
                <a:latin typeface="Times New Roman" panose="02020603050405020304" pitchFamily="18" charset="0"/>
                <a:cs typeface="Times New Roman" panose="02020603050405020304" pitchFamily="18" charset="0"/>
              </a:rPr>
              <a:t>-ca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ngoại</a:t>
            </a:r>
            <a:r>
              <a:rPr lang="en-US" altLang="en-US" sz="2400" dirty="0">
                <a:latin typeface="Times New Roman" panose="02020603050405020304" pitchFamily="18" charset="0"/>
                <a:cs typeface="Times New Roman" panose="02020603050405020304" pitchFamily="18" charset="0"/>
              </a:rPr>
              <a:t>.</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Ni-</a:t>
            </a:r>
            <a:r>
              <a:rPr lang="en-US" altLang="en-US" sz="2400" dirty="0" err="1">
                <a:latin typeface="Times New Roman" panose="02020603050405020304" pitchFamily="18" charset="0"/>
                <a:cs typeface="Times New Roman" panose="02020603050405020304" pitchFamily="18" charset="0"/>
              </a:rPr>
              <a:t>ki</a:t>
            </a:r>
            <a:r>
              <a:rPr lang="en-US" altLang="en-US" sz="2400" dirty="0">
                <a:latin typeface="Times New Roman" panose="02020603050405020304" pitchFamily="18" charset="0"/>
                <a:cs typeface="Times New Roman" panose="02020603050405020304" pitchFamily="18" charset="0"/>
              </a:rPr>
              <a:t>-ta </a:t>
            </a:r>
            <a:r>
              <a:rPr lang="en-US" altLang="en-US" sz="2400" dirty="0" err="1">
                <a:latin typeface="Times New Roman" panose="02020603050405020304" pitchFamily="18" charset="0"/>
                <a:cs typeface="Times New Roman" panose="02020603050405020304" pitchFamily="18" charset="0"/>
              </a:rPr>
              <a:t>chạy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ngõ</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hòa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giềng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đùa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Gô-sa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mẫu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liếc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nhìn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phủi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Chi-</a:t>
            </a:r>
            <a:r>
              <a:rPr lang="en-US" altLang="en-US" sz="2400" dirty="0" err="1">
                <a:latin typeface="Times New Roman" panose="02020603050405020304" pitchFamily="18" charset="0"/>
                <a:cs typeface="Times New Roman" panose="02020603050405020304" pitchFamily="18" charset="0"/>
              </a:rPr>
              <a:t>ôm</a:t>
            </a:r>
            <a:r>
              <a:rPr lang="en-US" altLang="en-US" sz="2400" dirty="0">
                <a:latin typeface="Times New Roman" panose="02020603050405020304" pitchFamily="18" charset="0"/>
                <a:cs typeface="Times New Roman" panose="02020603050405020304" pitchFamily="18" charset="0"/>
              </a:rPr>
              <a:t>-ca ở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giúp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mẩu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sổ</a:t>
            </a:r>
            <a:r>
              <a:rPr lang="en-US" altLang="en-US" sz="2400" dirty="0">
                <a:latin typeface="Times New Roman" panose="02020603050405020304" pitchFamily="18" charset="0"/>
                <a:cs typeface="Times New Roman" panose="02020603050405020304" pitchFamily="18" charset="0"/>
              </a:rPr>
              <a:t>.</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   - Ba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ruột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r>
              <a:rPr lang="en-US" altLang="en-US" sz="2400" dirty="0">
                <a:latin typeface="Times New Roman" panose="02020603050405020304" pitchFamily="18" charset="0"/>
                <a:cs typeface="Times New Roman" panose="02020603050405020304" pitchFamily="18" charset="0"/>
              </a:rPr>
              <a:t>.</a:t>
            </a:r>
          </a:p>
          <a:p>
            <a:pPr algn="just" eaLnBrk="1" hangingPunct="1"/>
            <a:r>
              <a:rPr lang="en-US" altLang="en-US" sz="2400" dirty="0">
                <a:latin typeface="Times New Roman" panose="02020603050405020304" pitchFamily="18" charset="0"/>
                <a:cs typeface="Times New Roman" panose="02020603050405020304" pitchFamily="18" charset="0"/>
              </a:rPr>
              <a:t>    Ni-</a:t>
            </a:r>
            <a:r>
              <a:rPr lang="en-US" altLang="en-US" sz="2400" dirty="0" err="1">
                <a:latin typeface="Times New Roman" panose="02020603050405020304" pitchFamily="18" charset="0"/>
                <a:cs typeface="Times New Roman" panose="02020603050405020304" pitchFamily="18" charset="0"/>
              </a:rPr>
              <a:t>ki</a:t>
            </a:r>
            <a:r>
              <a:rPr lang="en-US" altLang="en-US" sz="2400" dirty="0">
                <a:latin typeface="Times New Roman" panose="02020603050405020304" pitchFamily="18" charset="0"/>
                <a:cs typeface="Times New Roman" panose="02020603050405020304" pitchFamily="18" charset="0"/>
              </a:rPr>
              <a:t>-ta </a:t>
            </a:r>
            <a:r>
              <a:rPr lang="en-US" altLang="en-US" sz="2400" dirty="0" err="1">
                <a:latin typeface="Times New Roman" panose="02020603050405020304" pitchFamily="18" charset="0"/>
                <a:cs typeface="Times New Roman" panose="02020603050405020304" pitchFamily="18" charset="0"/>
              </a:rPr>
              <a:t>thắc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mắc</a:t>
            </a:r>
            <a:r>
              <a:rPr lang="en-US" altLang="en-US" sz="24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giọt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mỉm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cười</a:t>
            </a:r>
            <a:r>
              <a:rPr lang="en-US" altLang="en-US" sz="24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Ni-</a:t>
            </a:r>
            <a:r>
              <a:rPr lang="en-US" altLang="en-US" sz="2400" dirty="0" err="1">
                <a:latin typeface="Times New Roman" panose="02020603050405020304" pitchFamily="18" charset="0"/>
                <a:cs typeface="Times New Roman" panose="02020603050405020304" pitchFamily="18" charset="0"/>
              </a:rPr>
              <a:t>ki</a:t>
            </a:r>
            <a:r>
              <a:rPr lang="en-US" altLang="en-US" sz="2400" dirty="0">
                <a:latin typeface="Times New Roman" panose="02020603050405020304" pitchFamily="18" charset="0"/>
                <a:cs typeface="Times New Roman" panose="02020603050405020304" pitchFamily="18" charset="0"/>
              </a:rPr>
              <a:t>-ta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ham </a:t>
            </a:r>
            <a:r>
              <a:rPr lang="en-US" altLang="en-US" sz="2400" dirty="0" err="1">
                <a:latin typeface="Times New Roman" panose="02020603050405020304" pitchFamily="18" charset="0"/>
                <a:cs typeface="Times New Roman" panose="02020603050405020304" pitchFamily="18" charset="0"/>
              </a:rPr>
              <a:t>thích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riêng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tót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Gô-sa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lén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mẩu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Chi-</a:t>
            </a:r>
            <a:r>
              <a:rPr lang="en-US" altLang="en-US" sz="2400" dirty="0" err="1">
                <a:latin typeface="Times New Roman" panose="02020603050405020304" pitchFamily="18" charset="0"/>
                <a:cs typeface="Times New Roman" panose="02020603050405020304" pitchFamily="18" charset="0"/>
              </a:rPr>
              <a:t>ôm</a:t>
            </a:r>
            <a:r>
              <a:rPr lang="en-US" altLang="en-US" sz="2400" dirty="0">
                <a:latin typeface="Times New Roman" panose="02020603050405020304" pitchFamily="18" charset="0"/>
                <a:cs typeface="Times New Roman" panose="02020603050405020304" pitchFamily="18" charset="0"/>
              </a:rPr>
              <a:t>-ca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giúp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chim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bồ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nhỉ</a:t>
            </a:r>
            <a:r>
              <a:rPr lang="en-US" altLang="en-US" sz="2400" dirty="0">
                <a:latin typeface="Times New Roman" panose="02020603050405020304" pitchFamily="18" charset="0"/>
                <a:cs typeface="Times New Roman" panose="02020603050405020304" pitchFamily="18" charset="0"/>
              </a:rPr>
              <a:t> ?</a:t>
            </a:r>
          </a:p>
          <a:p>
            <a:pPr algn="just" eaLnBrk="1" hangingPunct="1">
              <a:buFontTx/>
              <a:buChar char="-"/>
            </a:pPr>
            <a:endParaRPr lang="en-US" altLang="en-US" dirty="0"/>
          </a:p>
        </p:txBody>
      </p:sp>
      <p:sp>
        <p:nvSpPr>
          <p:cNvPr id="5" name="Text Box 4"/>
          <p:cNvSpPr txBox="1">
            <a:spLocks noChangeArrowheads="1"/>
          </p:cNvSpPr>
          <p:nvPr/>
        </p:nvSpPr>
        <p:spPr bwMode="auto">
          <a:xfrm>
            <a:off x="463826" y="210445"/>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LUYỆN TẬP</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463826" y="855132"/>
            <a:ext cx="114233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5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348"/>
            <a:ext cx="5502482" cy="516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738189" y="0"/>
            <a:ext cx="6257971" cy="3127513"/>
            <a:chOff x="5971417" y="135079"/>
            <a:chExt cx="6073404" cy="3285454"/>
          </a:xfrm>
        </p:grpSpPr>
        <p:pic>
          <p:nvPicPr>
            <p:cNvPr id="6" name="Picture 5"/>
            <p:cNvPicPr>
              <a:picLocks noChangeAspect="1"/>
            </p:cNvPicPr>
            <p:nvPr/>
          </p:nvPicPr>
          <p:blipFill>
            <a:blip r:embed="rId3"/>
            <a:stretch>
              <a:fillRect/>
            </a:stretch>
          </p:blipFill>
          <p:spPr>
            <a:xfrm>
              <a:off x="5971417" y="135079"/>
              <a:ext cx="6073404" cy="3285454"/>
            </a:xfrm>
            <a:prstGeom prst="rect">
              <a:avLst/>
            </a:prstGeom>
          </p:spPr>
        </p:pic>
        <p:sp>
          <p:nvSpPr>
            <p:cNvPr id="7" name="Rectangle 6"/>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Rectangle 7"/>
          <p:cNvSpPr/>
          <p:nvPr/>
        </p:nvSpPr>
        <p:spPr>
          <a:xfrm>
            <a:off x="6494269" y="1007167"/>
            <a:ext cx="4745813" cy="1113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3200" b="1" dirty="0" err="1">
                <a:solidFill>
                  <a:srgbClr val="002060"/>
                </a:solidFill>
                <a:latin typeface="Cambria" panose="02040503050406030204" pitchFamily="18" charset="0"/>
                <a:cs typeface="Times New Roman" pitchFamily="18" charset="0"/>
              </a:rPr>
              <a:t>Nhân</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vật</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trong</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câu</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chuyện</a:t>
            </a:r>
            <a:r>
              <a:rPr lang="en-US" sz="3200" b="1" dirty="0">
                <a:solidFill>
                  <a:srgbClr val="002060"/>
                </a:solidFill>
                <a:latin typeface="Cambria" panose="02040503050406030204" pitchFamily="18" charset="0"/>
                <a:cs typeface="Times New Roman" pitchFamily="18" charset="0"/>
              </a:rPr>
              <a:t> “Ba </a:t>
            </a:r>
            <a:r>
              <a:rPr lang="en-US" sz="3200" b="1" dirty="0" err="1">
                <a:solidFill>
                  <a:srgbClr val="002060"/>
                </a:solidFill>
                <a:latin typeface="Cambria" panose="02040503050406030204" pitchFamily="18" charset="0"/>
                <a:cs typeface="Times New Roman" pitchFamily="18" charset="0"/>
              </a:rPr>
              <a:t>anh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em</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gồm</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những</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ai</a:t>
            </a:r>
            <a:r>
              <a:rPr lang="en-US" sz="3200" b="1" dirty="0">
                <a:solidFill>
                  <a:srgbClr val="002060"/>
                </a:solidFill>
                <a:latin typeface="Cambria" panose="02040503050406030204" pitchFamily="18" charset="0"/>
                <a:cs typeface="Times New Roman" pitchFamily="18" charset="0"/>
              </a:rPr>
              <a:t>?</a:t>
            </a:r>
          </a:p>
        </p:txBody>
      </p:sp>
      <p:grpSp>
        <p:nvGrpSpPr>
          <p:cNvPr id="9" name="Group 8"/>
          <p:cNvGrpSpPr/>
          <p:nvPr/>
        </p:nvGrpSpPr>
        <p:grpSpPr>
          <a:xfrm>
            <a:off x="5738188" y="2856352"/>
            <a:ext cx="6257971" cy="4286570"/>
            <a:chOff x="6650178" y="3193775"/>
            <a:chExt cx="4725132" cy="3617335"/>
          </a:xfrm>
        </p:grpSpPr>
        <p:pic>
          <p:nvPicPr>
            <p:cNvPr id="10" name="Picture 9"/>
            <p:cNvPicPr>
              <a:picLocks noChangeAspect="1"/>
            </p:cNvPicPr>
            <p:nvPr/>
          </p:nvPicPr>
          <p:blipFill rotWithShape="1">
            <a:blip r:embed="rId4"/>
            <a:srcRect l="9091" r="13397"/>
            <a:stretch/>
          </p:blipFill>
          <p:spPr>
            <a:xfrm>
              <a:off x="6650178" y="3193775"/>
              <a:ext cx="4725132" cy="3617335"/>
            </a:xfrm>
            <a:prstGeom prst="rect">
              <a:avLst/>
            </a:prstGeom>
          </p:spPr>
        </p:pic>
        <p:sp>
          <p:nvSpPr>
            <p:cNvPr id="11" name="Rectangle 10"/>
            <p:cNvSpPr/>
            <p:nvPr/>
          </p:nvSpPr>
          <p:spPr>
            <a:xfrm>
              <a:off x="7157153" y="4479650"/>
              <a:ext cx="3623735" cy="12599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6133856" y="4196499"/>
            <a:ext cx="5466633" cy="1877437"/>
          </a:xfrm>
          <a:prstGeom prst="rect">
            <a:avLst/>
          </a:prstGeom>
        </p:spPr>
        <p:txBody>
          <a:bodyPr wrap="square">
            <a:spAutoFit/>
          </a:bodyPr>
          <a:lstStyle/>
          <a:p>
            <a:pPr algn="just">
              <a:defRPr/>
            </a:pPr>
            <a:r>
              <a:rPr lang="en-US" sz="3200" b="1" dirty="0" err="1">
                <a:ln w="11430"/>
                <a:solidFill>
                  <a:srgbClr val="002060"/>
                </a:solidFill>
                <a:latin typeface="Cambria" panose="02040503050406030204" pitchFamily="18" charset="0"/>
                <a:cs typeface="Times New Roman" pitchFamily="18" charset="0"/>
              </a:rPr>
              <a:t>Câu</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chuyện</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gồm</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các</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nhân</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vật</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là</a:t>
            </a:r>
            <a:r>
              <a:rPr lang="en-US" sz="3200" b="1" dirty="0">
                <a:ln w="11430"/>
                <a:solidFill>
                  <a:srgbClr val="002060"/>
                </a:solidFill>
                <a:latin typeface="Cambria" panose="02040503050406030204" pitchFamily="18" charset="0"/>
                <a:cs typeface="Times New Roman" pitchFamily="18" charset="0"/>
              </a:rPr>
              <a:t>: Ni-</a:t>
            </a:r>
            <a:r>
              <a:rPr lang="en-US" sz="3200" b="1" dirty="0" err="1">
                <a:ln w="11430"/>
                <a:solidFill>
                  <a:srgbClr val="002060"/>
                </a:solidFill>
                <a:latin typeface="Cambria" panose="02040503050406030204" pitchFamily="18" charset="0"/>
                <a:cs typeface="Times New Roman" pitchFamily="18" charset="0"/>
              </a:rPr>
              <a:t>ki</a:t>
            </a:r>
            <a:r>
              <a:rPr lang="en-US" sz="3200" b="1" dirty="0">
                <a:ln w="11430"/>
                <a:solidFill>
                  <a:srgbClr val="002060"/>
                </a:solidFill>
                <a:latin typeface="Cambria" panose="02040503050406030204" pitchFamily="18" charset="0"/>
                <a:cs typeface="Times New Roman" pitchFamily="18" charset="0"/>
              </a:rPr>
              <a:t>-ta, </a:t>
            </a:r>
            <a:r>
              <a:rPr lang="en-US" sz="3200" b="1" dirty="0" err="1">
                <a:ln w="11430"/>
                <a:solidFill>
                  <a:srgbClr val="002060"/>
                </a:solidFill>
                <a:latin typeface="Cambria" panose="02040503050406030204" pitchFamily="18" charset="0"/>
                <a:cs typeface="Times New Roman" pitchFamily="18" charset="0"/>
              </a:rPr>
              <a:t>Gô-sa</a:t>
            </a:r>
            <a:r>
              <a:rPr lang="en-US" sz="3200" b="1" dirty="0">
                <a:ln w="11430"/>
                <a:solidFill>
                  <a:srgbClr val="002060"/>
                </a:solidFill>
                <a:latin typeface="Cambria" panose="02040503050406030204" pitchFamily="18" charset="0"/>
                <a:cs typeface="Times New Roman" pitchFamily="18" charset="0"/>
              </a:rPr>
              <a:t>, Chi-</a:t>
            </a:r>
            <a:r>
              <a:rPr lang="en-US" sz="3200" b="1" dirty="0" err="1">
                <a:ln w="11430"/>
                <a:solidFill>
                  <a:srgbClr val="002060"/>
                </a:solidFill>
                <a:latin typeface="Cambria" panose="02040503050406030204" pitchFamily="18" charset="0"/>
                <a:cs typeface="Times New Roman" pitchFamily="18" charset="0"/>
              </a:rPr>
              <a:t>ôm</a:t>
            </a:r>
            <a:r>
              <a:rPr lang="en-US" sz="3200" b="1" dirty="0">
                <a:ln w="11430"/>
                <a:solidFill>
                  <a:srgbClr val="002060"/>
                </a:solidFill>
                <a:latin typeface="Cambria" panose="02040503050406030204" pitchFamily="18" charset="0"/>
                <a:cs typeface="Times New Roman" pitchFamily="18" charset="0"/>
              </a:rPr>
              <a:t>-ca, </a:t>
            </a:r>
            <a:r>
              <a:rPr lang="en-US" sz="3200" b="1" dirty="0" err="1">
                <a:ln w="11430"/>
                <a:solidFill>
                  <a:srgbClr val="002060"/>
                </a:solidFill>
                <a:latin typeface="Cambria" panose="02040503050406030204" pitchFamily="18" charset="0"/>
                <a:cs typeface="Times New Roman" pitchFamily="18" charset="0"/>
              </a:rPr>
              <a:t>bà</a:t>
            </a:r>
            <a:r>
              <a:rPr lang="en-US" sz="3200" b="1" dirty="0">
                <a:ln w="11430"/>
                <a:solidFill>
                  <a:srgbClr val="002060"/>
                </a:solidFill>
                <a:latin typeface="Cambria" panose="02040503050406030204" pitchFamily="18" charset="0"/>
                <a:cs typeface="Times New Roman" pitchFamily="18" charset="0"/>
              </a:rPr>
              <a:t> </a:t>
            </a:r>
            <a:r>
              <a:rPr lang="en-US" sz="3200" b="1" dirty="0" err="1">
                <a:ln w="11430"/>
                <a:solidFill>
                  <a:srgbClr val="002060"/>
                </a:solidFill>
                <a:latin typeface="Cambria" panose="02040503050406030204" pitchFamily="18" charset="0"/>
                <a:cs typeface="Times New Roman" pitchFamily="18" charset="0"/>
              </a:rPr>
              <a:t>ngoại</a:t>
            </a:r>
            <a:r>
              <a:rPr lang="en-US" sz="3200" b="1" dirty="0">
                <a:ln w="11430"/>
                <a:solidFill>
                  <a:srgbClr val="002060"/>
                </a:solidFill>
                <a:latin typeface="Cambria" panose="02040503050406030204" pitchFamily="18" charset="0"/>
                <a:cs typeface="Times New Roman" pitchFamily="18" charset="0"/>
              </a:rPr>
              <a:t>.</a:t>
            </a:r>
          </a:p>
          <a:p>
            <a:pPr marL="342900" indent="-342900">
              <a:buFontTx/>
              <a:buChar char="-"/>
            </a:pPr>
            <a:endParaRPr lang="vi-VN" sz="2000" b="0" i="0" dirty="0">
              <a:solidFill>
                <a:schemeClr val="accent1">
                  <a:lumMod val="75000"/>
                </a:schemeClr>
              </a:solidFill>
              <a:effectLst/>
              <a:latin typeface="Cambria" panose="02040503050406030204" pitchFamily="18" charset="0"/>
            </a:endParaRPr>
          </a:p>
        </p:txBody>
      </p:sp>
    </p:spTree>
    <p:extLst>
      <p:ext uri="{BB962C8B-B14F-4D97-AF65-F5344CB8AC3E}">
        <p14:creationId xmlns:p14="http://schemas.microsoft.com/office/powerpoint/2010/main" val="640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348"/>
            <a:ext cx="5502482" cy="507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738189" y="0"/>
            <a:ext cx="6257971" cy="3127513"/>
            <a:chOff x="5971417" y="135079"/>
            <a:chExt cx="6073404" cy="3285454"/>
          </a:xfrm>
        </p:grpSpPr>
        <p:pic>
          <p:nvPicPr>
            <p:cNvPr id="6" name="Picture 5"/>
            <p:cNvPicPr>
              <a:picLocks noChangeAspect="1"/>
            </p:cNvPicPr>
            <p:nvPr/>
          </p:nvPicPr>
          <p:blipFill>
            <a:blip r:embed="rId3"/>
            <a:stretch>
              <a:fillRect/>
            </a:stretch>
          </p:blipFill>
          <p:spPr>
            <a:xfrm>
              <a:off x="5971417" y="135079"/>
              <a:ext cx="6073404" cy="3285454"/>
            </a:xfrm>
            <a:prstGeom prst="rect">
              <a:avLst/>
            </a:prstGeom>
          </p:spPr>
        </p:pic>
        <p:sp>
          <p:nvSpPr>
            <p:cNvPr id="7" name="Rectangle 6"/>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Rectangle 7"/>
          <p:cNvSpPr/>
          <p:nvPr/>
        </p:nvSpPr>
        <p:spPr>
          <a:xfrm>
            <a:off x="6494269" y="1007167"/>
            <a:ext cx="4745813" cy="1113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3200" b="1" dirty="0" err="1">
                <a:solidFill>
                  <a:srgbClr val="002060"/>
                </a:solidFill>
                <a:latin typeface="Cambria" panose="02040503050406030204" pitchFamily="18" charset="0"/>
                <a:cs typeface="Times New Roman" pitchFamily="18" charset="0"/>
              </a:rPr>
              <a:t>Nhìn</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vào</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tranh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kết</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hợp</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với</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nội</a:t>
            </a:r>
            <a:r>
              <a:rPr lang="en-US" sz="3200" b="1" dirty="0">
                <a:solidFill>
                  <a:srgbClr val="002060"/>
                </a:solidFill>
                <a:latin typeface="Cambria" panose="02040503050406030204" pitchFamily="18" charset="0"/>
                <a:cs typeface="Times New Roman" pitchFamily="18" charset="0"/>
              </a:rPr>
              <a:t> dung </a:t>
            </a:r>
            <a:r>
              <a:rPr lang="en-US" sz="3200" b="1" dirty="0" err="1">
                <a:solidFill>
                  <a:srgbClr val="002060"/>
                </a:solidFill>
                <a:latin typeface="Cambria" panose="02040503050406030204" pitchFamily="18" charset="0"/>
                <a:cs typeface="Times New Roman" pitchFamily="18" charset="0"/>
              </a:rPr>
              <a:t>câu</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chuyện</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các</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em</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thấy</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ba</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anh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em</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có</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gì</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khác</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nhau</a:t>
            </a:r>
            <a:r>
              <a:rPr lang="en-US" sz="3200" b="1" dirty="0">
                <a:solidFill>
                  <a:srgbClr val="002060"/>
                </a:solidFill>
                <a:latin typeface="Cambria" panose="02040503050406030204" pitchFamily="18" charset="0"/>
                <a:cs typeface="Times New Roman" pitchFamily="18" charset="0"/>
              </a:rPr>
              <a:t>?</a:t>
            </a:r>
          </a:p>
        </p:txBody>
      </p:sp>
      <p:grpSp>
        <p:nvGrpSpPr>
          <p:cNvPr id="9" name="Group 8"/>
          <p:cNvGrpSpPr/>
          <p:nvPr/>
        </p:nvGrpSpPr>
        <p:grpSpPr>
          <a:xfrm>
            <a:off x="5738188" y="2856352"/>
            <a:ext cx="6257971" cy="4286570"/>
            <a:chOff x="6650178" y="3193775"/>
            <a:chExt cx="4725132" cy="3617335"/>
          </a:xfrm>
        </p:grpSpPr>
        <p:pic>
          <p:nvPicPr>
            <p:cNvPr id="10" name="Picture 9"/>
            <p:cNvPicPr>
              <a:picLocks noChangeAspect="1"/>
            </p:cNvPicPr>
            <p:nvPr/>
          </p:nvPicPr>
          <p:blipFill rotWithShape="1">
            <a:blip r:embed="rId4"/>
            <a:srcRect l="9091" r="13397"/>
            <a:stretch/>
          </p:blipFill>
          <p:spPr>
            <a:xfrm>
              <a:off x="6650178" y="3193775"/>
              <a:ext cx="4725132" cy="3617335"/>
            </a:xfrm>
            <a:prstGeom prst="rect">
              <a:avLst/>
            </a:prstGeom>
          </p:spPr>
        </p:pic>
        <p:sp>
          <p:nvSpPr>
            <p:cNvPr id="11" name="Rectangle 10"/>
            <p:cNvSpPr/>
            <p:nvPr/>
          </p:nvSpPr>
          <p:spPr>
            <a:xfrm>
              <a:off x="7157153" y="4479650"/>
              <a:ext cx="3623735" cy="12599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6133856" y="4063979"/>
            <a:ext cx="5466633" cy="2616101"/>
          </a:xfrm>
          <a:prstGeom prst="rect">
            <a:avLst/>
          </a:prstGeom>
        </p:spPr>
        <p:txBody>
          <a:bodyPr wrap="square">
            <a:spAutoFit/>
          </a:bodyPr>
          <a:lstStyle/>
          <a:p>
            <a:pPr algn="just">
              <a:defRPr/>
            </a:pPr>
            <a:r>
              <a:rPr lang="en-US" sz="3600" b="1" dirty="0">
                <a:ln w="11430"/>
                <a:solidFill>
                  <a:srgbClr val="002060"/>
                </a:solidFill>
                <a:latin typeface="Cambria" panose="02040503050406030204" pitchFamily="18" charset="0"/>
                <a:cs typeface="Times New Roman" pitchFamily="18" charset="0"/>
              </a:rPr>
              <a:t>Ba </a:t>
            </a:r>
            <a:r>
              <a:rPr lang="en-US" sz="3600" b="1" dirty="0" err="1">
                <a:ln w="11430"/>
                <a:solidFill>
                  <a:srgbClr val="002060"/>
                </a:solidFill>
                <a:latin typeface="Cambria" panose="02040503050406030204" pitchFamily="18" charset="0"/>
                <a:cs typeface="Times New Roman" pitchFamily="18" charset="0"/>
              </a:rPr>
              <a:t>anh</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em</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tuy</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giống</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nhau</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nhưng</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hành</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động</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sau</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bữa</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ăn</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lại</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rất</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khác</a:t>
            </a:r>
            <a:r>
              <a:rPr lang="en-US" sz="3600" b="1" dirty="0">
                <a:ln w="11430"/>
                <a:solidFill>
                  <a:srgbClr val="002060"/>
                </a:solidFill>
                <a:latin typeface="Cambria" panose="02040503050406030204" pitchFamily="18" charset="0"/>
                <a:cs typeface="Times New Roman" pitchFamily="18" charset="0"/>
              </a:rPr>
              <a:t> </a:t>
            </a:r>
            <a:r>
              <a:rPr lang="en-US" sz="3600" b="1" dirty="0" err="1">
                <a:ln w="11430"/>
                <a:solidFill>
                  <a:srgbClr val="002060"/>
                </a:solidFill>
                <a:latin typeface="Cambria" panose="02040503050406030204" pitchFamily="18" charset="0"/>
                <a:cs typeface="Times New Roman" pitchFamily="18" charset="0"/>
              </a:rPr>
              <a:t>nhau</a:t>
            </a:r>
            <a:r>
              <a:rPr lang="en-US" sz="3600" b="1" dirty="0">
                <a:ln w="11430"/>
                <a:solidFill>
                  <a:srgbClr val="002060"/>
                </a:solidFill>
                <a:latin typeface="Cambria" panose="02040503050406030204" pitchFamily="18" charset="0"/>
                <a:cs typeface="Times New Roman" pitchFamily="18" charset="0"/>
              </a:rPr>
              <a:t>.</a:t>
            </a:r>
          </a:p>
          <a:p>
            <a:pPr marL="342900" indent="-342900">
              <a:buFontTx/>
              <a:buChar char="-"/>
            </a:pPr>
            <a:endParaRPr lang="vi-VN" sz="2000" b="0" i="0" dirty="0">
              <a:solidFill>
                <a:schemeClr val="accent1">
                  <a:lumMod val="75000"/>
                </a:schemeClr>
              </a:solidFill>
              <a:effectLst/>
              <a:latin typeface="Cambria" panose="02040503050406030204" pitchFamily="18" charset="0"/>
            </a:endParaRPr>
          </a:p>
        </p:txBody>
      </p:sp>
    </p:spTree>
    <p:extLst>
      <p:ext uri="{BB962C8B-B14F-4D97-AF65-F5344CB8AC3E}">
        <p14:creationId xmlns:p14="http://schemas.microsoft.com/office/powerpoint/2010/main" val="33020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348"/>
            <a:ext cx="5502482" cy="495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738190" y="1"/>
            <a:ext cx="6257970" cy="2393510"/>
            <a:chOff x="5971417" y="135079"/>
            <a:chExt cx="6073404" cy="3285454"/>
          </a:xfrm>
        </p:grpSpPr>
        <p:pic>
          <p:nvPicPr>
            <p:cNvPr id="6" name="Picture 5"/>
            <p:cNvPicPr>
              <a:picLocks noChangeAspect="1"/>
            </p:cNvPicPr>
            <p:nvPr/>
          </p:nvPicPr>
          <p:blipFill>
            <a:blip r:embed="rId3"/>
            <a:stretch>
              <a:fillRect/>
            </a:stretch>
          </p:blipFill>
          <p:spPr>
            <a:xfrm>
              <a:off x="5971417" y="135079"/>
              <a:ext cx="6073404" cy="3285454"/>
            </a:xfrm>
            <a:prstGeom prst="rect">
              <a:avLst/>
            </a:prstGeom>
          </p:spPr>
        </p:pic>
        <p:sp>
          <p:nvSpPr>
            <p:cNvPr id="7" name="Rectangle 6"/>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Rectangle 7"/>
          <p:cNvSpPr/>
          <p:nvPr/>
        </p:nvSpPr>
        <p:spPr>
          <a:xfrm>
            <a:off x="6587035" y="846212"/>
            <a:ext cx="4745812" cy="851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3200" b="1" dirty="0" err="1">
                <a:solidFill>
                  <a:srgbClr val="002060"/>
                </a:solidFill>
                <a:latin typeface="Cambria" panose="02040503050406030204" pitchFamily="18" charset="0"/>
                <a:cs typeface="Times New Roman" pitchFamily="18" charset="0"/>
              </a:rPr>
              <a:t>Bà</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nhận</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xét</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tính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cách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của</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từng</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cháu</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như</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thế</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nào</a:t>
            </a:r>
            <a:r>
              <a:rPr lang="en-US" sz="3200" b="1" dirty="0">
                <a:solidFill>
                  <a:srgbClr val="002060"/>
                </a:solidFill>
                <a:latin typeface="Cambria" panose="02040503050406030204" pitchFamily="18" charset="0"/>
                <a:cs typeface="Times New Roman" pitchFamily="18" charset="0"/>
              </a:rPr>
              <a:t>?</a:t>
            </a:r>
          </a:p>
        </p:txBody>
      </p:sp>
      <p:grpSp>
        <p:nvGrpSpPr>
          <p:cNvPr id="9" name="Group 8"/>
          <p:cNvGrpSpPr/>
          <p:nvPr/>
        </p:nvGrpSpPr>
        <p:grpSpPr>
          <a:xfrm>
            <a:off x="5738189" y="2162077"/>
            <a:ext cx="6257971" cy="4821820"/>
            <a:chOff x="6650178" y="3193775"/>
            <a:chExt cx="4725132" cy="3617335"/>
          </a:xfrm>
        </p:grpSpPr>
        <p:pic>
          <p:nvPicPr>
            <p:cNvPr id="10" name="Picture 9"/>
            <p:cNvPicPr>
              <a:picLocks noChangeAspect="1"/>
            </p:cNvPicPr>
            <p:nvPr/>
          </p:nvPicPr>
          <p:blipFill rotWithShape="1">
            <a:blip r:embed="rId4"/>
            <a:srcRect l="9091" r="13397"/>
            <a:stretch/>
          </p:blipFill>
          <p:spPr>
            <a:xfrm>
              <a:off x="6650178" y="3193775"/>
              <a:ext cx="4725132" cy="3617335"/>
            </a:xfrm>
            <a:prstGeom prst="rect">
              <a:avLst/>
            </a:prstGeom>
          </p:spPr>
        </p:pic>
        <p:sp>
          <p:nvSpPr>
            <p:cNvPr id="11" name="Rectangle 10"/>
            <p:cNvSpPr/>
            <p:nvPr/>
          </p:nvSpPr>
          <p:spPr>
            <a:xfrm>
              <a:off x="7157153" y="4479650"/>
              <a:ext cx="3623735" cy="12599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6133857" y="3377347"/>
            <a:ext cx="5466633" cy="3170099"/>
          </a:xfrm>
          <a:prstGeom prst="rect">
            <a:avLst/>
          </a:prstGeom>
        </p:spPr>
        <p:txBody>
          <a:bodyPr wrap="square">
            <a:spAutoFit/>
          </a:bodyPr>
          <a:lstStyle/>
          <a:p>
            <a:pPr algn="just">
              <a:defRPr/>
            </a:pPr>
            <a:r>
              <a:rPr lang="en-US" sz="3600" dirty="0">
                <a:ln w="11430"/>
                <a:solidFill>
                  <a:srgbClr val="002060"/>
                </a:solidFill>
                <a:latin typeface="Cambria" panose="02040503050406030204" pitchFamily="18" charset="0"/>
                <a:cs typeface="Times New Roman" pitchFamily="18" charset="0"/>
              </a:rPr>
              <a:t>- Ni-</a:t>
            </a:r>
            <a:r>
              <a:rPr lang="en-US" sz="3600" dirty="0" err="1">
                <a:ln w="11430"/>
                <a:solidFill>
                  <a:srgbClr val="002060"/>
                </a:solidFill>
                <a:latin typeface="Cambria" panose="02040503050406030204" pitchFamily="18" charset="0"/>
                <a:cs typeface="Times New Roman" pitchFamily="18" charset="0"/>
              </a:rPr>
              <a:t>ki</a:t>
            </a:r>
            <a:r>
              <a:rPr lang="en-US" sz="3600" dirty="0">
                <a:ln w="11430"/>
                <a:solidFill>
                  <a:srgbClr val="002060"/>
                </a:solidFill>
                <a:latin typeface="Cambria" panose="02040503050406030204" pitchFamily="18" charset="0"/>
                <a:cs typeface="Times New Roman" pitchFamily="18" charset="0"/>
              </a:rPr>
              <a:t>-ta </a:t>
            </a:r>
            <a:r>
              <a:rPr lang="en-US" sz="3600" dirty="0" err="1">
                <a:ln w="11430"/>
                <a:solidFill>
                  <a:srgbClr val="002060"/>
                </a:solidFill>
                <a:latin typeface="Cambria" panose="02040503050406030204" pitchFamily="18" charset="0"/>
                <a:cs typeface="Times New Roman" pitchFamily="18" charset="0"/>
              </a:rPr>
              <a:t>chỉ</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nghĩ</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đến</a:t>
            </a:r>
            <a:r>
              <a:rPr lang="en-US" sz="3600" dirty="0">
                <a:ln w="11430"/>
                <a:solidFill>
                  <a:srgbClr val="002060"/>
                </a:solidFill>
                <a:latin typeface="Cambria" panose="02040503050406030204" pitchFamily="18" charset="0"/>
                <a:cs typeface="Times New Roman" pitchFamily="18" charset="0"/>
              </a:rPr>
              <a:t> ham </a:t>
            </a:r>
            <a:r>
              <a:rPr lang="en-US" sz="3600" dirty="0" err="1">
                <a:ln w="11430"/>
                <a:solidFill>
                  <a:srgbClr val="002060"/>
                </a:solidFill>
                <a:latin typeface="Cambria" panose="02040503050406030204" pitchFamily="18" charset="0"/>
                <a:cs typeface="Times New Roman" pitchFamily="18" charset="0"/>
              </a:rPr>
              <a:t>thích</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riêng</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của</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mình</a:t>
            </a:r>
            <a:r>
              <a:rPr lang="en-US" sz="3600" dirty="0">
                <a:ln w="11430"/>
                <a:solidFill>
                  <a:srgbClr val="002060"/>
                </a:solidFill>
                <a:latin typeface="Cambria" panose="02040503050406030204" pitchFamily="18" charset="0"/>
                <a:cs typeface="Times New Roman" pitchFamily="18" charset="0"/>
              </a:rPr>
              <a:t>.</a:t>
            </a:r>
          </a:p>
          <a:p>
            <a:pPr algn="just">
              <a:defRPr/>
            </a:pP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Gô</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sa</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láu</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lỉnh</a:t>
            </a:r>
            <a:r>
              <a:rPr lang="en-US" sz="3600" dirty="0">
                <a:ln w="11430"/>
                <a:solidFill>
                  <a:srgbClr val="002060"/>
                </a:solidFill>
                <a:latin typeface="Cambria" panose="02040503050406030204" pitchFamily="18" charset="0"/>
                <a:cs typeface="Times New Roman" pitchFamily="18" charset="0"/>
              </a:rPr>
              <a:t>.</a:t>
            </a:r>
          </a:p>
          <a:p>
            <a:pPr algn="just">
              <a:defRPr/>
            </a:pPr>
            <a:r>
              <a:rPr lang="en-US" sz="3600" dirty="0">
                <a:ln w="11430"/>
                <a:solidFill>
                  <a:srgbClr val="002060"/>
                </a:solidFill>
                <a:latin typeface="Cambria" panose="02040503050406030204" pitchFamily="18" charset="0"/>
                <a:cs typeface="Times New Roman" pitchFamily="18" charset="0"/>
              </a:rPr>
              <a:t>- Chi-</a:t>
            </a:r>
            <a:r>
              <a:rPr lang="en-US" sz="3600" dirty="0" err="1">
                <a:ln w="11430"/>
                <a:solidFill>
                  <a:srgbClr val="002060"/>
                </a:solidFill>
                <a:latin typeface="Cambria" panose="02040503050406030204" pitchFamily="18" charset="0"/>
                <a:cs typeface="Times New Roman" pitchFamily="18" charset="0"/>
              </a:rPr>
              <a:t>ôm</a:t>
            </a:r>
            <a:r>
              <a:rPr lang="en-US" sz="3600" dirty="0">
                <a:ln w="11430"/>
                <a:solidFill>
                  <a:srgbClr val="002060"/>
                </a:solidFill>
                <a:latin typeface="Cambria" panose="02040503050406030204" pitchFamily="18" charset="0"/>
                <a:cs typeface="Times New Roman" pitchFamily="18" charset="0"/>
              </a:rPr>
              <a:t>-ca </a:t>
            </a:r>
            <a:r>
              <a:rPr lang="en-US" sz="3600" dirty="0" err="1">
                <a:ln w="11430"/>
                <a:solidFill>
                  <a:srgbClr val="002060"/>
                </a:solidFill>
                <a:latin typeface="Cambria" panose="02040503050406030204" pitchFamily="18" charset="0"/>
                <a:cs typeface="Times New Roman" pitchFamily="18" charset="0"/>
              </a:rPr>
              <a:t>nhân</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hậu</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chăm</a:t>
            </a:r>
            <a:r>
              <a:rPr lang="en-US" sz="3600" dirty="0">
                <a:ln w="11430"/>
                <a:solidFill>
                  <a:srgbClr val="002060"/>
                </a:solidFill>
                <a:latin typeface="Cambria" panose="02040503050406030204" pitchFamily="18" charset="0"/>
                <a:cs typeface="Times New Roman" pitchFamily="18" charset="0"/>
              </a:rPr>
              <a:t> </a:t>
            </a:r>
            <a:r>
              <a:rPr lang="en-US" sz="3600" dirty="0" err="1">
                <a:ln w="11430"/>
                <a:solidFill>
                  <a:srgbClr val="002060"/>
                </a:solidFill>
                <a:latin typeface="Cambria" panose="02040503050406030204" pitchFamily="18" charset="0"/>
                <a:cs typeface="Times New Roman" pitchFamily="18" charset="0"/>
              </a:rPr>
              <a:t>chỉ</a:t>
            </a:r>
            <a:r>
              <a:rPr lang="en-US" sz="3600" dirty="0">
                <a:ln w="11430"/>
                <a:solidFill>
                  <a:srgbClr val="002060"/>
                </a:solidFill>
                <a:latin typeface="Cambria" panose="02040503050406030204" pitchFamily="18" charset="0"/>
                <a:cs typeface="Times New Roman" pitchFamily="18" charset="0"/>
              </a:rPr>
              <a:t>.</a:t>
            </a:r>
          </a:p>
          <a:p>
            <a:pPr marL="342900" indent="-342900">
              <a:buFontTx/>
              <a:buChar char="-"/>
            </a:pPr>
            <a:endParaRPr lang="vi-VN" sz="2000" b="0" i="0" dirty="0">
              <a:solidFill>
                <a:schemeClr val="accent1">
                  <a:lumMod val="75000"/>
                </a:schemeClr>
              </a:solidFill>
              <a:effectLst/>
              <a:latin typeface="Cambria" panose="02040503050406030204" pitchFamily="18" charset="0"/>
            </a:endParaRPr>
          </a:p>
        </p:txBody>
      </p:sp>
    </p:spTree>
    <p:extLst>
      <p:ext uri="{BB962C8B-B14F-4D97-AF65-F5344CB8AC3E}">
        <p14:creationId xmlns:p14="http://schemas.microsoft.com/office/powerpoint/2010/main" val="36399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267" y="0"/>
            <a:ext cx="6626089" cy="4214191"/>
            <a:chOff x="5971417" y="135079"/>
            <a:chExt cx="6073404" cy="3285454"/>
          </a:xfrm>
        </p:grpSpPr>
        <p:pic>
          <p:nvPicPr>
            <p:cNvPr id="5" name="Picture 4"/>
            <p:cNvPicPr>
              <a:picLocks noChangeAspect="1"/>
            </p:cNvPicPr>
            <p:nvPr/>
          </p:nvPicPr>
          <p:blipFill>
            <a:blip r:embed="rId2"/>
            <a:stretch>
              <a:fillRect/>
            </a:stretch>
          </p:blipFill>
          <p:spPr>
            <a:xfrm>
              <a:off x="5971417" y="135079"/>
              <a:ext cx="6073404" cy="3285454"/>
            </a:xfrm>
            <a:prstGeom prst="rect">
              <a:avLst/>
            </a:prstGeom>
          </p:spPr>
        </p:pic>
        <p:sp>
          <p:nvSpPr>
            <p:cNvPr id="6" name="Rectangle 5"/>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 name="Rectangle 6"/>
          <p:cNvSpPr/>
          <p:nvPr/>
        </p:nvSpPr>
        <p:spPr>
          <a:xfrm>
            <a:off x="1016750" y="1760612"/>
            <a:ext cx="4745812" cy="10895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defRPr/>
            </a:pPr>
            <a:r>
              <a:rPr lang="en-US" sz="3200" b="1" dirty="0" err="1">
                <a:solidFill>
                  <a:srgbClr val="002060"/>
                </a:solidFill>
                <a:latin typeface="Cambria" panose="02040503050406030204" pitchFamily="18" charset="0"/>
                <a:cs typeface="Times New Roman" pitchFamily="18" charset="0"/>
              </a:rPr>
              <a:t>Em</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có</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đồng</a:t>
            </a:r>
            <a:r>
              <a:rPr lang="en-US" sz="3200" b="1" dirty="0">
                <a:solidFill>
                  <a:srgbClr val="002060"/>
                </a:solidFill>
                <a:latin typeface="Cambria" panose="02040503050406030204" pitchFamily="18" charset="0"/>
                <a:cs typeface="Times New Roman" pitchFamily="18" charset="0"/>
              </a:rPr>
              <a:t> ý </a:t>
            </a:r>
            <a:r>
              <a:rPr lang="en-US" sz="3200" b="1" dirty="0" err="1">
                <a:solidFill>
                  <a:srgbClr val="002060"/>
                </a:solidFill>
                <a:latin typeface="Cambria" panose="02040503050406030204" pitchFamily="18" charset="0"/>
                <a:cs typeface="Times New Roman" pitchFamily="18" charset="0"/>
              </a:rPr>
              <a:t>với</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những</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nhận</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xét</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của</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bà</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về</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tính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cách</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của</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từng</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cháu</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không</a:t>
            </a:r>
            <a:r>
              <a:rPr lang="en-US" sz="3200" b="1" dirty="0" smtClean="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Vì</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sao</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bà</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lại</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có</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nhận</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xét</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như</a:t>
            </a:r>
            <a:r>
              <a:rPr lang="en-US" sz="3200" b="1" dirty="0">
                <a:solidFill>
                  <a:srgbClr val="002060"/>
                </a:solidFill>
                <a:latin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cs typeface="Times New Roman" pitchFamily="18" charset="0"/>
              </a:rPr>
              <a:t>vậy</a:t>
            </a:r>
            <a:r>
              <a:rPr lang="en-US" sz="3200" b="1" dirty="0">
                <a:solidFill>
                  <a:srgbClr val="002060"/>
                </a:solidFill>
                <a:latin typeface="Cambria" panose="02040503050406030204" pitchFamily="18" charset="0"/>
                <a:cs typeface="Times New Roman" pitchFamily="18" charset="0"/>
              </a:rPr>
              <a:t>?</a:t>
            </a:r>
          </a:p>
          <a:p>
            <a:pPr>
              <a:defRPr/>
            </a:pPr>
            <a:endParaRPr lang="en-US" sz="3200" b="1" dirty="0">
              <a:solidFill>
                <a:srgbClr val="002060"/>
              </a:solidFill>
              <a:latin typeface="Cambria" panose="02040503050406030204" pitchFamily="18" charset="0"/>
              <a:cs typeface="Times New Roman" pitchFamily="18" charset="0"/>
            </a:endParaRPr>
          </a:p>
        </p:txBody>
      </p:sp>
      <p:sp>
        <p:nvSpPr>
          <p:cNvPr id="8" name="Rounded Rectangle 7"/>
          <p:cNvSpPr/>
          <p:nvPr/>
        </p:nvSpPr>
        <p:spPr>
          <a:xfrm>
            <a:off x="6660045" y="503582"/>
            <a:ext cx="5088835" cy="6069496"/>
          </a:xfrm>
          <a:prstGeom prst="round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dirty="0" err="1">
                <a:ln w="11430"/>
                <a:solidFill>
                  <a:srgbClr val="002060"/>
                </a:solidFill>
                <a:latin typeface="Cambria" panose="02040503050406030204" pitchFamily="18" charset="0"/>
                <a:cs typeface="Times New Roman" pitchFamily="18" charset="0"/>
              </a:rPr>
              <a:t>Vì</a:t>
            </a:r>
            <a:r>
              <a:rPr lang="en-US" sz="4000" dirty="0">
                <a:ln w="11430"/>
                <a:solidFill>
                  <a:srgbClr val="002060"/>
                </a:solidFill>
                <a:latin typeface="Cambria" panose="02040503050406030204" pitchFamily="18" charset="0"/>
                <a:cs typeface="Times New Roman" pitchFamily="18" charset="0"/>
              </a:rPr>
              <a:t> qua </a:t>
            </a:r>
            <a:r>
              <a:rPr lang="en-US" sz="4000" dirty="0" err="1">
                <a:ln w="11430"/>
                <a:solidFill>
                  <a:srgbClr val="002060"/>
                </a:solidFill>
                <a:latin typeface="Cambria" panose="02040503050406030204" pitchFamily="18" charset="0"/>
                <a:cs typeface="Times New Roman" pitchFamily="18" charset="0"/>
              </a:rPr>
              <a:t>việc</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làm</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của</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từng</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cháu</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đã</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bộc</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lộ</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tính</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cách</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của</a:t>
            </a:r>
            <a:r>
              <a:rPr lang="en-US" sz="4000" dirty="0">
                <a:ln w="11430"/>
                <a:solidFill>
                  <a:srgbClr val="002060"/>
                </a:solidFill>
                <a:latin typeface="Cambria" panose="02040503050406030204" pitchFamily="18" charset="0"/>
                <a:cs typeface="Times New Roman" pitchFamily="18" charset="0"/>
              </a:rPr>
              <a:t> </a:t>
            </a:r>
            <a:r>
              <a:rPr lang="en-US" sz="4000" dirty="0" err="1">
                <a:ln w="11430"/>
                <a:solidFill>
                  <a:srgbClr val="002060"/>
                </a:solidFill>
                <a:latin typeface="Cambria" panose="02040503050406030204" pitchFamily="18" charset="0"/>
                <a:cs typeface="Times New Roman" pitchFamily="18" charset="0"/>
              </a:rPr>
              <a:t>mình</a:t>
            </a:r>
            <a:r>
              <a:rPr lang="en-US" dirty="0">
                <a:ln w="11430"/>
                <a:solidFill>
                  <a:srgbClr val="FF0000"/>
                </a:solidFill>
                <a:latin typeface="Times New Roman" pitchFamily="18" charset="0"/>
                <a:cs typeface="Times New Roman" pitchFamily="18" charset="0"/>
              </a:rPr>
              <a:t>.</a:t>
            </a:r>
            <a:endParaRPr lang="en-US" b="1"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19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168" y="-496476"/>
            <a:ext cx="12449111" cy="6998815"/>
          </a:xfrm>
          <a:prstGeom prst="rect">
            <a:avLst/>
          </a:prstGeom>
        </p:spPr>
      </p:pic>
      <p:cxnSp>
        <p:nvCxnSpPr>
          <p:cNvPr id="4" name="Straight Connector 3"/>
          <p:cNvCxnSpPr/>
          <p:nvPr/>
        </p:nvCxnSpPr>
        <p:spPr>
          <a:xfrm>
            <a:off x="465501" y="1419576"/>
            <a:ext cx="11105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5"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6665735" y="259644"/>
            <a:ext cx="948700" cy="12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749018" y="864660"/>
            <a:ext cx="10210904" cy="5429195"/>
            <a:chOff x="5971417" y="135079"/>
            <a:chExt cx="6073404" cy="3285454"/>
          </a:xfrm>
        </p:grpSpPr>
        <p:pic>
          <p:nvPicPr>
            <p:cNvPr id="7" name="Picture 6"/>
            <p:cNvPicPr>
              <a:picLocks noChangeAspect="1"/>
            </p:cNvPicPr>
            <p:nvPr/>
          </p:nvPicPr>
          <p:blipFill>
            <a:blip r:embed="rId5"/>
            <a:stretch>
              <a:fillRect/>
            </a:stretch>
          </p:blipFill>
          <p:spPr>
            <a:xfrm>
              <a:off x="5971417" y="135079"/>
              <a:ext cx="6073404" cy="3285454"/>
            </a:xfrm>
            <a:prstGeom prst="rect">
              <a:avLst/>
            </a:prstGeom>
          </p:spPr>
        </p:pic>
        <p:sp>
          <p:nvSpPr>
            <p:cNvPr id="8" name="Rectangle 7"/>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9" name="Rectangle 8"/>
          <p:cNvSpPr/>
          <p:nvPr/>
        </p:nvSpPr>
        <p:spPr>
          <a:xfrm>
            <a:off x="2182400" y="2860568"/>
            <a:ext cx="7344139" cy="14373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Mục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bài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học</a:t>
            </a:r>
            <a:endParaRPr lang="en-US" sz="3200" b="1" dirty="0" smtClean="0">
              <a:solidFill>
                <a:srgbClr val="00206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6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56" y="-70408"/>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LUYỆN TẬP</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290659" y="1820429"/>
            <a:ext cx="9610680" cy="2782957"/>
          </a:xfrm>
        </p:spPr>
        <p:txBody>
          <a:bodyPr>
            <a:normAutofit fontScale="90000"/>
          </a:bodyPr>
          <a:lstStyle/>
          <a:p>
            <a:pPr>
              <a:lnSpc>
                <a:spcPct val="150000"/>
              </a:lnSpc>
            </a:pPr>
            <a:r>
              <a:rPr lang="en-US" altLang="en-US" sz="3600" b="1" dirty="0" smtClean="0">
                <a:solidFill>
                  <a:srgbClr val="002060"/>
                </a:solidFill>
                <a:latin typeface="Cambria" panose="02040503050406030204" pitchFamily="18" charset="0"/>
                <a:cs typeface="Times New Roman" panose="02020603050405020304" pitchFamily="18" charset="0"/>
              </a:rPr>
              <a:t>  </a:t>
            </a:r>
            <a:br>
              <a:rPr lang="en-US" altLang="en-US" sz="3600" b="1" dirty="0" smtClean="0">
                <a:solidFill>
                  <a:srgbClr val="002060"/>
                </a:solidFill>
                <a:latin typeface="Cambria" panose="02040503050406030204" pitchFamily="18" charset="0"/>
                <a:cs typeface="Times New Roman" panose="02020603050405020304" pitchFamily="18" charset="0"/>
              </a:rPr>
            </a:br>
            <a:r>
              <a:rPr lang="en-US" altLang="en-US" sz="3600" b="1" dirty="0" err="1">
                <a:latin typeface="Cambria" panose="02040503050406030204" pitchFamily="18" charset="0"/>
              </a:rPr>
              <a:t>Bài</a:t>
            </a:r>
            <a:r>
              <a:rPr lang="en-US" altLang="en-US" sz="3600" b="1" dirty="0">
                <a:latin typeface="Cambria" panose="02040503050406030204" pitchFamily="18" charset="0"/>
              </a:rPr>
              <a:t> 2</a:t>
            </a:r>
            <a:r>
              <a:rPr lang="vi-VN" altLang="en-US" sz="3600" b="1" dirty="0">
                <a:latin typeface="Cambria" panose="02040503050406030204" pitchFamily="18" charset="0"/>
              </a:rPr>
              <a:t>: </a:t>
            </a:r>
            <a:r>
              <a:rPr lang="en-US" altLang="en-US" sz="3600" b="1" dirty="0" smtClean="0">
                <a:latin typeface="Cambria" panose="02040503050406030204" pitchFamily="18" charset="0"/>
              </a:rPr>
              <a:t>(</a:t>
            </a:r>
            <a:r>
              <a:rPr lang="en-US" altLang="en-US" sz="3600" b="1" dirty="0" err="1" smtClean="0">
                <a:latin typeface="Cambria" panose="02040503050406030204" pitchFamily="18" charset="0"/>
              </a:rPr>
              <a:t>Làm</a:t>
            </a:r>
            <a:r>
              <a:rPr lang="en-US" altLang="en-US" sz="3600" b="1" dirty="0" smtClean="0">
                <a:latin typeface="Cambria" panose="02040503050406030204" pitchFamily="18" charset="0"/>
              </a:rPr>
              <a:t> </a:t>
            </a:r>
            <a:r>
              <a:rPr lang="en-US" altLang="en-US" sz="3600" b="1" dirty="0" err="1" smtClean="0">
                <a:latin typeface="Cambria" panose="02040503050406030204" pitchFamily="18" charset="0"/>
              </a:rPr>
              <a:t>vào</a:t>
            </a:r>
            <a:r>
              <a:rPr lang="en-US" altLang="en-US" sz="3600" b="1" dirty="0" smtClean="0">
                <a:latin typeface="Cambria" panose="02040503050406030204" pitchFamily="18" charset="0"/>
              </a:rPr>
              <a:t> </a:t>
            </a:r>
            <a:r>
              <a:rPr lang="en-US" altLang="en-US" sz="3600" b="1" dirty="0" err="1" smtClean="0">
                <a:latin typeface="Cambria" panose="02040503050406030204" pitchFamily="18" charset="0"/>
              </a:rPr>
              <a:t>vở</a:t>
            </a:r>
            <a:r>
              <a:rPr lang="en-US" altLang="en-US" sz="3600" b="1" dirty="0" smtClean="0">
                <a:latin typeface="Cambria" panose="02040503050406030204" pitchFamily="18" charset="0"/>
              </a:rPr>
              <a:t>)</a:t>
            </a:r>
            <a:r>
              <a:rPr lang="en-US" altLang="en-US" sz="3600" b="1" dirty="0">
                <a:latin typeface="Cambria" panose="02040503050406030204" pitchFamily="18" charset="0"/>
              </a:rPr>
              <a:t/>
            </a:r>
            <a:br>
              <a:rPr lang="en-US" altLang="en-US" sz="3600" b="1" dirty="0">
                <a:latin typeface="Cambria" panose="02040503050406030204" pitchFamily="18" charset="0"/>
              </a:rPr>
            </a:br>
            <a:r>
              <a:rPr lang="en-US" altLang="en-US" sz="3600" dirty="0">
                <a:latin typeface="Cambria" panose="02040503050406030204" pitchFamily="18" charset="0"/>
              </a:rPr>
              <a:t>        </a:t>
            </a:r>
            <a:r>
              <a:rPr lang="en-US" altLang="en-US" sz="3600" dirty="0">
                <a:latin typeface="Cambria" panose="02040503050406030204" pitchFamily="18" charset="0"/>
                <a:cs typeface="Times New Roman" panose="02020603050405020304" pitchFamily="18" charset="0"/>
              </a:rPr>
              <a:t>Cho </a:t>
            </a:r>
            <a:r>
              <a:rPr lang="en-US" altLang="en-US" sz="3600" dirty="0" err="1">
                <a:latin typeface="Cambria" panose="02040503050406030204" pitchFamily="18" charset="0"/>
                <a:cs typeface="Times New Roman" panose="02020603050405020304" pitchFamily="18" charset="0"/>
              </a:rPr>
              <a:t>tình</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huống</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sau</a:t>
            </a:r>
            <a:r>
              <a:rPr lang="en-US" altLang="en-US" sz="3600" dirty="0">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Một</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bạn</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nhỏ</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smtClean="0">
                <a:solidFill>
                  <a:srgbClr val="0000CC"/>
                </a:solidFill>
                <a:latin typeface="Cambria" panose="02040503050406030204" pitchFamily="18" charset="0"/>
                <a:cs typeface="Times New Roman" panose="02020603050405020304" pitchFamily="18" charset="0"/>
              </a:rPr>
              <a:t>mải</a:t>
            </a:r>
            <a:r>
              <a:rPr lang="en-US" altLang="en-US" sz="3600" dirty="0" smtClean="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vui</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đùa</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chạy</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nhảy</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lỡ</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làm</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ngã</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một</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em</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bé</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Em</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bé</a:t>
            </a:r>
            <a:r>
              <a:rPr lang="en-US" altLang="en-US" sz="3600" dirty="0">
                <a:solidFill>
                  <a:srgbClr val="0000CC"/>
                </a:solidFill>
                <a:latin typeface="Cambria" panose="02040503050406030204" pitchFamily="18" charset="0"/>
                <a:cs typeface="Times New Roman" panose="02020603050405020304" pitchFamily="18" charset="0"/>
              </a:rPr>
              <a:t> </a:t>
            </a:r>
            <a:r>
              <a:rPr lang="en-US" altLang="en-US" sz="3600" dirty="0" err="1">
                <a:solidFill>
                  <a:srgbClr val="0000CC"/>
                </a:solidFill>
                <a:latin typeface="Cambria" panose="02040503050406030204" pitchFamily="18" charset="0"/>
                <a:cs typeface="Times New Roman" panose="02020603050405020304" pitchFamily="18" charset="0"/>
              </a:rPr>
              <a:t>khóc</a:t>
            </a:r>
            <a:r>
              <a:rPr lang="en-US" altLang="en-US" sz="3600" dirty="0">
                <a:solidFill>
                  <a:srgbClr val="0000CC"/>
                </a:solidFill>
                <a:latin typeface="Cambria" panose="02040503050406030204" pitchFamily="18" charset="0"/>
                <a:cs typeface="Times New Roman" panose="02020603050405020304" pitchFamily="18" charset="0"/>
              </a:rPr>
              <a:t>.</a:t>
            </a:r>
            <a:br>
              <a:rPr lang="en-US" altLang="en-US" sz="3600" dirty="0">
                <a:solidFill>
                  <a:srgbClr val="0000CC"/>
                </a:solidFill>
                <a:latin typeface="Cambria" panose="02040503050406030204" pitchFamily="18" charset="0"/>
                <a:cs typeface="Times New Roman" panose="02020603050405020304" pitchFamily="18" charset="0"/>
              </a:rPr>
            </a:b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Hãy</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hình</a:t>
            </a:r>
            <a:r>
              <a:rPr lang="en-US" altLang="en-US" sz="3600" dirty="0">
                <a:latin typeface="Cambria" panose="02040503050406030204" pitchFamily="18" charset="0"/>
                <a:cs typeface="Times New Roman" panose="02020603050405020304" pitchFamily="18" charset="0"/>
              </a:rPr>
              <a:t> dung </a:t>
            </a:r>
            <a:r>
              <a:rPr lang="en-US" altLang="en-US" sz="3600" dirty="0" err="1">
                <a:latin typeface="Cambria" panose="02040503050406030204" pitchFamily="18" charset="0"/>
                <a:cs typeface="Times New Roman" panose="02020603050405020304" pitchFamily="18" charset="0"/>
              </a:rPr>
              <a:t>sự</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việc</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và</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kể</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tiếp</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câu</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chuyện</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theo</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một</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trong</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hai</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hướng</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sau</a:t>
            </a:r>
            <a:r>
              <a:rPr lang="en-US" altLang="en-US" sz="3600" dirty="0">
                <a:latin typeface="Cambria" panose="02040503050406030204" pitchFamily="18" charset="0"/>
                <a:cs typeface="Times New Roman" panose="02020603050405020304" pitchFamily="18" charset="0"/>
              </a:rPr>
              <a:t> </a:t>
            </a:r>
            <a:r>
              <a:rPr lang="en-US" altLang="en-US" sz="3600" dirty="0" err="1">
                <a:latin typeface="Cambria" panose="02040503050406030204" pitchFamily="18" charset="0"/>
                <a:cs typeface="Times New Roman" panose="02020603050405020304" pitchFamily="18" charset="0"/>
              </a:rPr>
              <a:t>đây</a:t>
            </a:r>
            <a:r>
              <a:rPr lang="en-US" altLang="en-US" sz="3600" dirty="0">
                <a:latin typeface="Cambria" panose="02040503050406030204" pitchFamily="18" charset="0"/>
                <a:cs typeface="Times New Roman" panose="02020603050405020304" pitchFamily="18" charset="0"/>
              </a:rPr>
              <a:t>:</a:t>
            </a:r>
            <a:r>
              <a:rPr lang="vi-VN" altLang="en-US" sz="3600" dirty="0">
                <a:latin typeface="Cambria" panose="02040503050406030204" pitchFamily="18" charset="0"/>
                <a:cs typeface="Times New Roman" panose="02020603050405020304" pitchFamily="18" charset="0"/>
              </a:rPr>
              <a:t/>
            </a:r>
            <a:br>
              <a:rPr lang="vi-VN" altLang="en-US" sz="3600" dirty="0">
                <a:latin typeface="Cambria" panose="02040503050406030204" pitchFamily="18" charset="0"/>
                <a:cs typeface="Times New Roman" panose="02020603050405020304" pitchFamily="18" charset="0"/>
              </a:rPr>
            </a:br>
            <a:r>
              <a:rPr lang="en-US" altLang="en-US" sz="3600" dirty="0">
                <a:latin typeface="Cambria" panose="02040503050406030204" pitchFamily="18" charset="0"/>
                <a:cs typeface="Times New Roman" panose="02020603050405020304" pitchFamily="18" charset="0"/>
              </a:rPr>
              <a:t> </a:t>
            </a:r>
            <a:r>
              <a:rPr lang="en-US" altLang="en-US" sz="3600" dirty="0" smtClean="0">
                <a:latin typeface="Cambria" panose="02040503050406030204" pitchFamily="18" charset="0"/>
                <a:cs typeface="Times New Roman" panose="02020603050405020304" pitchFamily="18" charset="0"/>
              </a:rPr>
              <a:t>a)</a:t>
            </a:r>
            <a:r>
              <a:rPr lang="vi-VN" altLang="en-US" sz="3600" dirty="0" smtClean="0">
                <a:latin typeface="Cambria" panose="02040503050406030204" pitchFamily="18" charset="0"/>
                <a:cs typeface="Times New Roman" panose="02020603050405020304" pitchFamily="18" charset="0"/>
              </a:rPr>
              <a:t>Bạn </a:t>
            </a:r>
            <a:r>
              <a:rPr lang="vi-VN" altLang="en-US" sz="3600" dirty="0">
                <a:latin typeface="Cambria" panose="02040503050406030204" pitchFamily="18" charset="0"/>
                <a:cs typeface="Times New Roman" panose="02020603050405020304" pitchFamily="18" charset="0"/>
              </a:rPr>
              <a:t>nhỏ trên biết quan tâm đến người khác. </a:t>
            </a:r>
            <a:br>
              <a:rPr lang="vi-VN" altLang="en-US" sz="3600" dirty="0">
                <a:latin typeface="Cambria" panose="02040503050406030204" pitchFamily="18" charset="0"/>
                <a:cs typeface="Times New Roman" panose="02020603050405020304" pitchFamily="18" charset="0"/>
              </a:rPr>
            </a:br>
            <a:r>
              <a:rPr lang="en-US" altLang="en-US" sz="3600" dirty="0">
                <a:latin typeface="Cambria" panose="02040503050406030204" pitchFamily="18" charset="0"/>
                <a:cs typeface="Times New Roman" panose="02020603050405020304" pitchFamily="18" charset="0"/>
              </a:rPr>
              <a:t> </a:t>
            </a:r>
            <a:r>
              <a:rPr lang="en-US" altLang="en-US" sz="3600" dirty="0" smtClean="0">
                <a:latin typeface="Cambria" panose="02040503050406030204" pitchFamily="18" charset="0"/>
                <a:cs typeface="Times New Roman" panose="02020603050405020304" pitchFamily="18" charset="0"/>
              </a:rPr>
              <a:t>b)</a:t>
            </a:r>
            <a:r>
              <a:rPr lang="vi-VN" altLang="en-US" sz="3600" dirty="0" smtClean="0">
                <a:latin typeface="Cambria" panose="02040503050406030204" pitchFamily="18" charset="0"/>
                <a:cs typeface="Times New Roman" panose="02020603050405020304" pitchFamily="18" charset="0"/>
              </a:rPr>
              <a:t>Bạn </a:t>
            </a:r>
            <a:r>
              <a:rPr lang="vi-VN" altLang="en-US" sz="3600" dirty="0">
                <a:latin typeface="Cambria" panose="02040503050406030204" pitchFamily="18" charset="0"/>
                <a:cs typeface="Times New Roman" panose="02020603050405020304" pitchFamily="18" charset="0"/>
              </a:rPr>
              <a:t>nhỏ trên không biết quan tâm đến người khác.</a:t>
            </a:r>
          </a:p>
        </p:txBody>
      </p:sp>
    </p:spTree>
    <p:extLst>
      <p:ext uri="{BB962C8B-B14F-4D97-AF65-F5344CB8AC3E}">
        <p14:creationId xmlns:p14="http://schemas.microsoft.com/office/powerpoint/2010/main" val="17527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845719" y="566186"/>
            <a:ext cx="6409649" cy="2316162"/>
          </a:xfrm>
          <a:prstGeom prst="cloudCallout">
            <a:avLst>
              <a:gd name="adj1" fmla="val -78022"/>
              <a:gd name="adj2" fmla="val 64595"/>
            </a:avLst>
          </a:prstGeom>
          <a:solidFill>
            <a:schemeClr val="bg1"/>
          </a:solidFill>
          <a:ln w="38100">
            <a:solidFill>
              <a:schemeClr val="accent1"/>
            </a:solidFill>
            <a:prstDash val="dash"/>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200" b="1">
                <a:solidFill>
                  <a:srgbClr val="002060"/>
                </a:solidFill>
                <a:latin typeface="Cambria" panose="02040503050406030204" pitchFamily="18" charset="0"/>
              </a:rPr>
              <a:t>Nếu là người biết quan tâm đến người khác bạn nhỏ, sẽ làm gì?</a:t>
            </a:r>
          </a:p>
        </p:txBody>
      </p:sp>
      <p:sp>
        <p:nvSpPr>
          <p:cNvPr id="6" name="Cloud Callout 5"/>
          <p:cNvSpPr/>
          <p:nvPr/>
        </p:nvSpPr>
        <p:spPr>
          <a:xfrm>
            <a:off x="3994392" y="3585646"/>
            <a:ext cx="6409649" cy="2316163"/>
          </a:xfrm>
          <a:prstGeom prst="cloudCallout">
            <a:avLst>
              <a:gd name="adj1" fmla="val -81231"/>
              <a:gd name="adj2" fmla="val -46771"/>
            </a:avLst>
          </a:prstGeom>
          <a:solidFill>
            <a:schemeClr val="bg1"/>
          </a:solidFill>
          <a:ln w="38100">
            <a:solidFill>
              <a:schemeClr val="accent1"/>
            </a:solidFill>
            <a:prstDash val="dash"/>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b="1">
                <a:solidFill>
                  <a:srgbClr val="002060"/>
                </a:solidFill>
                <a:latin typeface="Cambria" panose="02040503050406030204" pitchFamily="18" charset="0"/>
              </a:rPr>
              <a:t>Nếu là người không biết quan tâm đến người khác, bạn nhỏ sẽ làm gì?</a:t>
            </a:r>
          </a:p>
        </p:txBody>
      </p:sp>
      <p:sp>
        <p:nvSpPr>
          <p:cNvPr id="7" name="Rounded Rectangle 6"/>
          <p:cNvSpPr/>
          <p:nvPr/>
        </p:nvSpPr>
        <p:spPr>
          <a:xfrm>
            <a:off x="2005391" y="253448"/>
            <a:ext cx="9378225" cy="2857500"/>
          </a:xfrm>
          <a:prstGeom prst="roundRect">
            <a:avLst/>
          </a:prstGeom>
          <a:solidFill>
            <a:schemeClr val="bg1"/>
          </a:solidFill>
          <a:ln w="38100">
            <a:solidFill>
              <a:schemeClr val="accent1"/>
            </a:solidFill>
            <a:prstDash val="dash"/>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n-US" sz="3200" dirty="0" smtClean="0">
                <a:solidFill>
                  <a:srgbClr val="002060"/>
                </a:solidFill>
                <a:latin typeface="Cambria" panose="02040503050406030204" pitchFamily="18" charset="0"/>
                <a:cs typeface="Times New Roman" pitchFamily="18" charset="0"/>
              </a:rPr>
              <a:t>a. </a:t>
            </a:r>
            <a:r>
              <a:rPr lang="en-US" sz="3200" dirty="0" err="1" smtClean="0">
                <a:solidFill>
                  <a:srgbClr val="002060"/>
                </a:solidFill>
                <a:latin typeface="Cambria" panose="02040503050406030204" pitchFamily="18" charset="0"/>
                <a:cs typeface="Times New Roman" pitchFamily="18" charset="0"/>
              </a:rPr>
              <a:t>Nếu</a:t>
            </a:r>
            <a:r>
              <a:rPr lang="en-US" sz="3200" dirty="0" smtClean="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là</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người</a:t>
            </a:r>
            <a:r>
              <a:rPr lang="en-US" sz="3200"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biết</a:t>
            </a:r>
            <a:r>
              <a:rPr lang="en-US" sz="3200" u="sng"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quan</a:t>
            </a:r>
            <a:r>
              <a:rPr lang="en-US" sz="3200" u="sng"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tâm</a:t>
            </a:r>
            <a:r>
              <a:rPr lang="en-US" sz="3200" u="sng"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đến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người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khác</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bạn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nhỏ</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sẽ</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chạy</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lại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nâng</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bé</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dậy</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phủi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bụi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và</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bẩn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trên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quần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áo</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của</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xin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lỗi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dỗ</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bé</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nín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khóc</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đưa</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bé</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về</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lớp</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hoặc</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về</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nhà</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rủ</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cùng</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chơi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những</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trò</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chơi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khác</a:t>
            </a:r>
            <a:r>
              <a:rPr lang="en-US" sz="3200" dirty="0">
                <a:solidFill>
                  <a:srgbClr val="002060"/>
                </a:solidFill>
                <a:latin typeface="Cambria" panose="02040503050406030204" pitchFamily="18" charset="0"/>
                <a:cs typeface="Times New Roman" pitchFamily="18" charset="0"/>
              </a:rPr>
              <a:t>,…</a:t>
            </a:r>
          </a:p>
        </p:txBody>
      </p:sp>
      <p:sp>
        <p:nvSpPr>
          <p:cNvPr id="8" name="Rounded Rectangle 7"/>
          <p:cNvSpPr/>
          <p:nvPr/>
        </p:nvSpPr>
        <p:spPr>
          <a:xfrm>
            <a:off x="2005390" y="3585646"/>
            <a:ext cx="9378225" cy="2316162"/>
          </a:xfrm>
          <a:prstGeom prst="roundRect">
            <a:avLst/>
          </a:prstGeom>
          <a:solidFill>
            <a:schemeClr val="bg1"/>
          </a:solidFill>
          <a:ln w="38100">
            <a:solidFill>
              <a:schemeClr val="accent1"/>
            </a:solidFill>
            <a:prstDash val="dash"/>
          </a:ln>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n-US" sz="3200" dirty="0" smtClean="0">
                <a:solidFill>
                  <a:srgbClr val="002060"/>
                </a:solidFill>
                <a:latin typeface="Cambria" panose="02040503050406030204" pitchFamily="18" charset="0"/>
                <a:cs typeface="Times New Roman" pitchFamily="18" charset="0"/>
              </a:rPr>
              <a:t>b. </a:t>
            </a:r>
            <a:r>
              <a:rPr lang="en-US" sz="3200" dirty="0" err="1" smtClean="0">
                <a:solidFill>
                  <a:srgbClr val="002060"/>
                </a:solidFill>
                <a:latin typeface="Cambria" panose="02040503050406030204" pitchFamily="18" charset="0"/>
                <a:cs typeface="Times New Roman" pitchFamily="18" charset="0"/>
              </a:rPr>
              <a:t>Nếu</a:t>
            </a:r>
            <a:r>
              <a:rPr lang="en-US" sz="3200" dirty="0" smtClean="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là</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người</a:t>
            </a:r>
            <a:r>
              <a:rPr lang="en-US" sz="3200"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không</a:t>
            </a:r>
            <a:r>
              <a:rPr lang="en-US" sz="3200" u="sng"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biết</a:t>
            </a:r>
            <a:r>
              <a:rPr lang="en-US" sz="3200" u="sng"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quan</a:t>
            </a:r>
            <a:r>
              <a:rPr lang="en-US" sz="3200" u="sng" dirty="0">
                <a:solidFill>
                  <a:srgbClr val="002060"/>
                </a:solidFill>
                <a:latin typeface="Cambria" panose="02040503050406030204" pitchFamily="18" charset="0"/>
                <a:cs typeface="Times New Roman" pitchFamily="18" charset="0"/>
              </a:rPr>
              <a:t> </a:t>
            </a:r>
            <a:r>
              <a:rPr lang="en-US" sz="3200" u="sng" dirty="0" err="1">
                <a:solidFill>
                  <a:srgbClr val="002060"/>
                </a:solidFill>
                <a:latin typeface="Cambria" panose="02040503050406030204" pitchFamily="18" charset="0"/>
                <a:cs typeface="Times New Roman" pitchFamily="18" charset="0"/>
              </a:rPr>
              <a:t>tâm</a:t>
            </a:r>
            <a:r>
              <a:rPr lang="en-US" sz="3200" u="sng"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đến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người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khác</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bạn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nhỏ</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sẽ</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bỏ</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chạy</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để</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tiếp</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tục</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nô</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đùa</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cứ</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vui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chơi</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mà</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chẳng</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để</a:t>
            </a:r>
            <a:r>
              <a:rPr lang="en-US" sz="3200" dirty="0">
                <a:solidFill>
                  <a:srgbClr val="002060"/>
                </a:solidFill>
                <a:latin typeface="Cambria" panose="02040503050406030204" pitchFamily="18" charset="0"/>
                <a:cs typeface="Times New Roman" pitchFamily="18" charset="0"/>
              </a:rPr>
              <a:t> ý </a:t>
            </a:r>
            <a:r>
              <a:rPr lang="en-US" sz="3200" dirty="0" err="1">
                <a:solidFill>
                  <a:srgbClr val="002060"/>
                </a:solidFill>
                <a:latin typeface="Cambria" panose="02040503050406030204" pitchFamily="18" charset="0"/>
                <a:cs typeface="Times New Roman" pitchFamily="18" charset="0"/>
              </a:rPr>
              <a:t>gì</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đến</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em</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bé</a:t>
            </a:r>
            <a:r>
              <a:rPr lang="en-US" sz="3200" dirty="0">
                <a:solidFill>
                  <a:srgbClr val="002060"/>
                </a:solidFill>
                <a:latin typeface="Cambria" panose="02040503050406030204" pitchFamily="18" charset="0"/>
                <a:cs typeface="Times New Roman" pitchFamily="18" charset="0"/>
              </a:rPr>
              <a:t> </a:t>
            </a:r>
            <a:r>
              <a:rPr lang="en-US" sz="3200" dirty="0" err="1">
                <a:solidFill>
                  <a:srgbClr val="002060"/>
                </a:solidFill>
                <a:latin typeface="Cambria" panose="02040503050406030204" pitchFamily="18" charset="0"/>
                <a:cs typeface="Times New Roman" pitchFamily="18" charset="0"/>
              </a:rPr>
              <a:t>cả</a:t>
            </a:r>
            <a:r>
              <a:rPr lang="en-US" sz="3200" dirty="0">
                <a:solidFill>
                  <a:srgbClr val="002060"/>
                </a:solidFill>
                <a:latin typeface="Cambria" panose="02040503050406030204" pitchFamily="18" charset="0"/>
                <a:cs typeface="Times New Roman" pitchFamily="18" charset="0"/>
              </a:rPr>
              <a:t>.</a:t>
            </a:r>
          </a:p>
        </p:txBody>
      </p:sp>
      <p:pic>
        <p:nvPicPr>
          <p:cNvPr id="9"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188290" y="2576394"/>
            <a:ext cx="2103472" cy="268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5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20467"/>
            <a:ext cx="12219709" cy="7073061"/>
            <a:chOff x="0" y="15350"/>
            <a:chExt cx="9164782" cy="5304796"/>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0"/>
              <a:ext cx="9144000" cy="35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r="-297" b="33084"/>
            <a:stretch/>
          </p:blipFill>
          <p:spPr>
            <a:xfrm>
              <a:off x="0" y="2963556"/>
              <a:ext cx="9164782" cy="2356590"/>
            </a:xfrm>
            <a:prstGeom prst="rect">
              <a:avLst/>
            </a:prstGeom>
          </p:spPr>
        </p:pic>
      </p:grpSp>
      <p:sp>
        <p:nvSpPr>
          <p:cNvPr id="9" name="TextBox 8"/>
          <p:cNvSpPr txBox="1"/>
          <p:nvPr/>
        </p:nvSpPr>
        <p:spPr>
          <a:xfrm>
            <a:off x="768924" y="305899"/>
            <a:ext cx="9656619" cy="779700"/>
          </a:xfrm>
          <a:prstGeom prst="rect">
            <a:avLst/>
          </a:prstGeom>
          <a:noFill/>
        </p:spPr>
        <p:txBody>
          <a:bodyPr wrap="square" lIns="121917" tIns="60958" rIns="121917" bIns="60958" rtlCol="0">
            <a:spAutoFit/>
          </a:bodyPr>
          <a:lstStyle/>
          <a:p>
            <a:r>
              <a:rPr lang="en-GB" sz="4300" b="1" dirty="0" err="1">
                <a:latin typeface="HP001 4 hàng" panose="020B0603050302020204" pitchFamily="34" charset="0"/>
                <a:cs typeface="HP001 5H" pitchFamily="34" charset="0"/>
              </a:rPr>
              <a:t>Thứ</a:t>
            </a:r>
            <a:r>
              <a:rPr lang="en-GB" sz="4300" b="1" dirty="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sáu</a:t>
            </a:r>
            <a:r>
              <a:rPr lang="en-GB" sz="4300" b="1" dirty="0" smtClean="0">
                <a:latin typeface="HP001 4 hàng" panose="020B0603050302020204" pitchFamily="34" charset="0"/>
                <a:cs typeface="HP001 5H" pitchFamily="34" charset="0"/>
              </a:rPr>
              <a:t> </a:t>
            </a:r>
            <a:r>
              <a:rPr lang="en-GB" sz="4300" b="1" dirty="0" err="1">
                <a:latin typeface="HP001 4 hàng" panose="020B0603050302020204" pitchFamily="34" charset="0"/>
                <a:cs typeface="HP001 5H" pitchFamily="34" charset="0"/>
              </a:rPr>
              <a:t>ngày</a:t>
            </a:r>
            <a:r>
              <a:rPr lang="en-GB" sz="4300" b="1" dirty="0">
                <a:latin typeface="HP001 4 hàng" panose="020B0603050302020204" pitchFamily="34" charset="0"/>
                <a:cs typeface="HP001 5H" pitchFamily="34" charset="0"/>
              </a:rPr>
              <a:t> </a:t>
            </a:r>
            <a:r>
              <a:rPr lang="en-US" sz="4300" b="1" dirty="0" smtClean="0">
                <a:latin typeface="HP001 4 hàng" panose="020B0603050302020204" pitchFamily="34" charset="0"/>
                <a:cs typeface="HP001 5H" pitchFamily="34" charset="0"/>
              </a:rPr>
              <a:t>10</a:t>
            </a:r>
            <a:r>
              <a:rPr lang="en-GB" sz="4300" b="1" dirty="0" smtClean="0">
                <a:latin typeface="HP001 4 hàng" panose="020B0603050302020204" pitchFamily="34" charset="0"/>
                <a:cs typeface="HP001 5H" pitchFamily="34" charset="0"/>
              </a:rPr>
              <a:t> </a:t>
            </a:r>
            <a:r>
              <a:rPr lang="en-GB" sz="4300" b="1" dirty="0" err="1">
                <a:latin typeface="HP001 4 hàng" panose="020B0603050302020204" pitchFamily="34" charset="0"/>
                <a:cs typeface="HP001 5H" pitchFamily="34" charset="0"/>
              </a:rPr>
              <a:t>tháng</a:t>
            </a:r>
            <a:r>
              <a:rPr lang="en-GB" sz="4300" b="1" dirty="0">
                <a:latin typeface="HP001 4 hàng" panose="020B0603050302020204" pitchFamily="34" charset="0"/>
                <a:cs typeface="HP001 5H" pitchFamily="34" charset="0"/>
              </a:rPr>
              <a:t> 9 </a:t>
            </a:r>
            <a:r>
              <a:rPr lang="en-GB" sz="4300" b="1" dirty="0" err="1">
                <a:latin typeface="HP001 4 hàng" panose="020B0603050302020204" pitchFamily="34" charset="0"/>
                <a:cs typeface="HP001 5H" pitchFamily="34" charset="0"/>
              </a:rPr>
              <a:t>năm</a:t>
            </a:r>
            <a:r>
              <a:rPr lang="en-GB" sz="4300" b="1" dirty="0">
                <a:latin typeface="HP001 4 hàng" panose="020B0603050302020204" pitchFamily="34" charset="0"/>
                <a:cs typeface="HP001 5H" pitchFamily="34" charset="0"/>
              </a:rPr>
              <a:t> 2021</a:t>
            </a:r>
            <a:endParaRPr lang="en-US" sz="4300" b="1" dirty="0">
              <a:latin typeface="HP001 4 hàng" panose="020B0603050302020204" pitchFamily="34" charset="0"/>
              <a:cs typeface="HP001 5H" pitchFamily="34" charset="0"/>
            </a:endParaRPr>
          </a:p>
        </p:txBody>
      </p:sp>
      <p:sp>
        <p:nvSpPr>
          <p:cNvPr id="22" name="TextBox 21"/>
          <p:cNvSpPr txBox="1"/>
          <p:nvPr/>
        </p:nvSpPr>
        <p:spPr>
          <a:xfrm>
            <a:off x="3341599" y="1061351"/>
            <a:ext cx="7716983" cy="779700"/>
          </a:xfrm>
          <a:prstGeom prst="rect">
            <a:avLst/>
          </a:prstGeom>
          <a:noFill/>
        </p:spPr>
        <p:txBody>
          <a:bodyPr wrap="square" lIns="121917" tIns="60958" rIns="121917" bIns="60958" rtlCol="0">
            <a:spAutoFit/>
          </a:bodyPr>
          <a:lstStyle/>
          <a:p>
            <a:r>
              <a:rPr lang="vi-VN" sz="4300" b="1" dirty="0" smtClean="0">
                <a:latin typeface="HP001 4 hàng" panose="020B0603050302020204" pitchFamily="34" charset="0"/>
                <a:cs typeface="HP001 5H" pitchFamily="34" charset="0"/>
              </a:rPr>
              <a:t>Tập làm văn</a:t>
            </a:r>
            <a:endParaRPr lang="en-US" sz="4300" b="1" dirty="0">
              <a:latin typeface="HP001 4 hàng" panose="020B0603050302020204" pitchFamily="34" charset="0"/>
              <a:cs typeface="HP001 5H" pitchFamily="34" charset="0"/>
            </a:endParaRPr>
          </a:p>
        </p:txBody>
      </p:sp>
      <p:sp>
        <p:nvSpPr>
          <p:cNvPr id="23" name="TextBox 22"/>
          <p:cNvSpPr txBox="1"/>
          <p:nvPr/>
        </p:nvSpPr>
        <p:spPr>
          <a:xfrm>
            <a:off x="2298849" y="1874934"/>
            <a:ext cx="7716983" cy="779700"/>
          </a:xfrm>
          <a:prstGeom prst="rect">
            <a:avLst/>
          </a:prstGeom>
          <a:noFill/>
        </p:spPr>
        <p:txBody>
          <a:bodyPr wrap="square" lIns="121917" tIns="60958" rIns="121917" bIns="60958" rtlCol="0">
            <a:spAutoFit/>
          </a:bodyPr>
          <a:lstStyle/>
          <a:p>
            <a:r>
              <a:rPr lang="en-US" sz="4300" b="1" dirty="0" err="1" smtClean="0">
                <a:latin typeface="HP001 4 hàng" panose="020B0603050302020204" pitchFamily="34" charset="0"/>
                <a:cs typeface="HP001 5H" pitchFamily="34" charset="0"/>
              </a:rPr>
              <a:t>Nhân</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vật</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trong</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truyện</a:t>
            </a:r>
            <a:r>
              <a:rPr lang="en-US" sz="4300" b="1" dirty="0" smtClean="0">
                <a:latin typeface="HP001 4 hàng" panose="020B0603050302020204" pitchFamily="34" charset="0"/>
                <a:cs typeface="HP001 5H" pitchFamily="34" charset="0"/>
              </a:rPr>
              <a:t> </a:t>
            </a:r>
            <a:r>
              <a:rPr lang="en-GB" sz="4300" b="1" dirty="0" smtClean="0">
                <a:latin typeface="HP001 4 hàng" panose="020B0603050302020204" pitchFamily="34" charset="0"/>
                <a:cs typeface="HP001 5H" pitchFamily="34" charset="0"/>
              </a:rPr>
              <a:t>(</a:t>
            </a:r>
            <a:r>
              <a:rPr lang="en-GB" sz="4300" b="1" dirty="0" err="1" smtClean="0">
                <a:latin typeface="HP001 4 hàng" panose="020B0603050302020204" pitchFamily="34" charset="0"/>
                <a:cs typeface="HP001 5H" pitchFamily="34" charset="0"/>
              </a:rPr>
              <a:t>tr</a:t>
            </a:r>
            <a:r>
              <a:rPr lang="vi-VN" sz="4300" b="1" dirty="0" smtClean="0">
                <a:latin typeface="HP001 4 hàng" panose="020B0603050302020204" pitchFamily="34" charset="0"/>
                <a:cs typeface="HP001 5H" pitchFamily="34" charset="0"/>
              </a:rPr>
              <a:t>1</a:t>
            </a:r>
            <a:r>
              <a:rPr lang="en-US" sz="4300" b="1" dirty="0" smtClean="0">
                <a:latin typeface="HP001 4 hàng" panose="020B0603050302020204" pitchFamily="34" charset="0"/>
                <a:cs typeface="HP001 5H" pitchFamily="34" charset="0"/>
              </a:rPr>
              <a:t>3</a:t>
            </a:r>
            <a:r>
              <a:rPr lang="en-GB" sz="4300" b="1" dirty="0" smtClean="0">
                <a:latin typeface="HP001 4 hàng" panose="020B0603050302020204" pitchFamily="34" charset="0"/>
                <a:cs typeface="HP001 5H" pitchFamily="34" charset="0"/>
              </a:rPr>
              <a:t>)</a:t>
            </a:r>
            <a:endParaRPr lang="en-GB" sz="4300" b="1" dirty="0">
              <a:latin typeface="HP001 4 hàng" panose="020B0603050302020204" pitchFamily="34" charset="0"/>
              <a:cs typeface="HP001 5H" pitchFamily="34" charset="0"/>
            </a:endParaRPr>
          </a:p>
        </p:txBody>
      </p:sp>
      <p:sp>
        <p:nvSpPr>
          <p:cNvPr id="25" name="TextBox 24"/>
          <p:cNvSpPr txBox="1"/>
          <p:nvPr/>
        </p:nvSpPr>
        <p:spPr>
          <a:xfrm>
            <a:off x="185048" y="2611813"/>
            <a:ext cx="11346873" cy="784826"/>
          </a:xfrm>
          <a:prstGeom prst="rect">
            <a:avLst/>
          </a:prstGeom>
          <a:noFill/>
        </p:spPr>
        <p:txBody>
          <a:bodyPr wrap="square" lIns="121917" tIns="60958" rIns="121917" bIns="60958" rtlCol="0">
            <a:spAutoFit/>
          </a:bodyPr>
          <a:lstStyle/>
          <a:p>
            <a:r>
              <a:rPr lang="vi-VN" sz="4300" dirty="0" smtClean="0">
                <a:latin typeface="+mj-lt"/>
                <a:cs typeface="HP001 5H" pitchFamily="34" charset="0"/>
              </a:rPr>
              <a:t>I</a:t>
            </a:r>
            <a:r>
              <a:rPr lang="vi-VN" sz="4300" dirty="0" smtClean="0">
                <a:latin typeface="HP001 4 hàng" panose="020B0603050302020204" pitchFamily="34" charset="0"/>
                <a:cs typeface="HP001 5H" pitchFamily="34" charset="0"/>
              </a:rPr>
              <a:t>. </a:t>
            </a:r>
            <a:r>
              <a:rPr lang="vi-VN" sz="4300" b="1" dirty="0" smtClean="0">
                <a:latin typeface="HP001 4 hàng" panose="020B0603050302020204" pitchFamily="34" charset="0"/>
                <a:cs typeface="HP001 5H" pitchFamily="34" charset="0"/>
              </a:rPr>
              <a:t>Nhận xét</a:t>
            </a:r>
            <a:endParaRPr lang="en-GB" sz="4300" b="1" dirty="0">
              <a:latin typeface="HP001 4 hàng" panose="020B0603050302020204" pitchFamily="34" charset="0"/>
              <a:cs typeface="HP001 5H" pitchFamily="34" charset="0"/>
            </a:endParaRPr>
          </a:p>
        </p:txBody>
      </p:sp>
      <p:sp>
        <p:nvSpPr>
          <p:cNvPr id="14" name="TextBox 13"/>
          <p:cNvSpPr txBox="1"/>
          <p:nvPr/>
        </p:nvSpPr>
        <p:spPr>
          <a:xfrm>
            <a:off x="54422" y="4962448"/>
            <a:ext cx="12300365" cy="784826"/>
          </a:xfrm>
          <a:prstGeom prst="rect">
            <a:avLst/>
          </a:prstGeom>
          <a:noFill/>
        </p:spPr>
        <p:txBody>
          <a:bodyPr wrap="square" lIns="121917" tIns="60958" rIns="121917" bIns="60958" rtlCol="0">
            <a:spAutoFit/>
          </a:bodyPr>
          <a:lstStyle/>
          <a:p>
            <a:pPr algn="just">
              <a:spcBef>
                <a:spcPts val="1200"/>
              </a:spcBef>
              <a:spcAft>
                <a:spcPts val="1200"/>
              </a:spcAft>
            </a:pPr>
            <a:r>
              <a:rPr lang="vi-VN" sz="4300" b="1" dirty="0" smtClean="0">
                <a:latin typeface="HP001 4 hàng" panose="020B0603050302020204" pitchFamily="34" charset="0"/>
                <a:cs typeface="HP001 5H" pitchFamily="34" charset="0"/>
              </a:rPr>
              <a:t>Bài </a:t>
            </a:r>
            <a:r>
              <a:rPr lang="en-US" sz="4300" b="1" dirty="0" smtClean="0">
                <a:latin typeface="HP001 4 hàng" panose="020B0603050302020204" pitchFamily="34" charset="0"/>
                <a:cs typeface="HP001 5H" pitchFamily="34" charset="0"/>
              </a:rPr>
              <a:t>2</a:t>
            </a:r>
            <a:r>
              <a:rPr lang="vi-VN" sz="4300" b="1" dirty="0" smtClean="0">
                <a:latin typeface="HP001 4 hàng" panose="020B0603050302020204" pitchFamily="34" charset="0"/>
                <a:cs typeface="HP001 5H" pitchFamily="34" charset="0"/>
              </a:rPr>
              <a:t>:</a:t>
            </a:r>
            <a:endParaRPr lang="en-GB" sz="4300" b="1" dirty="0">
              <a:latin typeface="HP001 4 hàng" panose="020B0603050302020204" pitchFamily="34" charset="0"/>
              <a:cs typeface="HP001 5H" pitchFamily="34" charset="0"/>
            </a:endParaRPr>
          </a:p>
        </p:txBody>
      </p:sp>
      <p:sp>
        <p:nvSpPr>
          <p:cNvPr id="15" name="TextBox 14"/>
          <p:cNvSpPr txBox="1"/>
          <p:nvPr/>
        </p:nvSpPr>
        <p:spPr>
          <a:xfrm>
            <a:off x="103554" y="3388623"/>
            <a:ext cx="11346873" cy="784826"/>
          </a:xfrm>
          <a:prstGeom prst="rect">
            <a:avLst/>
          </a:prstGeom>
          <a:noFill/>
        </p:spPr>
        <p:txBody>
          <a:bodyPr wrap="square" lIns="121917" tIns="60958" rIns="121917" bIns="60958" rtlCol="0">
            <a:spAutoFit/>
          </a:bodyPr>
          <a:lstStyle/>
          <a:p>
            <a:r>
              <a:rPr lang="vi-VN" sz="4300" dirty="0" smtClean="0">
                <a:latin typeface="+mj-lt"/>
                <a:cs typeface="HP001 5H" pitchFamily="34" charset="0"/>
              </a:rPr>
              <a:t>II</a:t>
            </a:r>
            <a:r>
              <a:rPr lang="vi-VN" sz="4300" dirty="0" smtClean="0">
                <a:latin typeface="HP001 4 hàng" panose="020B0603050302020204" pitchFamily="34" charset="0"/>
                <a:cs typeface="HP001 5H" pitchFamily="34" charset="0"/>
              </a:rPr>
              <a:t>. </a:t>
            </a:r>
            <a:r>
              <a:rPr lang="vi-VN" sz="4300" b="1" dirty="0" smtClean="0">
                <a:latin typeface="HP001 4 hàng" panose="020B0603050302020204" pitchFamily="34" charset="0"/>
                <a:cs typeface="HP001 5H" pitchFamily="34" charset="0"/>
              </a:rPr>
              <a:t>Ghi nhớ : </a:t>
            </a:r>
            <a:r>
              <a:rPr lang="vi-VN" sz="4300" dirty="0" smtClean="0">
                <a:latin typeface="+mj-lt"/>
                <a:cs typeface="HP001 5H" pitchFamily="34" charset="0"/>
              </a:rPr>
              <a:t>SGK</a:t>
            </a:r>
            <a:r>
              <a:rPr lang="vi-VN" sz="4300" b="1" dirty="0" smtClean="0">
                <a:latin typeface="HP001 4 hàng" panose="020B0603050302020204" pitchFamily="34" charset="0"/>
                <a:cs typeface="HP001 5H" pitchFamily="34" charset="0"/>
              </a:rPr>
              <a:t>/tr1</a:t>
            </a:r>
            <a:r>
              <a:rPr lang="en-US" sz="4300" b="1" dirty="0" smtClean="0">
                <a:latin typeface="HP001 4 hàng" panose="020B0603050302020204" pitchFamily="34" charset="0"/>
                <a:cs typeface="HP001 5H" pitchFamily="34" charset="0"/>
              </a:rPr>
              <a:t>3</a:t>
            </a:r>
            <a:endParaRPr lang="en-GB" sz="4300" b="1" dirty="0">
              <a:latin typeface="HP001 4 hàng" panose="020B0603050302020204" pitchFamily="34" charset="0"/>
              <a:cs typeface="HP001 5H" pitchFamily="34" charset="0"/>
            </a:endParaRPr>
          </a:p>
        </p:txBody>
      </p:sp>
      <p:sp>
        <p:nvSpPr>
          <p:cNvPr id="16" name="TextBox 15"/>
          <p:cNvSpPr txBox="1"/>
          <p:nvPr/>
        </p:nvSpPr>
        <p:spPr>
          <a:xfrm>
            <a:off x="0" y="4183632"/>
            <a:ext cx="11346873" cy="784826"/>
          </a:xfrm>
          <a:prstGeom prst="rect">
            <a:avLst/>
          </a:prstGeom>
          <a:noFill/>
        </p:spPr>
        <p:txBody>
          <a:bodyPr wrap="square" lIns="121917" tIns="60958" rIns="121917" bIns="60958" rtlCol="0">
            <a:spAutoFit/>
          </a:bodyPr>
          <a:lstStyle/>
          <a:p>
            <a:r>
              <a:rPr lang="vi-VN" sz="4300" dirty="0" smtClean="0">
                <a:latin typeface="+mj-lt"/>
                <a:cs typeface="HP001 5H" pitchFamily="34" charset="0"/>
              </a:rPr>
              <a:t>III</a:t>
            </a:r>
            <a:r>
              <a:rPr lang="vi-VN" sz="4300" dirty="0" smtClean="0">
                <a:latin typeface="HP001 4 hàng" panose="020B0603050302020204" pitchFamily="34" charset="0"/>
                <a:cs typeface="HP001 5H" pitchFamily="34" charset="0"/>
              </a:rPr>
              <a:t>. </a:t>
            </a:r>
            <a:r>
              <a:rPr lang="vi-VN" sz="4300" b="1" dirty="0" smtClean="0">
                <a:latin typeface="HP001 4 hàng" panose="020B0603050302020204" pitchFamily="34" charset="0"/>
                <a:cs typeface="HP001 5H" pitchFamily="34" charset="0"/>
              </a:rPr>
              <a:t>Luyện tập</a:t>
            </a:r>
            <a:endParaRPr lang="en-GB" sz="4300" b="1" dirty="0">
              <a:latin typeface="HP001 4 hàng" panose="020B0603050302020204" pitchFamily="34" charset="0"/>
              <a:cs typeface="HP001 5H" pitchFamily="34" charset="0"/>
            </a:endParaRPr>
          </a:p>
        </p:txBody>
      </p:sp>
    </p:spTree>
    <p:extLst>
      <p:ext uri="{BB962C8B-B14F-4D97-AF65-F5344CB8AC3E}">
        <p14:creationId xmlns:p14="http://schemas.microsoft.com/office/powerpoint/2010/main" val="2071217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709" y="0"/>
            <a:ext cx="12219709" cy="7073061"/>
            <a:chOff x="0" y="15350"/>
            <a:chExt cx="9164782" cy="5304796"/>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350"/>
              <a:ext cx="9144000" cy="35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r="-297" b="33084"/>
            <a:stretch/>
          </p:blipFill>
          <p:spPr>
            <a:xfrm>
              <a:off x="0" y="2963556"/>
              <a:ext cx="9164782" cy="2356590"/>
            </a:xfrm>
            <a:prstGeom prst="rect">
              <a:avLst/>
            </a:prstGeom>
          </p:spPr>
        </p:pic>
      </p:grpSp>
      <p:sp>
        <p:nvSpPr>
          <p:cNvPr id="7" name="TextBox 6"/>
          <p:cNvSpPr txBox="1"/>
          <p:nvPr/>
        </p:nvSpPr>
        <p:spPr>
          <a:xfrm>
            <a:off x="501300" y="472157"/>
            <a:ext cx="5692462" cy="584775"/>
          </a:xfrm>
          <a:prstGeom prst="rect">
            <a:avLst/>
          </a:prstGeom>
          <a:noFill/>
        </p:spPr>
        <p:txBody>
          <a:bodyPr wrap="square" rtlCol="0">
            <a:spAutoFit/>
          </a:bodyPr>
          <a:lstStyle/>
          <a:p>
            <a:r>
              <a:rPr lang="en-US" sz="3200" b="1" dirty="0" err="1" smtClean="0">
                <a:latin typeface="HP001 4 hàng" panose="020B0603050302020204" pitchFamily="34" charset="0"/>
              </a:rPr>
              <a:t>Bài</a:t>
            </a:r>
            <a:r>
              <a:rPr lang="en-US" sz="3200" b="1" dirty="0" smtClean="0">
                <a:latin typeface="HP001 4 hàng" panose="020B0603050302020204" pitchFamily="34" charset="0"/>
              </a:rPr>
              <a:t> 2</a:t>
            </a:r>
            <a:r>
              <a:rPr lang="en-US" sz="3200" b="1" smtClean="0">
                <a:latin typeface="HP001 4 hàng" panose="020B0603050302020204" pitchFamily="34" charset="0"/>
              </a:rPr>
              <a:t>. </a:t>
            </a:r>
            <a:endParaRPr lang="en-US" sz="3200" b="1" dirty="0">
              <a:latin typeface="HP001 4 hàng" panose="020B0603050302020204" pitchFamily="34" charset="0"/>
            </a:endParaRPr>
          </a:p>
        </p:txBody>
      </p:sp>
      <p:sp>
        <p:nvSpPr>
          <p:cNvPr id="8" name="TextBox 7"/>
          <p:cNvSpPr txBox="1"/>
          <p:nvPr/>
        </p:nvSpPr>
        <p:spPr>
          <a:xfrm>
            <a:off x="501300" y="1207629"/>
            <a:ext cx="11848115" cy="584775"/>
          </a:xfrm>
          <a:prstGeom prst="rect">
            <a:avLst/>
          </a:prstGeom>
          <a:noFill/>
        </p:spPr>
        <p:txBody>
          <a:bodyPr wrap="none" rtlCol="0">
            <a:spAutoFit/>
          </a:bodyPr>
          <a:lstStyle/>
          <a:p>
            <a:pPr marL="514350" indent="-514350">
              <a:buAutoNum type="alphaLcPeriod"/>
            </a:pPr>
            <a:r>
              <a:rPr lang="en-US" sz="3200" b="1" dirty="0" err="1" smtClean="0">
                <a:latin typeface="HP001 4 hàng" panose="020B0603050302020204" pitchFamily="34" charset="0"/>
              </a:rPr>
              <a:t>Một</a:t>
            </a:r>
            <a:r>
              <a:rPr lang="en-US" sz="3200" b="1" dirty="0" smtClean="0">
                <a:latin typeface="HP001 4 hàng" panose="020B0603050302020204" pitchFamily="34" charset="0"/>
              </a:rPr>
              <a:t> </a:t>
            </a:r>
            <a:r>
              <a:rPr lang="en-US" sz="3200" b="1" dirty="0" err="1" smtClean="0">
                <a:latin typeface="HP001 4 hàng" panose="020B0603050302020204" pitchFamily="34" charset="0"/>
              </a:rPr>
              <a:t>bạn</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nhỏ</a:t>
            </a:r>
            <a:r>
              <a:rPr lang="en-US" sz="3200" b="1" dirty="0" smtClean="0">
                <a:latin typeface="HP001 4 hàng" panose="020B0603050302020204" pitchFamily="34" charset="0"/>
              </a:rPr>
              <a:t> </a:t>
            </a:r>
            <a:r>
              <a:rPr lang="en-US" sz="3200" b="1" dirty="0" err="1" smtClean="0">
                <a:latin typeface="HP001 4 hàng" panose="020B0603050302020204" pitchFamily="34" charset="0"/>
              </a:rPr>
              <a:t>mải</a:t>
            </a:r>
            <a:r>
              <a:rPr lang="en-US" sz="3200" b="1" dirty="0" smtClean="0">
                <a:latin typeface="HP001 4 hàng" panose="020B0603050302020204" pitchFamily="34" charset="0"/>
              </a:rPr>
              <a:t> </a:t>
            </a:r>
            <a:r>
              <a:rPr lang="en-US" sz="3200" b="1" dirty="0" err="1" smtClean="0">
                <a:latin typeface="HP001 4 hàng" panose="020B0603050302020204" pitchFamily="34" charset="0"/>
              </a:rPr>
              <a:t>vui</a:t>
            </a:r>
            <a:r>
              <a:rPr lang="en-US" sz="3200" b="1" dirty="0" smtClean="0">
                <a:latin typeface="HP001 4 hàng" panose="020B0603050302020204" pitchFamily="34" charset="0"/>
              </a:rPr>
              <a:t> </a:t>
            </a:r>
            <a:r>
              <a:rPr lang="en-US" sz="3200" b="1" dirty="0" err="1" smtClean="0">
                <a:latin typeface="HP001 4 hàng" panose="020B0603050302020204" pitchFamily="34" charset="0"/>
              </a:rPr>
              <a:t>đùa</a:t>
            </a:r>
            <a:r>
              <a:rPr lang="en-US" sz="3200" b="1" dirty="0" smtClean="0">
                <a:latin typeface="HP001 4 hàng" panose="020B0603050302020204" pitchFamily="34" charset="0"/>
              </a:rPr>
              <a:t>, </a:t>
            </a:r>
            <a:r>
              <a:rPr lang="en-US" sz="3200" b="1" dirty="0" err="1" smtClean="0">
                <a:latin typeface="HP001 4 hàng" panose="020B0603050302020204" pitchFamily="34" charset="0"/>
              </a:rPr>
              <a:t>chạy</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nhảy</a:t>
            </a:r>
            <a:r>
              <a:rPr lang="en-US" sz="3200" b="1" dirty="0" smtClean="0">
                <a:latin typeface="HP001 4 hàng" panose="020B0603050302020204" pitchFamily="34" charset="0"/>
              </a:rPr>
              <a:t>, </a:t>
            </a:r>
            <a:r>
              <a:rPr lang="en-US" sz="3200" b="1" dirty="0" err="1" smtClean="0">
                <a:latin typeface="HP001 4 hàng" panose="020B0603050302020204" pitchFamily="34" charset="0"/>
              </a:rPr>
              <a:t>lỡ</a:t>
            </a:r>
            <a:r>
              <a:rPr lang="en-US" sz="3200" b="1" dirty="0" smtClean="0">
                <a:latin typeface="HP001 4 hàng" panose="020B0603050302020204" pitchFamily="34" charset="0"/>
              </a:rPr>
              <a:t> </a:t>
            </a:r>
            <a:r>
              <a:rPr lang="en-US" sz="3200" b="1" dirty="0" err="1" smtClean="0">
                <a:latin typeface="HP001 4 hàng" panose="020B0603050302020204" pitchFamily="34" charset="0"/>
              </a:rPr>
              <a:t>làm</a:t>
            </a:r>
            <a:r>
              <a:rPr lang="en-US" sz="3200" b="1" dirty="0" smtClean="0">
                <a:latin typeface="HP001 4 hàng" panose="020B0603050302020204" pitchFamily="34" charset="0"/>
              </a:rPr>
              <a:t> </a:t>
            </a:r>
            <a:r>
              <a:rPr lang="en-US" sz="3200" b="1" dirty="0" err="1" smtClean="0">
                <a:latin typeface="HP001 4 hàng" panose="020B0603050302020204" pitchFamily="34" charset="0"/>
              </a:rPr>
              <a:t>ngã</a:t>
            </a:r>
            <a:r>
              <a:rPr lang="en-US" sz="3200" b="1" dirty="0" smtClean="0">
                <a:latin typeface="HP001 4 hàng" panose="020B0603050302020204" pitchFamily="34" charset="0"/>
              </a:rPr>
              <a:t> </a:t>
            </a:r>
            <a:r>
              <a:rPr lang="en-US" sz="3200" b="1" dirty="0" err="1" smtClean="0">
                <a:latin typeface="HP001 4 hàng" panose="020B0603050302020204" pitchFamily="34" charset="0"/>
              </a:rPr>
              <a:t>một</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p>
        </p:txBody>
      </p:sp>
      <p:sp>
        <p:nvSpPr>
          <p:cNvPr id="9" name="TextBox 8"/>
          <p:cNvSpPr txBox="1"/>
          <p:nvPr/>
        </p:nvSpPr>
        <p:spPr>
          <a:xfrm>
            <a:off x="421204" y="4300259"/>
            <a:ext cx="11743087" cy="584775"/>
          </a:xfrm>
          <a:prstGeom prst="rect">
            <a:avLst/>
          </a:prstGeom>
          <a:noFill/>
        </p:spPr>
        <p:txBody>
          <a:bodyPr wrap="none" rtlCol="0">
            <a:spAutoFit/>
          </a:bodyPr>
          <a:lstStyle/>
          <a:p>
            <a:r>
              <a:rPr lang="en-US" sz="3200" b="1" dirty="0">
                <a:latin typeface="HP001 4 hàng" panose="020B0603050302020204" pitchFamily="34" charset="0"/>
              </a:rPr>
              <a:t>b</a:t>
            </a:r>
            <a:r>
              <a:rPr lang="en-US" sz="3200" b="1" dirty="0" smtClean="0">
                <a:latin typeface="HP001 4 hàng" panose="020B0603050302020204" pitchFamily="34" charset="0"/>
              </a:rPr>
              <a:t>. </a:t>
            </a:r>
            <a:r>
              <a:rPr lang="en-US" sz="3200" b="1" dirty="0" err="1" smtClean="0">
                <a:latin typeface="HP001 4 hàng" panose="020B0603050302020204" pitchFamily="34" charset="0"/>
              </a:rPr>
              <a:t>Một</a:t>
            </a:r>
            <a:r>
              <a:rPr lang="en-US" sz="3200" b="1" dirty="0" smtClean="0">
                <a:latin typeface="HP001 4 hàng" panose="020B0603050302020204" pitchFamily="34" charset="0"/>
              </a:rPr>
              <a:t> </a:t>
            </a:r>
            <a:r>
              <a:rPr lang="en-US" sz="3200" b="1" dirty="0" err="1" smtClean="0">
                <a:latin typeface="HP001 4 hàng" panose="020B0603050302020204" pitchFamily="34" charset="0"/>
              </a:rPr>
              <a:t>bạn</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nhỏ</a:t>
            </a:r>
            <a:r>
              <a:rPr lang="en-US" sz="3200" b="1" dirty="0" smtClean="0">
                <a:latin typeface="HP001 4 hàng" panose="020B0603050302020204" pitchFamily="34" charset="0"/>
              </a:rPr>
              <a:t> </a:t>
            </a:r>
            <a:r>
              <a:rPr lang="en-US" sz="3200" b="1" dirty="0" err="1" smtClean="0">
                <a:latin typeface="HP001 4 hàng" panose="020B0603050302020204" pitchFamily="34" charset="0"/>
              </a:rPr>
              <a:t>mải</a:t>
            </a:r>
            <a:r>
              <a:rPr lang="en-US" sz="3200" b="1" dirty="0" smtClean="0">
                <a:latin typeface="HP001 4 hàng" panose="020B0603050302020204" pitchFamily="34" charset="0"/>
              </a:rPr>
              <a:t> </a:t>
            </a:r>
            <a:r>
              <a:rPr lang="en-US" sz="3200" b="1" dirty="0" err="1" smtClean="0">
                <a:latin typeface="HP001 4 hàng" panose="020B0603050302020204" pitchFamily="34" charset="0"/>
              </a:rPr>
              <a:t>vui</a:t>
            </a:r>
            <a:r>
              <a:rPr lang="en-US" sz="3200" b="1" dirty="0" smtClean="0">
                <a:latin typeface="HP001 4 hàng" panose="020B0603050302020204" pitchFamily="34" charset="0"/>
              </a:rPr>
              <a:t> </a:t>
            </a:r>
            <a:r>
              <a:rPr lang="en-US" sz="3200" b="1" dirty="0" err="1" smtClean="0">
                <a:latin typeface="HP001 4 hàng" panose="020B0603050302020204" pitchFamily="34" charset="0"/>
              </a:rPr>
              <a:t>đùa</a:t>
            </a:r>
            <a:r>
              <a:rPr lang="en-US" sz="3200" b="1" dirty="0" smtClean="0">
                <a:latin typeface="HP001 4 hàng" panose="020B0603050302020204" pitchFamily="34" charset="0"/>
              </a:rPr>
              <a:t>, </a:t>
            </a:r>
            <a:r>
              <a:rPr lang="en-US" sz="3200" b="1" dirty="0" err="1" smtClean="0">
                <a:latin typeface="HP001 4 hàng" panose="020B0603050302020204" pitchFamily="34" charset="0"/>
              </a:rPr>
              <a:t>chạy</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nhảy</a:t>
            </a:r>
            <a:r>
              <a:rPr lang="en-US" sz="3200" b="1" dirty="0" smtClean="0">
                <a:latin typeface="HP001 4 hàng" panose="020B0603050302020204" pitchFamily="34" charset="0"/>
              </a:rPr>
              <a:t>, </a:t>
            </a:r>
            <a:r>
              <a:rPr lang="en-US" sz="3200" b="1" dirty="0" err="1" smtClean="0">
                <a:latin typeface="HP001 4 hàng" panose="020B0603050302020204" pitchFamily="34" charset="0"/>
              </a:rPr>
              <a:t>lỡ</a:t>
            </a:r>
            <a:r>
              <a:rPr lang="en-US" sz="3200" b="1" dirty="0" smtClean="0">
                <a:latin typeface="HP001 4 hàng" panose="020B0603050302020204" pitchFamily="34" charset="0"/>
              </a:rPr>
              <a:t> </a:t>
            </a:r>
            <a:r>
              <a:rPr lang="en-US" sz="3200" b="1" dirty="0" err="1" smtClean="0">
                <a:latin typeface="HP001 4 hàng" panose="020B0603050302020204" pitchFamily="34" charset="0"/>
              </a:rPr>
              <a:t>làm</a:t>
            </a:r>
            <a:r>
              <a:rPr lang="en-US" sz="3200" b="1" dirty="0" smtClean="0">
                <a:latin typeface="HP001 4 hàng" panose="020B0603050302020204" pitchFamily="34" charset="0"/>
              </a:rPr>
              <a:t> </a:t>
            </a:r>
            <a:r>
              <a:rPr lang="en-US" sz="3200" b="1" dirty="0" err="1" smtClean="0">
                <a:latin typeface="HP001 4 hàng" panose="020B0603050302020204" pitchFamily="34" charset="0"/>
              </a:rPr>
              <a:t>ngã</a:t>
            </a:r>
            <a:r>
              <a:rPr lang="en-US" sz="3200" b="1" dirty="0" smtClean="0">
                <a:latin typeface="HP001 4 hàng" panose="020B0603050302020204" pitchFamily="34" charset="0"/>
              </a:rPr>
              <a:t> </a:t>
            </a:r>
            <a:r>
              <a:rPr lang="en-US" sz="3200" b="1" dirty="0" err="1" smtClean="0">
                <a:latin typeface="HP001 4 hàng" panose="020B0603050302020204" pitchFamily="34" charset="0"/>
              </a:rPr>
              <a:t>một</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p>
        </p:txBody>
      </p:sp>
      <p:sp>
        <p:nvSpPr>
          <p:cNvPr id="10" name="TextBox 9"/>
          <p:cNvSpPr txBox="1"/>
          <p:nvPr/>
        </p:nvSpPr>
        <p:spPr>
          <a:xfrm>
            <a:off x="0" y="1768211"/>
            <a:ext cx="12192000" cy="2308324"/>
          </a:xfrm>
          <a:prstGeom prst="rect">
            <a:avLst/>
          </a:prstGeom>
          <a:noFill/>
        </p:spPr>
        <p:txBody>
          <a:bodyPr wrap="square" rtlCol="0">
            <a:spAutoFit/>
          </a:bodyPr>
          <a:lstStyle/>
          <a:p>
            <a:pPr>
              <a:lnSpc>
                <a:spcPct val="150000"/>
              </a:lnSpc>
            </a:pP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r>
              <a:rPr lang="en-US" sz="3200" b="1" dirty="0" err="1" smtClean="0">
                <a:latin typeface="HP001 4 hàng" panose="020B0603050302020204" pitchFamily="34" charset="0"/>
              </a:rPr>
              <a:t>khóc</a:t>
            </a:r>
            <a:r>
              <a:rPr lang="en-US" sz="3200" b="1" dirty="0" smtClean="0">
                <a:latin typeface="HP001 4 hàng" panose="020B0603050302020204" pitchFamily="34" charset="0"/>
              </a:rPr>
              <a:t>. </a:t>
            </a:r>
            <a:r>
              <a:rPr lang="en-US" sz="3200" b="1" dirty="0" err="1" smtClean="0">
                <a:latin typeface="HP001 4 hàng" panose="020B0603050302020204" pitchFamily="34" charset="0"/>
              </a:rPr>
              <a:t>Bạn</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nhỏ</a:t>
            </a:r>
            <a:r>
              <a:rPr lang="en-US" sz="3200" b="1" dirty="0" smtClean="0">
                <a:latin typeface="HP001 4 hàng" panose="020B0603050302020204" pitchFamily="34" charset="0"/>
              </a:rPr>
              <a:t> </a:t>
            </a:r>
            <a:r>
              <a:rPr lang="en-US" sz="3200" b="1" dirty="0" err="1" smtClean="0">
                <a:latin typeface="HP001 4 hàng" panose="020B0603050302020204" pitchFamily="34" charset="0"/>
              </a:rPr>
              <a:t>đến</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bên</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r>
              <a:rPr lang="en-US" sz="3200" b="1" dirty="0" err="1" smtClean="0">
                <a:latin typeface="HP001 4 hàng" panose="020B0603050302020204" pitchFamily="34" charset="0"/>
              </a:rPr>
              <a:t>nâng</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dậy</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nhẹ</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nhàng</a:t>
            </a:r>
            <a:r>
              <a:rPr lang="en-US" sz="3200" b="1" dirty="0" smtClean="0">
                <a:latin typeface="HP001 4 hàng" panose="020B0603050302020204" pitchFamily="34" charset="0"/>
              </a:rPr>
              <a:t> </a:t>
            </a:r>
            <a:r>
              <a:rPr lang="en-US" sz="3200" b="1" dirty="0" err="1" smtClean="0">
                <a:latin typeface="HP001 4 hàng" panose="020B0603050302020204" pitchFamily="34" charset="0"/>
              </a:rPr>
              <a:t>phủi</a:t>
            </a:r>
            <a:r>
              <a:rPr lang="en-US" sz="3200" b="1" dirty="0" smtClean="0">
                <a:latin typeface="HP001 4 hàng" panose="020B0603050302020204" pitchFamily="34" charset="0"/>
              </a:rPr>
              <a:t> </a:t>
            </a:r>
            <a:r>
              <a:rPr lang="en-US" sz="3200" b="1" dirty="0" err="1" smtClean="0">
                <a:latin typeface="HP001 4 hàng" panose="020B0603050302020204" pitchFamily="34" charset="0"/>
              </a:rPr>
              <a:t>bẩn</a:t>
            </a:r>
            <a:r>
              <a:rPr lang="en-US" sz="3200" b="1" dirty="0" smtClean="0">
                <a:latin typeface="HP001 4 hàng" panose="020B0603050302020204" pitchFamily="34" charset="0"/>
              </a:rPr>
              <a:t> </a:t>
            </a:r>
            <a:r>
              <a:rPr lang="en-US" sz="3200" b="1" dirty="0" err="1" smtClean="0">
                <a:latin typeface="HP001 4 hàng" panose="020B0603050302020204" pitchFamily="34" charset="0"/>
              </a:rPr>
              <a:t>trên</a:t>
            </a:r>
            <a:r>
              <a:rPr lang="en-US" sz="3200" b="1" dirty="0" smtClean="0">
                <a:latin typeface="HP001 4 hàng" panose="020B0603050302020204" pitchFamily="34" charset="0"/>
              </a:rPr>
              <a:t> </a:t>
            </a:r>
            <a:r>
              <a:rPr lang="en-US" sz="3200" b="1" dirty="0" err="1" smtClean="0">
                <a:latin typeface="HP001 4 hàng" panose="020B0603050302020204" pitchFamily="34" charset="0"/>
              </a:rPr>
              <a:t>quần</a:t>
            </a:r>
            <a:r>
              <a:rPr lang="en-US" sz="3200" b="1" dirty="0" smtClean="0">
                <a:latin typeface="HP001 4 hàng" panose="020B0603050302020204" pitchFamily="34" charset="0"/>
              </a:rPr>
              <a:t> </a:t>
            </a:r>
            <a:r>
              <a:rPr lang="en-US" sz="3200" b="1" dirty="0" err="1" smtClean="0">
                <a:latin typeface="HP001 4 hàng" panose="020B0603050302020204" pitchFamily="34" charset="0"/>
              </a:rPr>
              <a:t>áo</a:t>
            </a:r>
            <a:r>
              <a:rPr lang="en-US" sz="3200" b="1" dirty="0" smtClean="0">
                <a:latin typeface="HP001 4 hàng" panose="020B0603050302020204" pitchFamily="34" charset="0"/>
              </a:rPr>
              <a:t> </a:t>
            </a:r>
            <a:r>
              <a:rPr lang="en-US" sz="3200" b="1" dirty="0" err="1" smtClean="0">
                <a:latin typeface="HP001 4 hàng" panose="020B0603050302020204" pitchFamily="34" charset="0"/>
              </a:rPr>
              <a:t>của</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dỗ</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nín</a:t>
            </a:r>
            <a:r>
              <a:rPr lang="en-US" sz="3200" b="1" dirty="0" smtClean="0">
                <a:latin typeface="HP001 4 hàng" panose="020B0603050302020204" pitchFamily="34" charset="0"/>
              </a:rPr>
              <a:t> </a:t>
            </a:r>
            <a:r>
              <a:rPr lang="en-US" sz="3200" b="1" dirty="0" err="1" smtClean="0">
                <a:latin typeface="HP001 4 hàng" panose="020B0603050302020204" pitchFamily="34" charset="0"/>
              </a:rPr>
              <a:t>khóc</a:t>
            </a:r>
            <a:r>
              <a:rPr lang="en-US" sz="3200" b="1" dirty="0" smtClean="0">
                <a:latin typeface="HP001 4 hàng" panose="020B0603050302020204" pitchFamily="34" charset="0"/>
              </a:rPr>
              <a:t> </a:t>
            </a:r>
            <a:r>
              <a:rPr lang="en-US" sz="3200" b="1" dirty="0" err="1" smtClean="0">
                <a:latin typeface="HP001 4 hàng" panose="020B0603050302020204" pitchFamily="34" charset="0"/>
              </a:rPr>
              <a:t>và</a:t>
            </a:r>
            <a:r>
              <a:rPr lang="en-US" sz="3200" b="1" dirty="0" smtClean="0">
                <a:latin typeface="HP001 4 hàng" panose="020B0603050302020204" pitchFamily="34" charset="0"/>
              </a:rPr>
              <a:t> </a:t>
            </a:r>
            <a:r>
              <a:rPr lang="en-US" sz="3200" b="1" dirty="0" err="1" smtClean="0">
                <a:latin typeface="HP001 4 hàng" panose="020B0603050302020204" pitchFamily="34" charset="0"/>
              </a:rPr>
              <a:t>nói</a:t>
            </a:r>
            <a:r>
              <a:rPr lang="en-US" sz="3200" b="1" dirty="0" smtClean="0">
                <a:latin typeface="HP001 4 hàng" panose="020B0603050302020204" pitchFamily="34" charset="0"/>
              </a:rPr>
              <a:t> </a:t>
            </a:r>
            <a:r>
              <a:rPr lang="en-US" sz="3200" b="1" dirty="0" err="1" smtClean="0">
                <a:latin typeface="HP001 4 hàng" panose="020B0603050302020204" pitchFamily="34" charset="0"/>
              </a:rPr>
              <a:t>lời</a:t>
            </a:r>
            <a:r>
              <a:rPr lang="en-US" sz="3200" b="1" dirty="0" smtClean="0">
                <a:latin typeface="HP001 4 hàng" panose="020B0603050302020204" pitchFamily="34" charset="0"/>
              </a:rPr>
              <a:t> </a:t>
            </a:r>
            <a:r>
              <a:rPr lang="en-US" sz="3200" b="1" dirty="0" err="1" smtClean="0">
                <a:latin typeface="HP001 4 hàng" panose="020B0603050302020204" pitchFamily="34" charset="0"/>
              </a:rPr>
              <a:t>xin</a:t>
            </a:r>
            <a:r>
              <a:rPr lang="en-US" sz="3200" b="1" dirty="0" smtClean="0">
                <a:latin typeface="HP001 4 hàng" panose="020B0603050302020204" pitchFamily="34" charset="0"/>
              </a:rPr>
              <a:t> </a:t>
            </a:r>
            <a:r>
              <a:rPr lang="en-US" sz="3200" b="1" dirty="0" err="1" smtClean="0">
                <a:latin typeface="HP001 4 hàng" panose="020B0603050302020204" pitchFamily="34" charset="0"/>
              </a:rPr>
              <a:t>lỗi</a:t>
            </a:r>
            <a:r>
              <a:rPr lang="en-US" sz="3200" b="1" dirty="0" smtClean="0">
                <a:latin typeface="HP001 4 hàng" panose="020B0603050302020204" pitchFamily="34" charset="0"/>
              </a:rPr>
              <a:t>,</a:t>
            </a:r>
          </a:p>
          <a:p>
            <a:pPr>
              <a:lnSpc>
                <a:spcPct val="150000"/>
              </a:lnSpc>
            </a:pPr>
            <a:r>
              <a:rPr lang="en-US" sz="3200" b="1" dirty="0" smtClean="0">
                <a:latin typeface="HP001 4 hàng" panose="020B0603050302020204" pitchFamily="34" charset="0"/>
              </a:rPr>
              <a:t> </a:t>
            </a:r>
            <a:r>
              <a:rPr lang="en-US" sz="3200" b="1" dirty="0" err="1" smtClean="0">
                <a:latin typeface="HP001 4 hàng" panose="020B0603050302020204" pitchFamily="34" charset="0"/>
              </a:rPr>
              <a:t>rủ</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r>
              <a:rPr lang="en-US" sz="3200" b="1" dirty="0" err="1" smtClean="0">
                <a:latin typeface="HP001 4 hàng" panose="020B0603050302020204" pitchFamily="34" charset="0"/>
              </a:rPr>
              <a:t>cùng</a:t>
            </a:r>
            <a:r>
              <a:rPr lang="en-US" sz="3200" b="1" dirty="0" smtClean="0">
                <a:latin typeface="HP001 4 hàng" panose="020B0603050302020204" pitchFamily="34" charset="0"/>
              </a:rPr>
              <a:t> </a:t>
            </a:r>
            <a:r>
              <a:rPr lang="en-US" sz="3200" b="1" dirty="0" err="1" smtClean="0">
                <a:latin typeface="HP001 4 hàng" panose="020B0603050302020204" pitchFamily="34" charset="0"/>
              </a:rPr>
              <a:t>chơi</a:t>
            </a:r>
            <a:r>
              <a:rPr lang="en-US" sz="3200" b="1" dirty="0" smtClean="0">
                <a:latin typeface="HP001 4 hàng" panose="020B0603050302020204" pitchFamily="34" charset="0"/>
              </a:rPr>
              <a:t> </a:t>
            </a:r>
            <a:r>
              <a:rPr lang="en-US" sz="3200" b="1" dirty="0" err="1" smtClean="0">
                <a:latin typeface="HP001 4 hàng" panose="020B0603050302020204" pitchFamily="34" charset="0"/>
              </a:rPr>
              <a:t>với</a:t>
            </a:r>
            <a:r>
              <a:rPr lang="en-US" sz="3200" b="1" dirty="0" smtClean="0">
                <a:latin typeface="HP001 4 hàng" panose="020B0603050302020204" pitchFamily="34" charset="0"/>
              </a:rPr>
              <a:t> </a:t>
            </a:r>
            <a:r>
              <a:rPr lang="en-US" sz="3200" b="1" dirty="0" err="1" smtClean="0">
                <a:latin typeface="HP001 4 hàng" panose="020B0603050302020204" pitchFamily="34" charset="0"/>
              </a:rPr>
              <a:t>mình</a:t>
            </a:r>
            <a:r>
              <a:rPr lang="en-US" sz="3200" b="1" dirty="0" smtClean="0">
                <a:latin typeface="HP001 4 hàng" panose="020B0603050302020204" pitchFamily="34" charset="0"/>
              </a:rPr>
              <a:t>.</a:t>
            </a:r>
            <a:endParaRPr lang="en-US" sz="3200" b="1" dirty="0">
              <a:latin typeface="HP001 4 hàng" panose="020B0603050302020204" pitchFamily="34" charset="0"/>
            </a:endParaRPr>
          </a:p>
        </p:txBody>
      </p:sp>
      <p:sp>
        <p:nvSpPr>
          <p:cNvPr id="11" name="TextBox 10"/>
          <p:cNvSpPr txBox="1"/>
          <p:nvPr/>
        </p:nvSpPr>
        <p:spPr>
          <a:xfrm>
            <a:off x="0" y="4888951"/>
            <a:ext cx="11755883" cy="1569660"/>
          </a:xfrm>
          <a:prstGeom prst="rect">
            <a:avLst/>
          </a:prstGeom>
          <a:noFill/>
        </p:spPr>
        <p:txBody>
          <a:bodyPr wrap="square" rtlCol="0">
            <a:spAutoFit/>
          </a:bodyPr>
          <a:lstStyle/>
          <a:p>
            <a:pPr>
              <a:lnSpc>
                <a:spcPct val="150000"/>
              </a:lnSpc>
            </a:pP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r>
              <a:rPr lang="en-US" sz="3200" b="1" dirty="0" err="1" smtClean="0">
                <a:latin typeface="HP001 4 hàng" panose="020B0603050302020204" pitchFamily="34" charset="0"/>
              </a:rPr>
              <a:t>khóc</a:t>
            </a:r>
            <a:r>
              <a:rPr lang="en-US" sz="3200" b="1" dirty="0" smtClean="0">
                <a:latin typeface="HP001 4 hàng" panose="020B0603050302020204" pitchFamily="34" charset="0"/>
              </a:rPr>
              <a:t>. </a:t>
            </a:r>
            <a:r>
              <a:rPr lang="en-US" sz="3200" b="1" dirty="0" err="1" smtClean="0">
                <a:latin typeface="HP001 4 hàng" panose="020B0603050302020204" pitchFamily="34" charset="0"/>
              </a:rPr>
              <a:t>Bạn</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nhỏ</a:t>
            </a:r>
            <a:r>
              <a:rPr lang="en-US" sz="3200" b="1" dirty="0" smtClean="0">
                <a:latin typeface="HP001 4 hàng" panose="020B0603050302020204" pitchFamily="34" charset="0"/>
              </a:rPr>
              <a:t> </a:t>
            </a:r>
            <a:r>
              <a:rPr lang="en-US" sz="3200" b="1" dirty="0" err="1" smtClean="0">
                <a:latin typeface="HP001 4 hàng" panose="020B0603050302020204" pitchFamily="34" charset="0"/>
              </a:rPr>
              <a:t>không</a:t>
            </a:r>
            <a:r>
              <a:rPr lang="en-US" sz="3200" b="1" dirty="0" smtClean="0">
                <a:latin typeface="HP001 4 hàng" panose="020B0603050302020204" pitchFamily="34" charset="0"/>
              </a:rPr>
              <a:t> </a:t>
            </a:r>
            <a:r>
              <a:rPr lang="en-US" sz="3200" b="1" dirty="0" err="1" smtClean="0">
                <a:latin typeface="HP001 4 hàng" panose="020B0603050302020204" pitchFamily="34" charset="0"/>
              </a:rPr>
              <a:t>để</a:t>
            </a:r>
            <a:r>
              <a:rPr lang="en-US" sz="3200" b="1" dirty="0" smtClean="0">
                <a:latin typeface="HP001 4 hàng" panose="020B0603050302020204" pitchFamily="34" charset="0"/>
              </a:rPr>
              <a:t> ý </a:t>
            </a:r>
            <a:r>
              <a:rPr lang="en-US" sz="3200" b="1" dirty="0" err="1" smtClean="0">
                <a:latin typeface="HP001 4 hàng" panose="020B0603050302020204" pitchFamily="34" charset="0"/>
              </a:rPr>
              <a:t>đến</a:t>
            </a:r>
            <a:r>
              <a:rPr lang="en-US" sz="3200" b="1" dirty="0" smtClean="0">
                <a:latin typeface="HP001 4 hàng" panose="020B0603050302020204" pitchFamily="34" charset="0"/>
              </a:rPr>
              <a:t> </a:t>
            </a:r>
            <a:r>
              <a:rPr lang="en-US" sz="3200" b="1" dirty="0" err="1" smtClean="0">
                <a:latin typeface="HP001 4 hàng" panose="020B0603050302020204" pitchFamily="34" charset="0"/>
              </a:rPr>
              <a:t>em</a:t>
            </a:r>
            <a:r>
              <a:rPr lang="en-US" sz="3200" b="1" dirty="0" smtClean="0">
                <a:latin typeface="HP001 4 hàng" panose="020B0603050302020204" pitchFamily="34" charset="0"/>
              </a:rPr>
              <a:t> </a:t>
            </a:r>
            <a:r>
              <a:rPr lang="en-US" sz="3200" b="1" dirty="0" err="1" smtClean="0">
                <a:latin typeface="HP001 4 hàng" panose="020B0603050302020204" pitchFamily="34" charset="0"/>
              </a:rPr>
              <a:t>bé</a:t>
            </a:r>
            <a:r>
              <a:rPr lang="en-US" sz="3200" b="1" dirty="0" smtClean="0">
                <a:latin typeface="HP001 4 hàng" panose="020B0603050302020204" pitchFamily="34" charset="0"/>
              </a:rPr>
              <a:t> </a:t>
            </a:r>
            <a:r>
              <a:rPr lang="en-US" sz="3200" b="1" dirty="0" err="1" smtClean="0">
                <a:latin typeface="HP001 4 hàng" panose="020B0603050302020204" pitchFamily="34" charset="0"/>
              </a:rPr>
              <a:t>và</a:t>
            </a:r>
            <a:r>
              <a:rPr lang="en-US" sz="3200" b="1" dirty="0" smtClean="0">
                <a:latin typeface="HP001 4 hàng" panose="020B0603050302020204" pitchFamily="34" charset="0"/>
              </a:rPr>
              <a:t> </a:t>
            </a:r>
            <a:r>
              <a:rPr lang="en-US" sz="3200" b="1" dirty="0" err="1" smtClean="0">
                <a:latin typeface="HP001 4 hàng" panose="020B0603050302020204" pitchFamily="34" charset="0"/>
              </a:rPr>
              <a:t>tiếp</a:t>
            </a:r>
            <a:r>
              <a:rPr lang="en-US" sz="3200" b="1" dirty="0" smtClean="0">
                <a:latin typeface="HP001 4 hàng" panose="020B0603050302020204" pitchFamily="34" charset="0"/>
              </a:rPr>
              <a:t> </a:t>
            </a:r>
            <a:r>
              <a:rPr lang="en-US" sz="3200" b="1" dirty="0" err="1" smtClean="0">
                <a:latin typeface="HP001 4 hàng" panose="020B0603050302020204" pitchFamily="34" charset="0"/>
              </a:rPr>
              <a:t>tục</a:t>
            </a:r>
            <a:r>
              <a:rPr lang="en-US" sz="3200" b="1" dirty="0" smtClean="0">
                <a:latin typeface="HP001 4 hàng" panose="020B0603050302020204" pitchFamily="34" charset="0"/>
              </a:rPr>
              <a:t> </a:t>
            </a:r>
            <a:r>
              <a:rPr lang="en-US" sz="3200" b="1" dirty="0" err="1" smtClean="0">
                <a:latin typeface="HP001 4 hàng" panose="020B0603050302020204" pitchFamily="34" charset="0"/>
              </a:rPr>
              <a:t>vui</a:t>
            </a:r>
            <a:r>
              <a:rPr lang="en-US" sz="3200" b="1" dirty="0" smtClean="0">
                <a:latin typeface="HP001 4 hàng" panose="020B0603050302020204" pitchFamily="34" charset="0"/>
              </a:rPr>
              <a:t> </a:t>
            </a:r>
            <a:r>
              <a:rPr lang="en-US" sz="3200" b="1" dirty="0" err="1" smtClean="0">
                <a:latin typeface="HP001 4 hàng" panose="020B0603050302020204" pitchFamily="34" charset="0"/>
              </a:rPr>
              <a:t>đùa</a:t>
            </a:r>
            <a:r>
              <a:rPr lang="en-US" sz="3200" b="1" dirty="0" smtClean="0">
                <a:latin typeface="HP001 4 hàng" panose="020B0603050302020204" pitchFamily="34" charset="0"/>
              </a:rPr>
              <a:t> </a:t>
            </a:r>
            <a:r>
              <a:rPr lang="en-US" sz="3200" b="1" dirty="0" err="1" smtClean="0">
                <a:latin typeface="HP001 4 hàng" panose="020B0603050302020204" pitchFamily="34" charset="0"/>
              </a:rPr>
              <a:t>như</a:t>
            </a:r>
            <a:r>
              <a:rPr lang="en-US" sz="3200" b="1" dirty="0" smtClean="0">
                <a:latin typeface="HP001 4 hàng" panose="020B0603050302020204" pitchFamily="34" charset="0"/>
              </a:rPr>
              <a:t> </a:t>
            </a:r>
            <a:r>
              <a:rPr lang="en-US" sz="3200" b="1" dirty="0" err="1" smtClean="0">
                <a:latin typeface="HP001 4 hàng" panose="020B0603050302020204" pitchFamily="34" charset="0"/>
              </a:rPr>
              <a:t>không</a:t>
            </a:r>
            <a:r>
              <a:rPr lang="en-US" sz="3200" b="1" dirty="0" smtClean="0">
                <a:latin typeface="HP001 4 hàng" panose="020B0603050302020204" pitchFamily="34" charset="0"/>
              </a:rPr>
              <a:t> </a:t>
            </a:r>
            <a:r>
              <a:rPr lang="en-US" sz="3200" b="1" dirty="0" err="1" smtClean="0">
                <a:latin typeface="HP001 4 hàng" panose="020B0603050302020204" pitchFamily="34" charset="0"/>
              </a:rPr>
              <a:t>có</a:t>
            </a:r>
            <a:r>
              <a:rPr lang="en-US" sz="3200" b="1" dirty="0" smtClean="0">
                <a:latin typeface="HP001 4 hàng" panose="020B0603050302020204" pitchFamily="34" charset="0"/>
              </a:rPr>
              <a:t> </a:t>
            </a:r>
            <a:r>
              <a:rPr lang="en-US" sz="3200" b="1" dirty="0" err="1" smtClean="0">
                <a:latin typeface="HP001 4 hàng" panose="020B0603050302020204" pitchFamily="34" charset="0"/>
              </a:rPr>
              <a:t>chuyện</a:t>
            </a:r>
            <a:r>
              <a:rPr lang="en-US" sz="3200" b="1" dirty="0" smtClean="0">
                <a:latin typeface="HP001 4 hàng" panose="020B0603050302020204" pitchFamily="34" charset="0"/>
              </a:rPr>
              <a:t> </a:t>
            </a:r>
            <a:r>
              <a:rPr lang="en-US" sz="3200" b="1" dirty="0" err="1" smtClean="0">
                <a:latin typeface="HP001 4 hàng" panose="020B0603050302020204" pitchFamily="34" charset="0"/>
              </a:rPr>
              <a:t>gì</a:t>
            </a:r>
            <a:r>
              <a:rPr lang="en-US" sz="3200" b="1" dirty="0" smtClean="0">
                <a:latin typeface="HP001 4 hàng" panose="020B0603050302020204" pitchFamily="34" charset="0"/>
              </a:rPr>
              <a:t> </a:t>
            </a:r>
            <a:r>
              <a:rPr lang="en-US" sz="3200" b="1" dirty="0" err="1" smtClean="0">
                <a:latin typeface="HP001 4 hàng" panose="020B0603050302020204" pitchFamily="34" charset="0"/>
              </a:rPr>
              <a:t>xảy</a:t>
            </a:r>
            <a:r>
              <a:rPr lang="en-US" sz="3200" b="1" dirty="0" smtClean="0">
                <a:latin typeface="HP001 4 hàng" panose="020B0603050302020204" pitchFamily="34" charset="0"/>
              </a:rPr>
              <a:t> </a:t>
            </a:r>
            <a:r>
              <a:rPr lang="en-US" sz="3200" b="1" dirty="0" err="1" smtClean="0">
                <a:latin typeface="HP001 4 hàng" panose="020B0603050302020204" pitchFamily="34" charset="0"/>
              </a:rPr>
              <a:t>ra.</a:t>
            </a:r>
            <a:endParaRPr lang="en-US" sz="3200" b="1" dirty="0">
              <a:latin typeface="HP001 4 hàng" panose="020B0603050302020204" pitchFamily="34" charset="0"/>
            </a:endParaRPr>
          </a:p>
        </p:txBody>
      </p:sp>
    </p:spTree>
    <p:extLst>
      <p:ext uri="{BB962C8B-B14F-4D97-AF65-F5344CB8AC3E}">
        <p14:creationId xmlns:p14="http://schemas.microsoft.com/office/powerpoint/2010/main" val="411792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3850" y="660473"/>
            <a:ext cx="6257971" cy="4286570"/>
            <a:chOff x="6650178" y="3193775"/>
            <a:chExt cx="4725132" cy="3617335"/>
          </a:xfrm>
        </p:grpSpPr>
        <p:pic>
          <p:nvPicPr>
            <p:cNvPr id="5" name="Picture 4"/>
            <p:cNvPicPr>
              <a:picLocks noChangeAspect="1"/>
            </p:cNvPicPr>
            <p:nvPr/>
          </p:nvPicPr>
          <p:blipFill rotWithShape="1">
            <a:blip r:embed="rId2"/>
            <a:srcRect l="9091" r="13397"/>
            <a:stretch/>
          </p:blipFill>
          <p:spPr>
            <a:xfrm>
              <a:off x="6650178" y="3193775"/>
              <a:ext cx="4725132" cy="3617335"/>
            </a:xfrm>
            <a:prstGeom prst="rect">
              <a:avLst/>
            </a:prstGeom>
          </p:spPr>
        </p:pic>
        <p:sp>
          <p:nvSpPr>
            <p:cNvPr id="6" name="Rectangle 5"/>
            <p:cNvSpPr/>
            <p:nvPr/>
          </p:nvSpPr>
          <p:spPr>
            <a:xfrm>
              <a:off x="7157153" y="4479650"/>
              <a:ext cx="3623735" cy="12599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2" y="0"/>
            <a:ext cx="3553496" cy="355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3023" y="858996"/>
            <a:ext cx="3727979" cy="3889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189705" y="1970916"/>
            <a:ext cx="5743978" cy="1200329"/>
          </a:xfrm>
          <a:prstGeom prst="rect">
            <a:avLst/>
          </a:prstGeom>
          <a:solidFill>
            <a:srgbClr val="FFFF00"/>
          </a:solid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Chia </a:t>
            </a:r>
            <a:r>
              <a:rPr lang="en-US" sz="2400" dirty="0" err="1" smtClean="0">
                <a:latin typeface="Times New Roman" panose="02020603050405020304" pitchFamily="18" charset="0"/>
                <a:cs typeface="Times New Roman" panose="02020603050405020304" pitchFamily="18" charset="0"/>
              </a:rPr>
              <a:t>sẻ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Cho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836" y="3624994"/>
            <a:ext cx="6096000" cy="3190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92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403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uyện cổ tích Tấm Cám cho b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0" y="3215481"/>
            <a:ext cx="4417366" cy="2576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ấm cám - Đọc truyện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968" y="3472581"/>
            <a:ext cx="3385418" cy="3385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11598"/>
          <a:stretch/>
        </p:blipFill>
        <p:spPr>
          <a:xfrm>
            <a:off x="8148098" y="3130866"/>
            <a:ext cx="4061074" cy="3617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14" y="22464"/>
            <a:ext cx="4109942" cy="2993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074" y="0"/>
            <a:ext cx="60960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p:cNvGrpSpPr/>
          <p:nvPr/>
        </p:nvGrpSpPr>
        <p:grpSpPr>
          <a:xfrm>
            <a:off x="3541807" y="2121804"/>
            <a:ext cx="1891151" cy="1773370"/>
            <a:chOff x="5971417" y="135079"/>
            <a:chExt cx="6073404" cy="3285454"/>
          </a:xfrm>
        </p:grpSpPr>
        <p:pic>
          <p:nvPicPr>
            <p:cNvPr id="12" name="Picture 11"/>
            <p:cNvPicPr>
              <a:picLocks noChangeAspect="1"/>
            </p:cNvPicPr>
            <p:nvPr/>
          </p:nvPicPr>
          <p:blipFill>
            <a:blip r:embed="rId7"/>
            <a:stretch>
              <a:fillRect/>
            </a:stretch>
          </p:blipFill>
          <p:spPr>
            <a:xfrm>
              <a:off x="5971417" y="135079"/>
              <a:ext cx="6073404" cy="3285454"/>
            </a:xfrm>
            <a:prstGeom prst="rect">
              <a:avLst/>
            </a:prstGeom>
          </p:spPr>
        </p:pic>
        <p:sp>
          <p:nvSpPr>
            <p:cNvPr id="13" name="Rectangle 12"/>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 name="TextBox 13"/>
          <p:cNvSpPr txBox="1"/>
          <p:nvPr/>
        </p:nvSpPr>
        <p:spPr>
          <a:xfrm>
            <a:off x="3760256" y="2758431"/>
            <a:ext cx="1454251" cy="400110"/>
          </a:xfrm>
          <a:prstGeom prst="rect">
            <a:avLst/>
          </a:prstGeom>
          <a:solidFill>
            <a:srgbClr val="92D050"/>
          </a:solid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TẤM CÁM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7715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56" y="-70408"/>
            <a:ext cx="12449111" cy="6998815"/>
          </a:xfrm>
          <a:prstGeom prst="rect">
            <a:avLst/>
          </a:prstGeom>
        </p:spPr>
      </p:pic>
      <p:cxnSp>
        <p:nvCxnSpPr>
          <p:cNvPr id="4" name="Straight Connector 3"/>
          <p:cNvCxnSpPr/>
          <p:nvPr/>
        </p:nvCxnSpPr>
        <p:spPr>
          <a:xfrm>
            <a:off x="465501" y="1419576"/>
            <a:ext cx="11105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5"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6665735" y="259644"/>
            <a:ext cx="948700" cy="12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833106" y="2090183"/>
            <a:ext cx="6073404" cy="3285454"/>
            <a:chOff x="5971417" y="135079"/>
            <a:chExt cx="6073404" cy="3285454"/>
          </a:xfrm>
        </p:grpSpPr>
        <p:pic>
          <p:nvPicPr>
            <p:cNvPr id="7" name="Picture 6"/>
            <p:cNvPicPr>
              <a:picLocks noChangeAspect="1"/>
            </p:cNvPicPr>
            <p:nvPr/>
          </p:nvPicPr>
          <p:blipFill>
            <a:blip r:embed="rId5"/>
            <a:stretch>
              <a:fillRect/>
            </a:stretch>
          </p:blipFill>
          <p:spPr>
            <a:xfrm>
              <a:off x="5971417" y="135079"/>
              <a:ext cx="6073404" cy="3285454"/>
            </a:xfrm>
            <a:prstGeom prst="rect">
              <a:avLst/>
            </a:prstGeom>
          </p:spPr>
        </p:pic>
        <p:sp>
          <p:nvSpPr>
            <p:cNvPr id="8" name="Rectangle 7"/>
            <p:cNvSpPr/>
            <p:nvPr/>
          </p:nvSpPr>
          <p:spPr>
            <a:xfrm>
              <a:off x="7157154" y="874695"/>
              <a:ext cx="3623735" cy="1806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9" name="Rectangle 8"/>
          <p:cNvSpPr/>
          <p:nvPr/>
        </p:nvSpPr>
        <p:spPr>
          <a:xfrm>
            <a:off x="2765776" y="3002932"/>
            <a:ext cx="5858935" cy="14373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002060"/>
                </a:solidFill>
                <a:latin typeface="Cambria" panose="02040503050406030204" pitchFamily="18" charset="0"/>
              </a:rPr>
              <a:t>Thế</a:t>
            </a:r>
            <a:r>
              <a:rPr lang="en-US" sz="3200" b="1" dirty="0" smtClean="0">
                <a:solidFill>
                  <a:srgbClr val="002060"/>
                </a:solidFill>
                <a:latin typeface="Cambria" panose="02040503050406030204" pitchFamily="18" charset="0"/>
              </a:rPr>
              <a:t> </a:t>
            </a:r>
            <a:r>
              <a:rPr lang="en-US" sz="3200" b="1" dirty="0" err="1" smtClean="0">
                <a:solidFill>
                  <a:srgbClr val="002060"/>
                </a:solidFill>
                <a:latin typeface="Cambria" panose="02040503050406030204" pitchFamily="18" charset="0"/>
              </a:rPr>
              <a:t>nào</a:t>
            </a:r>
            <a:r>
              <a:rPr lang="en-US" sz="3200" b="1" dirty="0" smtClean="0">
                <a:solidFill>
                  <a:srgbClr val="002060"/>
                </a:solidFill>
                <a:latin typeface="Cambria" panose="02040503050406030204" pitchFamily="18" charset="0"/>
              </a:rPr>
              <a:t> </a:t>
            </a:r>
            <a:r>
              <a:rPr lang="en-US" sz="3200" b="1" dirty="0" err="1" smtClean="0">
                <a:solidFill>
                  <a:srgbClr val="002060"/>
                </a:solidFill>
                <a:latin typeface="Cambria" panose="02040503050406030204" pitchFamily="18" charset="0"/>
              </a:rPr>
              <a:t>là</a:t>
            </a:r>
            <a:r>
              <a:rPr lang="en-US" sz="3200" b="1" dirty="0" smtClean="0">
                <a:solidFill>
                  <a:srgbClr val="002060"/>
                </a:solidFill>
                <a:latin typeface="Cambria" panose="02040503050406030204" pitchFamily="18" charset="0"/>
              </a:rPr>
              <a:t> </a:t>
            </a:r>
            <a:r>
              <a:rPr lang="en-US" sz="3200" b="1" dirty="0" err="1" smtClean="0">
                <a:solidFill>
                  <a:srgbClr val="002060"/>
                </a:solidFill>
                <a:latin typeface="Cambria" panose="02040503050406030204" pitchFamily="18" charset="0"/>
              </a:rPr>
              <a:t>kể</a:t>
            </a:r>
            <a:r>
              <a:rPr lang="en-US" sz="3200" b="1" dirty="0" smtClean="0">
                <a:solidFill>
                  <a:srgbClr val="002060"/>
                </a:solidFill>
                <a:latin typeface="Cambria" panose="02040503050406030204" pitchFamily="18" charset="0"/>
              </a:rPr>
              <a:t> </a:t>
            </a:r>
            <a:r>
              <a:rPr lang="en-US" sz="3200" b="1" dirty="0" err="1" smtClean="0">
                <a:solidFill>
                  <a:srgbClr val="002060"/>
                </a:solidFill>
                <a:latin typeface="Cambria" panose="02040503050406030204" pitchFamily="18" charset="0"/>
              </a:rPr>
              <a:t>chuyện</a:t>
            </a:r>
            <a:r>
              <a:rPr lang="en-US" sz="3200" b="1" dirty="0" smtClean="0">
                <a:solidFill>
                  <a:srgbClr val="002060"/>
                </a:solidFill>
                <a:latin typeface="Cambria" panose="02040503050406030204" pitchFamily="18" charset="0"/>
              </a:rPr>
              <a:t>?</a:t>
            </a:r>
            <a:endParaRPr lang="en-US" sz="3200" b="1" dirty="0">
              <a:solidFill>
                <a:srgbClr val="0070C0"/>
              </a:solidFill>
              <a:latin typeface="Cambria" panose="02040503050406030204" pitchFamily="18" charset="0"/>
            </a:endParaRPr>
          </a:p>
        </p:txBody>
      </p:sp>
      <p:sp>
        <p:nvSpPr>
          <p:cNvPr id="10" name="Rounded Rectangle 9"/>
          <p:cNvSpPr/>
          <p:nvPr/>
        </p:nvSpPr>
        <p:spPr>
          <a:xfrm>
            <a:off x="2112432" y="2340870"/>
            <a:ext cx="7811911" cy="3212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3200" b="1" dirty="0" err="1">
                <a:solidFill>
                  <a:srgbClr val="002060"/>
                </a:solidFill>
                <a:latin typeface="Times New Roman" panose="02020603050405020304" pitchFamily="18" charset="0"/>
                <a:cs typeface="Times New Roman" panose="02020603050405020304" pitchFamily="18" charset="0"/>
              </a:rPr>
              <a:t>Kể</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chuyện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kể</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lại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một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chuỗi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sự</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việc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vật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cốt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truyện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sự</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quan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đến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nhân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vật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chuyện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phải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ý </a:t>
            </a:r>
            <a:r>
              <a:rPr lang="en-US" altLang="en-US" sz="3200" b="1" dirty="0" err="1">
                <a:solidFill>
                  <a:srgbClr val="FF0000"/>
                </a:solidFill>
                <a:latin typeface="Times New Roman" panose="02020603050405020304" pitchFamily="18" charset="0"/>
                <a:cs typeface="Times New Roman" panose="02020603050405020304" pitchFamily="18" charset="0"/>
              </a:rPr>
              <a:t>nghĩa</a:t>
            </a:r>
            <a:r>
              <a:rPr lang="en-US" altLang="en-US" sz="3200" b="1"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28294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20467"/>
            <a:ext cx="12219709" cy="7073061"/>
            <a:chOff x="0" y="15350"/>
            <a:chExt cx="9164782" cy="5304796"/>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0"/>
              <a:ext cx="9144000" cy="35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r="-297" b="33084"/>
            <a:stretch/>
          </p:blipFill>
          <p:spPr>
            <a:xfrm>
              <a:off x="0" y="2963556"/>
              <a:ext cx="9164782" cy="2356590"/>
            </a:xfrm>
            <a:prstGeom prst="rect">
              <a:avLst/>
            </a:prstGeom>
          </p:spPr>
        </p:pic>
      </p:grpSp>
      <p:sp>
        <p:nvSpPr>
          <p:cNvPr id="9" name="TextBox 8"/>
          <p:cNvSpPr txBox="1"/>
          <p:nvPr/>
        </p:nvSpPr>
        <p:spPr>
          <a:xfrm>
            <a:off x="768924" y="305899"/>
            <a:ext cx="9656619" cy="779700"/>
          </a:xfrm>
          <a:prstGeom prst="rect">
            <a:avLst/>
          </a:prstGeom>
          <a:noFill/>
        </p:spPr>
        <p:txBody>
          <a:bodyPr wrap="square" lIns="121917" tIns="60958" rIns="121917" bIns="60958" rtlCol="0">
            <a:spAutoFit/>
          </a:bodyPr>
          <a:lstStyle/>
          <a:p>
            <a:r>
              <a:rPr lang="en-GB" sz="4300" b="1" dirty="0" err="1">
                <a:latin typeface="HP001 4 hàng" panose="020B0603050302020204" pitchFamily="34" charset="0"/>
                <a:cs typeface="HP001 5H" pitchFamily="34" charset="0"/>
              </a:rPr>
              <a:t>Thứ</a:t>
            </a:r>
            <a:r>
              <a:rPr lang="en-GB" sz="4300" b="1" dirty="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sáu</a:t>
            </a:r>
            <a:r>
              <a:rPr lang="en-GB" sz="4300" b="1" dirty="0" smtClean="0">
                <a:latin typeface="HP001 4 hàng" panose="020B0603050302020204" pitchFamily="34" charset="0"/>
                <a:cs typeface="HP001 5H" pitchFamily="34" charset="0"/>
              </a:rPr>
              <a:t> </a:t>
            </a:r>
            <a:r>
              <a:rPr lang="en-GB" sz="4300" b="1" dirty="0" err="1">
                <a:latin typeface="HP001 4 hàng" panose="020B0603050302020204" pitchFamily="34" charset="0"/>
                <a:cs typeface="HP001 5H" pitchFamily="34" charset="0"/>
              </a:rPr>
              <a:t>ngày</a:t>
            </a:r>
            <a:r>
              <a:rPr lang="en-GB" sz="4300" b="1" dirty="0">
                <a:latin typeface="HP001 4 hàng" panose="020B0603050302020204" pitchFamily="34" charset="0"/>
                <a:cs typeface="HP001 5H" pitchFamily="34" charset="0"/>
              </a:rPr>
              <a:t> </a:t>
            </a:r>
            <a:r>
              <a:rPr lang="en-US" sz="4300" b="1" dirty="0" smtClean="0">
                <a:latin typeface="HP001 4 hàng" panose="020B0603050302020204" pitchFamily="34" charset="0"/>
                <a:cs typeface="HP001 5H" pitchFamily="34" charset="0"/>
              </a:rPr>
              <a:t>10</a:t>
            </a:r>
            <a:r>
              <a:rPr lang="en-GB" sz="4300" b="1" dirty="0" smtClean="0">
                <a:latin typeface="HP001 4 hàng" panose="020B0603050302020204" pitchFamily="34" charset="0"/>
                <a:cs typeface="HP001 5H" pitchFamily="34" charset="0"/>
              </a:rPr>
              <a:t> </a:t>
            </a:r>
            <a:r>
              <a:rPr lang="en-GB" sz="4300" b="1" dirty="0" err="1">
                <a:latin typeface="HP001 4 hàng" panose="020B0603050302020204" pitchFamily="34" charset="0"/>
                <a:cs typeface="HP001 5H" pitchFamily="34" charset="0"/>
              </a:rPr>
              <a:t>tháng</a:t>
            </a:r>
            <a:r>
              <a:rPr lang="en-GB" sz="4300" b="1" dirty="0">
                <a:latin typeface="HP001 4 hàng" panose="020B0603050302020204" pitchFamily="34" charset="0"/>
                <a:cs typeface="HP001 5H" pitchFamily="34" charset="0"/>
              </a:rPr>
              <a:t> 9 </a:t>
            </a:r>
            <a:r>
              <a:rPr lang="en-GB" sz="4300" b="1" dirty="0" err="1">
                <a:latin typeface="HP001 4 hàng" panose="020B0603050302020204" pitchFamily="34" charset="0"/>
                <a:cs typeface="HP001 5H" pitchFamily="34" charset="0"/>
              </a:rPr>
              <a:t>năm</a:t>
            </a:r>
            <a:r>
              <a:rPr lang="en-GB" sz="4300" b="1" dirty="0">
                <a:latin typeface="HP001 4 hàng" panose="020B0603050302020204" pitchFamily="34" charset="0"/>
                <a:cs typeface="HP001 5H" pitchFamily="34" charset="0"/>
              </a:rPr>
              <a:t> 2021</a:t>
            </a:r>
            <a:endParaRPr lang="en-US" sz="4300" b="1" dirty="0">
              <a:latin typeface="HP001 4 hàng" panose="020B0603050302020204" pitchFamily="34" charset="0"/>
              <a:cs typeface="HP001 5H" pitchFamily="34" charset="0"/>
            </a:endParaRPr>
          </a:p>
        </p:txBody>
      </p:sp>
      <p:sp>
        <p:nvSpPr>
          <p:cNvPr id="22" name="TextBox 21"/>
          <p:cNvSpPr txBox="1"/>
          <p:nvPr/>
        </p:nvSpPr>
        <p:spPr>
          <a:xfrm>
            <a:off x="3341599" y="1061351"/>
            <a:ext cx="7716983" cy="779700"/>
          </a:xfrm>
          <a:prstGeom prst="rect">
            <a:avLst/>
          </a:prstGeom>
          <a:noFill/>
        </p:spPr>
        <p:txBody>
          <a:bodyPr wrap="square" lIns="121917" tIns="60958" rIns="121917" bIns="60958" rtlCol="0">
            <a:spAutoFit/>
          </a:bodyPr>
          <a:lstStyle/>
          <a:p>
            <a:r>
              <a:rPr lang="vi-VN" sz="4300" b="1" dirty="0" smtClean="0">
                <a:latin typeface="HP001 4 hàng" panose="020B0603050302020204" pitchFamily="34" charset="0"/>
                <a:cs typeface="HP001 5H" pitchFamily="34" charset="0"/>
              </a:rPr>
              <a:t>Tập làm văn</a:t>
            </a:r>
            <a:endParaRPr lang="en-US" sz="4300" b="1" dirty="0">
              <a:latin typeface="HP001 4 hàng" panose="020B0603050302020204" pitchFamily="34" charset="0"/>
              <a:cs typeface="HP001 5H" pitchFamily="34" charset="0"/>
            </a:endParaRPr>
          </a:p>
        </p:txBody>
      </p:sp>
      <p:sp>
        <p:nvSpPr>
          <p:cNvPr id="23" name="TextBox 22"/>
          <p:cNvSpPr txBox="1"/>
          <p:nvPr/>
        </p:nvSpPr>
        <p:spPr>
          <a:xfrm>
            <a:off x="2298849" y="1874934"/>
            <a:ext cx="7716983" cy="779700"/>
          </a:xfrm>
          <a:prstGeom prst="rect">
            <a:avLst/>
          </a:prstGeom>
          <a:noFill/>
        </p:spPr>
        <p:txBody>
          <a:bodyPr wrap="square" lIns="121917" tIns="60958" rIns="121917" bIns="60958" rtlCol="0">
            <a:spAutoFit/>
          </a:bodyPr>
          <a:lstStyle/>
          <a:p>
            <a:r>
              <a:rPr lang="en-US" sz="4300" b="1" dirty="0" err="1" smtClean="0">
                <a:latin typeface="HP001 4 hàng" panose="020B0603050302020204" pitchFamily="34" charset="0"/>
                <a:cs typeface="HP001 5H" pitchFamily="34" charset="0"/>
              </a:rPr>
              <a:t>Nhân</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vật</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trong</a:t>
            </a:r>
            <a:r>
              <a:rPr lang="en-US" sz="4300" b="1" dirty="0" smtClean="0">
                <a:latin typeface="HP001 4 hàng" panose="020B0603050302020204" pitchFamily="34" charset="0"/>
                <a:cs typeface="HP001 5H" pitchFamily="34" charset="0"/>
              </a:rPr>
              <a:t> </a:t>
            </a:r>
            <a:r>
              <a:rPr lang="en-US" sz="4300" b="1" dirty="0" err="1" smtClean="0">
                <a:latin typeface="HP001 4 hàng" panose="020B0603050302020204" pitchFamily="34" charset="0"/>
                <a:cs typeface="HP001 5H" pitchFamily="34" charset="0"/>
              </a:rPr>
              <a:t>truyện</a:t>
            </a:r>
            <a:r>
              <a:rPr lang="en-US" sz="4300" b="1" dirty="0" smtClean="0">
                <a:latin typeface="HP001 4 hàng" panose="020B0603050302020204" pitchFamily="34" charset="0"/>
                <a:cs typeface="HP001 5H" pitchFamily="34" charset="0"/>
              </a:rPr>
              <a:t> </a:t>
            </a:r>
            <a:r>
              <a:rPr lang="en-GB" sz="4300" b="1" dirty="0" smtClean="0">
                <a:latin typeface="HP001 4 hàng" panose="020B0603050302020204" pitchFamily="34" charset="0"/>
                <a:cs typeface="HP001 5H" pitchFamily="34" charset="0"/>
              </a:rPr>
              <a:t>(</a:t>
            </a:r>
            <a:r>
              <a:rPr lang="en-GB" sz="4300" b="1" dirty="0" err="1" smtClean="0">
                <a:latin typeface="HP001 4 hàng" panose="020B0603050302020204" pitchFamily="34" charset="0"/>
                <a:cs typeface="HP001 5H" pitchFamily="34" charset="0"/>
              </a:rPr>
              <a:t>tr</a:t>
            </a:r>
            <a:r>
              <a:rPr lang="vi-VN" sz="4300" b="1" dirty="0" smtClean="0">
                <a:latin typeface="HP001 4 hàng" panose="020B0603050302020204" pitchFamily="34" charset="0"/>
                <a:cs typeface="HP001 5H" pitchFamily="34" charset="0"/>
              </a:rPr>
              <a:t>1</a:t>
            </a:r>
            <a:r>
              <a:rPr lang="en-US" sz="4300" b="1" dirty="0" smtClean="0">
                <a:latin typeface="HP001 4 hàng" panose="020B0603050302020204" pitchFamily="34" charset="0"/>
                <a:cs typeface="HP001 5H" pitchFamily="34" charset="0"/>
              </a:rPr>
              <a:t>3</a:t>
            </a:r>
            <a:r>
              <a:rPr lang="en-GB" sz="4300" b="1" dirty="0" smtClean="0">
                <a:latin typeface="HP001 4 hàng" panose="020B0603050302020204" pitchFamily="34" charset="0"/>
                <a:cs typeface="HP001 5H" pitchFamily="34" charset="0"/>
              </a:rPr>
              <a:t>)</a:t>
            </a:r>
            <a:endParaRPr lang="en-GB" sz="4300" b="1" dirty="0">
              <a:latin typeface="HP001 4 hàng" panose="020B0603050302020204" pitchFamily="34" charset="0"/>
              <a:cs typeface="HP001 5H" pitchFamily="34" charset="0"/>
            </a:endParaRPr>
          </a:p>
        </p:txBody>
      </p:sp>
      <p:sp>
        <p:nvSpPr>
          <p:cNvPr id="25" name="TextBox 24"/>
          <p:cNvSpPr txBox="1"/>
          <p:nvPr/>
        </p:nvSpPr>
        <p:spPr>
          <a:xfrm>
            <a:off x="185048" y="2611813"/>
            <a:ext cx="11346873" cy="784826"/>
          </a:xfrm>
          <a:prstGeom prst="rect">
            <a:avLst/>
          </a:prstGeom>
          <a:noFill/>
        </p:spPr>
        <p:txBody>
          <a:bodyPr wrap="square" lIns="121917" tIns="60958" rIns="121917" bIns="60958" rtlCol="0">
            <a:spAutoFit/>
          </a:bodyPr>
          <a:lstStyle/>
          <a:p>
            <a:r>
              <a:rPr lang="vi-VN" sz="4300" dirty="0" smtClean="0">
                <a:latin typeface="+mj-lt"/>
                <a:cs typeface="HP001 5H" pitchFamily="34" charset="0"/>
              </a:rPr>
              <a:t>I</a:t>
            </a:r>
            <a:r>
              <a:rPr lang="vi-VN" sz="4300" dirty="0" smtClean="0">
                <a:latin typeface="HP001 4 hàng" panose="020B0603050302020204" pitchFamily="34" charset="0"/>
                <a:cs typeface="HP001 5H" pitchFamily="34" charset="0"/>
              </a:rPr>
              <a:t>. </a:t>
            </a:r>
            <a:r>
              <a:rPr lang="vi-VN" sz="4300" b="1" dirty="0" smtClean="0">
                <a:latin typeface="HP001 4 hàng" panose="020B0603050302020204" pitchFamily="34" charset="0"/>
                <a:cs typeface="HP001 5H" pitchFamily="34" charset="0"/>
              </a:rPr>
              <a:t>Nhận xét</a:t>
            </a:r>
            <a:endParaRPr lang="en-GB" sz="4300" b="1" dirty="0">
              <a:latin typeface="HP001 4 hàng" panose="020B0603050302020204" pitchFamily="34" charset="0"/>
              <a:cs typeface="HP001 5H" pitchFamily="34" charset="0"/>
            </a:endParaRPr>
          </a:p>
        </p:txBody>
      </p:sp>
    </p:spTree>
    <p:extLst>
      <p:ext uri="{BB962C8B-B14F-4D97-AF65-F5344CB8AC3E}">
        <p14:creationId xmlns:p14="http://schemas.microsoft.com/office/powerpoint/2010/main" val="488270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101" y="-140815"/>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NHẬN XÉT</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287867" y="1012667"/>
            <a:ext cx="11904133" cy="31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3200" b="1" dirty="0">
                <a:solidFill>
                  <a:schemeClr val="accent1">
                    <a:lumMod val="50000"/>
                  </a:schemeClr>
                </a:solidFill>
                <a:latin typeface="Cambria" panose="02040503050406030204" pitchFamily="18" charset="0"/>
                <a:cs typeface="Times New Roman" panose="02020603050405020304" pitchFamily="18" charset="0"/>
              </a:rPr>
              <a:t>1.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Ghi</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tên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các</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nhân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vật</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trong</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những</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truyện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em</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mới</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học</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vào</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nhóm</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thích</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smtClean="0">
                <a:solidFill>
                  <a:schemeClr val="accent1">
                    <a:lumMod val="50000"/>
                  </a:schemeClr>
                </a:solidFill>
                <a:latin typeface="Cambria" panose="02040503050406030204" pitchFamily="18" charset="0"/>
                <a:cs typeface="Times New Roman" panose="02020603050405020304" pitchFamily="18" charset="0"/>
              </a:rPr>
              <a:t>hợp</a:t>
            </a:r>
            <a:r>
              <a:rPr lang="en-US" altLang="en-US" sz="3200" b="1" dirty="0" smtClean="0">
                <a:solidFill>
                  <a:schemeClr val="accent1">
                    <a:lumMod val="50000"/>
                  </a:schemeClr>
                </a:solidFill>
                <a:latin typeface="Cambria" panose="02040503050406030204" pitchFamily="18" charset="0"/>
                <a:cs typeface="Times New Roman" panose="02020603050405020304" pitchFamily="18" charset="0"/>
              </a:rPr>
              <a:t>:</a:t>
            </a:r>
            <a:endParaRPr lang="en-US" altLang="en-US" sz="3200" b="1" dirty="0">
              <a:solidFill>
                <a:schemeClr val="accent1">
                  <a:lumMod val="50000"/>
                </a:schemeClr>
              </a:solidFill>
              <a:latin typeface="Cambria" panose="02040503050406030204" pitchFamily="18" charset="0"/>
              <a:cs typeface="Times New Roman" panose="02020603050405020304" pitchFamily="18" charset="0"/>
            </a:endParaRPr>
          </a:p>
          <a:p>
            <a:pPr eaLnBrk="1" hangingPunct="1">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Nhân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là</a:t>
            </a:r>
            <a:r>
              <a:rPr lang="en-US" altLang="en-US" sz="3200" dirty="0">
                <a:latin typeface="Cambria" panose="02040503050406030204" pitchFamily="18" charset="0"/>
                <a:cs typeface="Times New Roman" panose="02020603050405020304" pitchFamily="18" charset="0"/>
              </a:rPr>
              <a:t> ng</a:t>
            </a:r>
            <a:r>
              <a:rPr lang="vi-VN" altLang="en-US" sz="3200" dirty="0">
                <a:latin typeface="Cambria" panose="02040503050406030204" pitchFamily="18" charset="0"/>
                <a:cs typeface="Times New Roman" panose="02020603050405020304" pitchFamily="18" charset="0"/>
              </a:rPr>
              <a:t>ười</a:t>
            </a:r>
            <a:r>
              <a:rPr lang="en-US" altLang="en-US" sz="3200" dirty="0">
                <a:latin typeface="Cambria" panose="02040503050406030204" pitchFamily="18" charset="0"/>
                <a:cs typeface="Times New Roman" panose="02020603050405020304" pitchFamily="18" charset="0"/>
              </a:rPr>
              <a:t>.</a:t>
            </a:r>
          </a:p>
          <a:p>
            <a:pPr eaLnBrk="1" hangingPunct="1">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Nhân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là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 con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vi-VN" altLang="en-US" sz="3200" dirty="0">
                <a:latin typeface="Cambria" panose="02040503050406030204" pitchFamily="18" charset="0"/>
                <a:cs typeface="Times New Roman" panose="02020603050405020304" pitchFamily="18" charset="0"/>
              </a:rPr>
              <a:t>đồ</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cây</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cối</a:t>
            </a:r>
            <a:r>
              <a:rPr lang="en-US" altLang="en-US" sz="3200" dirty="0">
                <a:latin typeface="Cambria" panose="02040503050406030204" pitchFamily="18" charset="0"/>
                <a:cs typeface="Times New Roman" panose="02020603050405020304" pitchFamily="18" charset="0"/>
              </a:rPr>
              <a:t>…)</a:t>
            </a:r>
          </a:p>
        </p:txBody>
      </p:sp>
      <p:sp>
        <p:nvSpPr>
          <p:cNvPr id="10" name="Rounded Rectangle 9"/>
          <p:cNvSpPr/>
          <p:nvPr/>
        </p:nvSpPr>
        <p:spPr>
          <a:xfrm>
            <a:off x="3011311" y="4810539"/>
            <a:ext cx="6457244" cy="15280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en-US" sz="3200" b="1" dirty="0" err="1" smtClean="0">
                <a:solidFill>
                  <a:srgbClr val="0070C0"/>
                </a:solidFill>
                <a:latin typeface="Cambria" panose="02040503050406030204" pitchFamily="18" charset="0"/>
              </a:rPr>
              <a:t>Dế</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mèn</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bênh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vực</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kẻ</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yếu</a:t>
            </a:r>
            <a:r>
              <a:rPr lang="en-US" sz="3200" b="1" dirty="0" smtClean="0">
                <a:solidFill>
                  <a:srgbClr val="0070C0"/>
                </a:solidFill>
                <a:latin typeface="Cambria" panose="02040503050406030204" pitchFamily="18" charset="0"/>
              </a:rPr>
              <a:t>.</a:t>
            </a:r>
          </a:p>
          <a:p>
            <a:pPr marL="342900" indent="-342900">
              <a:buAutoNum type="arabicPeriod"/>
            </a:pPr>
            <a:r>
              <a:rPr lang="en-US" sz="3200" b="1" dirty="0" err="1" smtClean="0">
                <a:solidFill>
                  <a:srgbClr val="0070C0"/>
                </a:solidFill>
                <a:latin typeface="Cambria" panose="02040503050406030204" pitchFamily="18" charset="0"/>
              </a:rPr>
              <a:t>Sự</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tích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hồ</a:t>
            </a:r>
            <a:r>
              <a:rPr lang="en-US" sz="3200" b="1" dirty="0" smtClean="0">
                <a:solidFill>
                  <a:srgbClr val="0070C0"/>
                </a:solidFill>
                <a:latin typeface="Cambria" panose="02040503050406030204" pitchFamily="18" charset="0"/>
              </a:rPr>
              <a:t> Ba </a:t>
            </a:r>
            <a:r>
              <a:rPr lang="en-US" sz="3200" b="1" dirty="0" err="1" smtClean="0">
                <a:solidFill>
                  <a:srgbClr val="0070C0"/>
                </a:solidFill>
                <a:latin typeface="Cambria" panose="02040503050406030204" pitchFamily="18" charset="0"/>
              </a:rPr>
              <a:t>Bể</a:t>
            </a:r>
            <a:endParaRPr lang="en-US" sz="3200" b="1"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2236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56" y="-16045"/>
            <a:ext cx="12449111" cy="6998815"/>
          </a:xfrm>
          <a:prstGeom prst="rect">
            <a:avLst/>
          </a:prstGeom>
        </p:spPr>
      </p:pic>
      <p:sp>
        <p:nvSpPr>
          <p:cNvPr id="5" name="Text Box 4"/>
          <p:cNvSpPr txBox="1">
            <a:spLocks noChangeArrowheads="1"/>
          </p:cNvSpPr>
          <p:nvPr/>
        </p:nvSpPr>
        <p:spPr bwMode="auto">
          <a:xfrm>
            <a:off x="3218462" y="-69247"/>
            <a:ext cx="4839897" cy="687574"/>
          </a:xfrm>
          <a:prstGeom prst="rect">
            <a:avLst/>
          </a:prstGeom>
          <a:solidFill>
            <a:srgbClr val="FFC000"/>
          </a:solidFill>
          <a:ln>
            <a:noFill/>
          </a:ln>
          <a:extLst/>
        </p:spPr>
        <p:txBody>
          <a:bodyPr wrap="square"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THẢO LUẬN NHÓM</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24221" y="1252698"/>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8"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9966" b="98969" l="9649" r="89912">
                        <a14:foregroundMark x1="42982" y1="64948" x2="60088" y2="87973"/>
                      </a14:backgroundRemoval>
                    </a14:imgEffect>
                  </a14:imgLayer>
                </a14:imgProps>
              </a:ext>
              <a:ext uri="{28A0092B-C50C-407E-A947-70E740481C1C}">
                <a14:useLocalDpi xmlns:a14="http://schemas.microsoft.com/office/drawing/2010/main" val="0"/>
              </a:ext>
            </a:extLst>
          </a:blip>
          <a:srcRect/>
          <a:stretch>
            <a:fillRect/>
          </a:stretch>
        </p:blipFill>
        <p:spPr bwMode="auto">
          <a:xfrm rot="959098">
            <a:off x="552415" y="2555160"/>
            <a:ext cx="948700" cy="12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924221" y="1348378"/>
            <a:ext cx="8086278" cy="1729041"/>
          </a:xfrm>
          <a:prstGeom prst="rect">
            <a:avLst/>
          </a:prstGeom>
          <a:noFill/>
          <a:ln>
            <a:noFill/>
          </a:ln>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3200" b="1" dirty="0">
                <a:solidFill>
                  <a:schemeClr val="accent1">
                    <a:lumMod val="50000"/>
                  </a:schemeClr>
                </a:solidFill>
                <a:latin typeface="Cambria" panose="02040503050406030204" pitchFamily="18" charset="0"/>
                <a:cs typeface="Times New Roman" panose="02020603050405020304" pitchFamily="18" charset="0"/>
              </a:rPr>
              <a:t>1.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Ghi</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tên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các</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nhân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vật</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trong</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những</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truyện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em</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mới</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học</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vào</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nhóm</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thích</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smtClean="0">
                <a:solidFill>
                  <a:schemeClr val="accent1">
                    <a:lumMod val="50000"/>
                  </a:schemeClr>
                </a:solidFill>
                <a:latin typeface="Cambria" panose="02040503050406030204" pitchFamily="18" charset="0"/>
                <a:cs typeface="Times New Roman" panose="02020603050405020304" pitchFamily="18" charset="0"/>
              </a:rPr>
              <a:t>hợp</a:t>
            </a:r>
            <a:r>
              <a:rPr lang="en-US" altLang="en-US" sz="3200" b="1" dirty="0" smtClean="0">
                <a:solidFill>
                  <a:schemeClr val="accent1">
                    <a:lumMod val="50000"/>
                  </a:schemeClr>
                </a:solidFill>
                <a:latin typeface="Cambria" panose="02040503050406030204" pitchFamily="18" charset="0"/>
                <a:cs typeface="Times New Roman" panose="02020603050405020304" pitchFamily="18" charset="0"/>
              </a:rPr>
              <a:t>:</a:t>
            </a:r>
            <a:endParaRPr lang="en-US" altLang="en-US" sz="3200" b="1" dirty="0">
              <a:solidFill>
                <a:schemeClr val="accent1">
                  <a:lumMod val="50000"/>
                </a:schemeClr>
              </a:solidFill>
              <a:latin typeface="Cambria" panose="02040503050406030204" pitchFamily="18" charset="0"/>
              <a:cs typeface="Times New Roman" panose="02020603050405020304" pitchFamily="18" charset="0"/>
            </a:endParaRPr>
          </a:p>
          <a:p>
            <a:pPr eaLnBrk="1" hangingPunct="1">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Nhân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là</a:t>
            </a:r>
            <a:r>
              <a:rPr lang="en-US" altLang="en-US" sz="3200" dirty="0">
                <a:latin typeface="Cambria" panose="02040503050406030204" pitchFamily="18" charset="0"/>
                <a:cs typeface="Times New Roman" panose="02020603050405020304" pitchFamily="18" charset="0"/>
              </a:rPr>
              <a:t> ng</a:t>
            </a:r>
            <a:r>
              <a:rPr lang="vi-VN" altLang="en-US" sz="3200" dirty="0">
                <a:latin typeface="Cambria" panose="02040503050406030204" pitchFamily="18" charset="0"/>
                <a:cs typeface="Times New Roman" panose="02020603050405020304" pitchFamily="18" charset="0"/>
              </a:rPr>
              <a:t>ười</a:t>
            </a:r>
            <a:r>
              <a:rPr lang="en-US" altLang="en-US" sz="3200" dirty="0">
                <a:latin typeface="Cambria" panose="02040503050406030204" pitchFamily="18" charset="0"/>
                <a:cs typeface="Times New Roman" panose="02020603050405020304" pitchFamily="18" charset="0"/>
              </a:rPr>
              <a:t>.</a:t>
            </a:r>
          </a:p>
          <a:p>
            <a:pPr eaLnBrk="1" hangingPunct="1">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Nhân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là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 con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vi-VN" altLang="en-US" sz="3200" dirty="0">
                <a:latin typeface="Cambria" panose="02040503050406030204" pitchFamily="18" charset="0"/>
                <a:cs typeface="Times New Roman" panose="02020603050405020304" pitchFamily="18" charset="0"/>
              </a:rPr>
              <a:t>đồ</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cây</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cối</a:t>
            </a:r>
            <a:r>
              <a:rPr lang="en-US" altLang="en-US" sz="3200" dirty="0">
                <a:latin typeface="Cambria" panose="02040503050406030204" pitchFamily="18" charset="0"/>
                <a:cs typeface="Times New Roman" panose="02020603050405020304" pitchFamily="18" charset="0"/>
              </a:rPr>
              <a:t>…)</a:t>
            </a:r>
          </a:p>
        </p:txBody>
      </p:sp>
      <p:sp>
        <p:nvSpPr>
          <p:cNvPr id="14" name="Rectangle 13"/>
          <p:cNvSpPr/>
          <p:nvPr/>
        </p:nvSpPr>
        <p:spPr>
          <a:xfrm>
            <a:off x="3644348" y="3761624"/>
            <a:ext cx="8057322" cy="3046988"/>
          </a:xfrm>
          <a:prstGeom prst="rect">
            <a:avLst/>
          </a:prstGeom>
        </p:spPr>
        <p:txBody>
          <a:bodyPr wrap="square">
            <a:spAutoFit/>
          </a:bodyPr>
          <a:lstStyle/>
          <a:p>
            <a:pPr>
              <a:lnSpc>
                <a:spcPct val="150000"/>
              </a:lnSpc>
            </a:pPr>
            <a:r>
              <a:rPr lang="en-US" altLang="en-US" sz="3200" b="1" i="1" dirty="0">
                <a:solidFill>
                  <a:srgbClr val="002060"/>
                </a:solidFill>
                <a:latin typeface="Cambria" panose="02040503050406030204" pitchFamily="18" charset="0"/>
                <a:cs typeface="Times New Roman" panose="02020603050405020304" pitchFamily="18" charset="0"/>
              </a:rPr>
              <a:t>2. </a:t>
            </a:r>
            <a:r>
              <a:rPr lang="en-US" altLang="en-US" sz="3200" b="1" i="1" dirty="0" err="1">
                <a:solidFill>
                  <a:srgbClr val="002060"/>
                </a:solidFill>
                <a:latin typeface="Cambria" panose="02040503050406030204" pitchFamily="18" charset="0"/>
                <a:cs typeface="Times New Roman" panose="02020603050405020304" pitchFamily="18" charset="0"/>
              </a:rPr>
              <a:t>Nêu</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nhận</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xét</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tính</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cách</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của</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nhân</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vật</a:t>
            </a:r>
            <a:r>
              <a:rPr lang="en-US" altLang="en-US" sz="3200" b="1" i="1" dirty="0">
                <a:solidFill>
                  <a:srgbClr val="002060"/>
                </a:solidFill>
                <a:latin typeface="Cambria" panose="02040503050406030204" pitchFamily="18" charset="0"/>
                <a:cs typeface="Times New Roman" panose="02020603050405020304" pitchFamily="18" charset="0"/>
              </a:rPr>
              <a:t>:</a:t>
            </a:r>
          </a:p>
          <a:p>
            <a:pPr>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Dế</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Mèn</a:t>
            </a:r>
            <a:r>
              <a:rPr lang="en-US" altLang="en-US" sz="3200" dirty="0">
                <a:latin typeface="Cambria" panose="02040503050406030204" pitchFamily="18" charset="0"/>
                <a:cs typeface="Times New Roman" panose="02020603050405020304" pitchFamily="18" charset="0"/>
              </a:rPr>
              <a:t> </a:t>
            </a:r>
            <a:endParaRPr lang="en-US" altLang="en-US" sz="3200" dirty="0" smtClean="0">
              <a:latin typeface="Cambria" panose="02040503050406030204" pitchFamily="18" charset="0"/>
              <a:cs typeface="Times New Roman" panose="02020603050405020304" pitchFamily="18" charset="0"/>
            </a:endParaRPr>
          </a:p>
          <a:p>
            <a:pPr>
              <a:lnSpc>
                <a:spcPct val="150000"/>
              </a:lnSpc>
              <a:buFontTx/>
              <a:buAutoNum type="alphaLcPeriod"/>
            </a:pPr>
            <a:r>
              <a:rPr lang="en-US" altLang="en-US" sz="3200" dirty="0" err="1" smtClean="0">
                <a:latin typeface="Cambria" panose="02040503050406030204" pitchFamily="18" charset="0"/>
                <a:cs typeface="Times New Roman" panose="02020603050405020304" pitchFamily="18" charset="0"/>
              </a:rPr>
              <a:t>Mẹ</a:t>
            </a:r>
            <a:r>
              <a:rPr lang="en-US" altLang="en-US" sz="3200" dirty="0" smtClean="0">
                <a:latin typeface="Cambria" panose="02040503050406030204" pitchFamily="18" charset="0"/>
                <a:cs typeface="Times New Roman" panose="02020603050405020304" pitchFamily="18" charset="0"/>
              </a:rPr>
              <a:t> </a:t>
            </a:r>
            <a:r>
              <a:rPr lang="en-US" altLang="en-US" sz="3200" dirty="0">
                <a:latin typeface="Cambria" panose="02040503050406030204" pitchFamily="18" charset="0"/>
                <a:cs typeface="Times New Roman" panose="02020603050405020304" pitchFamily="18" charset="0"/>
              </a:rPr>
              <a:t>con </a:t>
            </a:r>
            <a:r>
              <a:rPr lang="en-US" altLang="en-US" sz="3200" dirty="0" err="1">
                <a:latin typeface="Cambria" panose="02040503050406030204" pitchFamily="18" charset="0"/>
                <a:cs typeface="Times New Roman" panose="02020603050405020304" pitchFamily="18" charset="0"/>
              </a:rPr>
              <a:t>bà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nông</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dân</a:t>
            </a:r>
            <a:r>
              <a:rPr lang="en-US" altLang="en-US" sz="3200" dirty="0">
                <a:latin typeface="Cambria" panose="02040503050406030204" pitchFamily="18" charset="0"/>
                <a:cs typeface="Times New Roman" panose="02020603050405020304" pitchFamily="18" charset="0"/>
              </a:rPr>
              <a:t> </a:t>
            </a:r>
            <a:endParaRPr lang="en-US" altLang="en-US" sz="3200" dirty="0" smtClean="0">
              <a:latin typeface="Cambria" panose="02040503050406030204" pitchFamily="18" charset="0"/>
              <a:cs typeface="Times New Roman" panose="02020603050405020304" pitchFamily="18" charset="0"/>
            </a:endParaRPr>
          </a:p>
          <a:p>
            <a:pPr>
              <a:lnSpc>
                <a:spcPct val="150000"/>
              </a:lnSpc>
            </a:pPr>
            <a:r>
              <a:rPr lang="en-US" altLang="en-US" sz="3200" dirty="0" err="1" smtClean="0">
                <a:latin typeface="Cambria" panose="02040503050406030204" pitchFamily="18" charset="0"/>
                <a:cs typeface="Times New Roman" panose="02020603050405020304" pitchFamily="18" charset="0"/>
              </a:rPr>
              <a:t>Căn</a:t>
            </a:r>
            <a:r>
              <a:rPr lang="en-US" altLang="en-US" sz="3200" dirty="0" smtClean="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cứ</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vào</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đâu</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mà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em</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có</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nhận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xét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như</a:t>
            </a:r>
            <a:r>
              <a:rPr lang="en-US" altLang="en-US" sz="3200" dirty="0">
                <a:latin typeface="Cambria" panose="02040503050406030204" pitchFamily="18" charset="0"/>
                <a:cs typeface="Times New Roman" panose="02020603050405020304" pitchFamily="18" charset="0"/>
              </a:rPr>
              <a:t> </a:t>
            </a:r>
            <a:r>
              <a:rPr lang="en-US" altLang="en-US" sz="3200" dirty="0" err="1" smtClean="0">
                <a:latin typeface="Cambria" panose="02040503050406030204" pitchFamily="18" charset="0"/>
                <a:cs typeface="Times New Roman" panose="02020603050405020304" pitchFamily="18" charset="0"/>
              </a:rPr>
              <a:t>vậy</a:t>
            </a:r>
            <a:r>
              <a:rPr lang="en-US" altLang="en-US" sz="3200" dirty="0" smtClean="0">
                <a:latin typeface="Cambria" panose="02040503050406030204" pitchFamily="18" charset="0"/>
                <a:cs typeface="Times New Roman" panose="02020603050405020304" pitchFamily="18" charset="0"/>
              </a:rPr>
              <a:t>?</a:t>
            </a:r>
            <a:endParaRPr lang="en-US" altLang="en-US" sz="3200" dirty="0">
              <a:latin typeface="Cambria" panose="020405030504060302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7615">
            <a:off x="1211091" y="4166544"/>
            <a:ext cx="1974635" cy="1960729"/>
          </a:xfrm>
          <a:prstGeom prst="rect">
            <a:avLst/>
          </a:prstGeom>
        </p:spPr>
      </p:pic>
      <p:sp>
        <p:nvSpPr>
          <p:cNvPr id="3" name="Rounded Rectangle 2"/>
          <p:cNvSpPr/>
          <p:nvPr/>
        </p:nvSpPr>
        <p:spPr>
          <a:xfrm>
            <a:off x="1649386" y="865456"/>
            <a:ext cx="8679469" cy="2792144"/>
          </a:xfrm>
          <a:prstGeom prst="roundRect">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218462" y="3997005"/>
            <a:ext cx="8679469" cy="2792144"/>
          </a:xfrm>
          <a:prstGeom prst="roundRect">
            <a:avLst/>
          </a:prstGeom>
          <a:noFill/>
          <a:ln w="571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101" y="-140815"/>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NHẬN XÉT</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287867" y="1012667"/>
            <a:ext cx="11904133" cy="31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3200" b="1" dirty="0">
                <a:solidFill>
                  <a:schemeClr val="accent1">
                    <a:lumMod val="50000"/>
                  </a:schemeClr>
                </a:solidFill>
                <a:latin typeface="Cambria" panose="02040503050406030204" pitchFamily="18" charset="0"/>
                <a:cs typeface="Times New Roman" panose="02020603050405020304" pitchFamily="18" charset="0"/>
              </a:rPr>
              <a:t>1.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Ghi</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tên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các</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nhân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vật</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trong</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những</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truyện</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em</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mới</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học</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vào</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nhóm</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a:solidFill>
                  <a:schemeClr val="accent1">
                    <a:lumMod val="50000"/>
                  </a:schemeClr>
                </a:solidFill>
                <a:latin typeface="Cambria" panose="02040503050406030204" pitchFamily="18" charset="0"/>
                <a:cs typeface="Times New Roman" panose="02020603050405020304" pitchFamily="18" charset="0"/>
              </a:rPr>
              <a:t>thích</a:t>
            </a:r>
            <a:r>
              <a:rPr lang="en-US" altLang="en-US" sz="3200" b="1" dirty="0">
                <a:solidFill>
                  <a:schemeClr val="accent1">
                    <a:lumMod val="50000"/>
                  </a:schemeClr>
                </a:solidFill>
                <a:latin typeface="Cambria" panose="02040503050406030204" pitchFamily="18" charset="0"/>
                <a:cs typeface="Times New Roman" panose="02020603050405020304" pitchFamily="18" charset="0"/>
              </a:rPr>
              <a:t> </a:t>
            </a:r>
            <a:r>
              <a:rPr lang="en-US" altLang="en-US" sz="3200" b="1" dirty="0" err="1" smtClean="0">
                <a:solidFill>
                  <a:schemeClr val="accent1">
                    <a:lumMod val="50000"/>
                  </a:schemeClr>
                </a:solidFill>
                <a:latin typeface="Cambria" panose="02040503050406030204" pitchFamily="18" charset="0"/>
                <a:cs typeface="Times New Roman" panose="02020603050405020304" pitchFamily="18" charset="0"/>
              </a:rPr>
              <a:t>hợp</a:t>
            </a:r>
            <a:r>
              <a:rPr lang="en-US" altLang="en-US" sz="3200" b="1" dirty="0" smtClean="0">
                <a:solidFill>
                  <a:schemeClr val="accent1">
                    <a:lumMod val="50000"/>
                  </a:schemeClr>
                </a:solidFill>
                <a:latin typeface="Cambria" panose="02040503050406030204" pitchFamily="18" charset="0"/>
                <a:cs typeface="Times New Roman" panose="02020603050405020304" pitchFamily="18" charset="0"/>
              </a:rPr>
              <a:t>:</a:t>
            </a:r>
            <a:endParaRPr lang="en-US" altLang="en-US" sz="3200" b="1" dirty="0">
              <a:solidFill>
                <a:schemeClr val="accent1">
                  <a:lumMod val="50000"/>
                </a:schemeClr>
              </a:solidFill>
              <a:latin typeface="Cambria" panose="02040503050406030204" pitchFamily="18" charset="0"/>
              <a:cs typeface="Times New Roman" panose="02020603050405020304" pitchFamily="18" charset="0"/>
            </a:endParaRPr>
          </a:p>
          <a:p>
            <a:pPr eaLnBrk="1" hangingPunct="1">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Nhân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là</a:t>
            </a:r>
            <a:r>
              <a:rPr lang="en-US" altLang="en-US" sz="3200" dirty="0">
                <a:latin typeface="Cambria" panose="02040503050406030204" pitchFamily="18" charset="0"/>
                <a:cs typeface="Times New Roman" panose="02020603050405020304" pitchFamily="18" charset="0"/>
              </a:rPr>
              <a:t> ng</a:t>
            </a:r>
            <a:r>
              <a:rPr lang="vi-VN" altLang="en-US" sz="3200" dirty="0">
                <a:latin typeface="Cambria" panose="02040503050406030204" pitchFamily="18" charset="0"/>
                <a:cs typeface="Times New Roman" panose="02020603050405020304" pitchFamily="18" charset="0"/>
              </a:rPr>
              <a:t>ười</a:t>
            </a:r>
            <a:r>
              <a:rPr lang="en-US" altLang="en-US" sz="3200" dirty="0">
                <a:latin typeface="Cambria" panose="02040503050406030204" pitchFamily="18" charset="0"/>
                <a:cs typeface="Times New Roman" panose="02020603050405020304" pitchFamily="18" charset="0"/>
              </a:rPr>
              <a:t>.</a:t>
            </a:r>
          </a:p>
          <a:p>
            <a:pPr eaLnBrk="1" hangingPunct="1">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Nhân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là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 con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vi-VN" altLang="en-US" sz="3200" dirty="0">
                <a:latin typeface="Cambria" panose="02040503050406030204" pitchFamily="18" charset="0"/>
                <a:cs typeface="Times New Roman" panose="02020603050405020304" pitchFamily="18" charset="0"/>
              </a:rPr>
              <a:t>đồ</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cây</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cối</a:t>
            </a:r>
            <a:r>
              <a:rPr lang="en-US" altLang="en-US" sz="3200" dirty="0">
                <a:latin typeface="Cambria" panose="02040503050406030204" pitchFamily="18" charset="0"/>
                <a:cs typeface="Times New Roman" panose="02020603050405020304" pitchFamily="18" charset="0"/>
              </a:rPr>
              <a:t>…)</a:t>
            </a:r>
          </a:p>
        </p:txBody>
      </p:sp>
      <p:sp>
        <p:nvSpPr>
          <p:cNvPr id="10" name="Rounded Rectangle 9"/>
          <p:cNvSpPr/>
          <p:nvPr/>
        </p:nvSpPr>
        <p:spPr>
          <a:xfrm>
            <a:off x="3011311" y="5292814"/>
            <a:ext cx="6457244" cy="10457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en-US" sz="3200" b="1" dirty="0" err="1" smtClean="0">
                <a:solidFill>
                  <a:srgbClr val="0070C0"/>
                </a:solidFill>
                <a:latin typeface="Cambria" panose="02040503050406030204" pitchFamily="18" charset="0"/>
              </a:rPr>
              <a:t>Dế</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mèn</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bênh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vực</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kẻ</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yếu</a:t>
            </a:r>
            <a:r>
              <a:rPr lang="en-US" sz="3200" b="1" dirty="0" smtClean="0">
                <a:solidFill>
                  <a:srgbClr val="0070C0"/>
                </a:solidFill>
                <a:latin typeface="Cambria" panose="02040503050406030204" pitchFamily="18" charset="0"/>
              </a:rPr>
              <a:t>.</a:t>
            </a:r>
          </a:p>
          <a:p>
            <a:pPr marL="342900" indent="-342900">
              <a:buAutoNum type="arabicPeriod"/>
            </a:pPr>
            <a:r>
              <a:rPr lang="en-US" sz="3200" b="1" dirty="0" err="1" smtClean="0">
                <a:solidFill>
                  <a:srgbClr val="0070C0"/>
                </a:solidFill>
                <a:latin typeface="Cambria" panose="02040503050406030204" pitchFamily="18" charset="0"/>
              </a:rPr>
              <a:t>Sự</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tích</a:t>
            </a:r>
            <a:r>
              <a:rPr lang="en-US" sz="3200" b="1" dirty="0" smtClean="0">
                <a:solidFill>
                  <a:srgbClr val="0070C0"/>
                </a:solidFill>
                <a:latin typeface="Cambria" panose="02040503050406030204" pitchFamily="18" charset="0"/>
              </a:rPr>
              <a:t> </a:t>
            </a:r>
            <a:r>
              <a:rPr lang="en-US" sz="3200" b="1" dirty="0" err="1" smtClean="0">
                <a:solidFill>
                  <a:srgbClr val="0070C0"/>
                </a:solidFill>
                <a:latin typeface="Cambria" panose="02040503050406030204" pitchFamily="18" charset="0"/>
              </a:rPr>
              <a:t>hồ</a:t>
            </a:r>
            <a:r>
              <a:rPr lang="en-US" sz="3200" b="1" dirty="0" smtClean="0">
                <a:solidFill>
                  <a:srgbClr val="0070C0"/>
                </a:solidFill>
                <a:latin typeface="Cambria" panose="02040503050406030204" pitchFamily="18" charset="0"/>
              </a:rPr>
              <a:t> Ba </a:t>
            </a:r>
            <a:r>
              <a:rPr lang="en-US" sz="3200" b="1" dirty="0" err="1" smtClean="0">
                <a:solidFill>
                  <a:srgbClr val="0070C0"/>
                </a:solidFill>
                <a:latin typeface="Cambria" panose="02040503050406030204" pitchFamily="18" charset="0"/>
              </a:rPr>
              <a:t>Bể</a:t>
            </a:r>
            <a:endParaRPr lang="en-US" sz="3200" b="1" dirty="0">
              <a:solidFill>
                <a:srgbClr val="0070C0"/>
              </a:solidFill>
              <a:latin typeface="Cambria" panose="02040503050406030204" pitchFamily="18" charset="0"/>
            </a:endParaRPr>
          </a:p>
        </p:txBody>
      </p:sp>
      <p:graphicFrame>
        <p:nvGraphicFramePr>
          <p:cNvPr id="17" name="Table 16"/>
          <p:cNvGraphicFramePr>
            <a:graphicFrameLocks noGrp="1"/>
          </p:cNvGraphicFramePr>
          <p:nvPr>
            <p:extLst/>
          </p:nvPr>
        </p:nvGraphicFramePr>
        <p:xfrm>
          <a:off x="366890" y="2632116"/>
          <a:ext cx="10419645" cy="3706427"/>
        </p:xfrm>
        <a:graphic>
          <a:graphicData uri="http://schemas.openxmlformats.org/drawingml/2006/table">
            <a:tbl>
              <a:tblPr firstRow="1" bandRow="1">
                <a:tableStyleId>{5C22544A-7EE6-4342-B048-85BDC9FD1C3A}</a:tableStyleId>
              </a:tblPr>
              <a:tblGrid>
                <a:gridCol w="3473215">
                  <a:extLst>
                    <a:ext uri="{9D8B030D-6E8A-4147-A177-3AD203B41FA5}">
                      <a16:colId xmlns:a16="http://schemas.microsoft.com/office/drawing/2014/main" xmlns="" val="2904087185"/>
                    </a:ext>
                  </a:extLst>
                </a:gridCol>
                <a:gridCol w="3473215">
                  <a:extLst>
                    <a:ext uri="{9D8B030D-6E8A-4147-A177-3AD203B41FA5}">
                      <a16:colId xmlns:a16="http://schemas.microsoft.com/office/drawing/2014/main" xmlns="" val="3663706293"/>
                    </a:ext>
                  </a:extLst>
                </a:gridCol>
                <a:gridCol w="3473215">
                  <a:extLst>
                    <a:ext uri="{9D8B030D-6E8A-4147-A177-3AD203B41FA5}">
                      <a16:colId xmlns:a16="http://schemas.microsoft.com/office/drawing/2014/main" xmlns="" val="4158518606"/>
                    </a:ext>
                  </a:extLst>
                </a:gridCol>
              </a:tblGrid>
              <a:tr h="6358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Truyện</a:t>
                      </a:r>
                      <a:endPar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endParaRPr>
                    </a:p>
                  </a:txBody>
                  <a:tcPr marL="91438" marR="91438"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Nhân</a:t>
                      </a:r>
                      <a:r>
                        <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vật</a:t>
                      </a:r>
                      <a:r>
                        <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là</a:t>
                      </a:r>
                      <a:r>
                        <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 ng</a:t>
                      </a:r>
                      <a:r>
                        <a:rPr kumimoji="0" lang="vi-VN"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ười</a:t>
                      </a:r>
                      <a:endPar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endParaRPr>
                    </a:p>
                  </a:txBody>
                  <a:tcPr marL="91438" marR="91438" marT="45717" marB="4571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Nhân</a:t>
                      </a:r>
                      <a:r>
                        <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vật</a:t>
                      </a:r>
                      <a:r>
                        <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là</a:t>
                      </a:r>
                      <a:r>
                        <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Cambria" panose="02040503050406030204" pitchFamily="18" charset="0"/>
                          <a:cs typeface="Times New Roman" pitchFamily="18" charset="0"/>
                        </a:rPr>
                        <a:t>vật</a:t>
                      </a:r>
                      <a:endParaRPr kumimoji="0" lang="en-US" sz="2400" b="1" i="0" u="none" strike="noStrike" cap="none" normalizeH="0" baseline="0" dirty="0" smtClean="0">
                        <a:ln>
                          <a:noFill/>
                        </a:ln>
                        <a:solidFill>
                          <a:schemeClr val="tx1"/>
                        </a:solidFill>
                        <a:effectLst/>
                        <a:latin typeface="Cambria" panose="02040503050406030204" pitchFamily="18" charset="0"/>
                        <a:cs typeface="Times New Roman" pitchFamily="18" charset="0"/>
                      </a:endParaRPr>
                    </a:p>
                  </a:txBody>
                  <a:tcPr marL="91438" marR="91438" marT="45717" marB="45717" horzOverflow="overflow"/>
                </a:tc>
                <a:extLst>
                  <a:ext uri="{0D108BD9-81ED-4DB2-BD59-A6C34878D82A}">
                    <a16:rowId xmlns:a16="http://schemas.microsoft.com/office/drawing/2014/main" xmlns="" val="2362990999"/>
                  </a:ext>
                </a:extLst>
              </a:tr>
              <a:tr h="152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Dế</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Mèn</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bênh</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vực</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kẻ</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yếu</a:t>
                      </a:r>
                      <a:endPar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endParaRPr>
                    </a:p>
                  </a:txBody>
                  <a:tcPr marL="91438" marR="91438" marT="45717" marB="45717"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400" b="0" i="0" u="none" strike="noStrike" cap="none" normalizeH="0" baseline="0" dirty="0" smtClean="0">
                        <a:ln>
                          <a:noFill/>
                        </a:ln>
                        <a:solidFill>
                          <a:schemeClr val="tx1"/>
                        </a:solidFill>
                        <a:effectLst/>
                        <a:latin typeface="Cambria" panose="02040503050406030204" pitchFamily="18" charset="0"/>
                      </a:endParaRPr>
                    </a:p>
                  </a:txBody>
                  <a:tcPr marL="91438" marR="91438" marT="45717" marB="45717" horzOverflow="overflow"/>
                </a:tc>
                <a:tc>
                  <a:txBody>
                    <a:bodyPr/>
                    <a:lstStyle/>
                    <a:p>
                      <a:pPr eaLnBrk="1" hangingPunct="1"/>
                      <a:r>
                        <a:rPr lang="en-US" altLang="en-US" sz="2400" dirty="0" smtClean="0">
                          <a:latin typeface="Cambria" panose="02040503050406030204" pitchFamily="18" charset="0"/>
                        </a:rPr>
                        <a:t>- </a:t>
                      </a:r>
                      <a:r>
                        <a:rPr lang="en-US" altLang="en-US" sz="2400" dirty="0" err="1" smtClean="0">
                          <a:latin typeface="Cambria" panose="02040503050406030204" pitchFamily="18" charset="0"/>
                        </a:rPr>
                        <a:t>Dế</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Mèn</a:t>
                      </a:r>
                      <a:endParaRPr lang="en-US" altLang="en-US" sz="2400" dirty="0" smtClean="0">
                        <a:latin typeface="Cambria" panose="02040503050406030204" pitchFamily="18" charset="0"/>
                      </a:endParaRPr>
                    </a:p>
                    <a:p>
                      <a:pPr eaLnBrk="1" hangingPunct="1"/>
                      <a:r>
                        <a:rPr lang="en-US" altLang="en-US" sz="2400" dirty="0" smtClean="0">
                          <a:latin typeface="Cambria" panose="02040503050406030204" pitchFamily="18" charset="0"/>
                        </a:rPr>
                        <a:t>- </a:t>
                      </a:r>
                      <a:r>
                        <a:rPr lang="en-US" altLang="en-US" sz="2400" dirty="0" err="1" smtClean="0">
                          <a:latin typeface="Cambria" panose="02040503050406030204" pitchFamily="18" charset="0"/>
                        </a:rPr>
                        <a:t>Bọn</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nhện</a:t>
                      </a:r>
                      <a:r>
                        <a:rPr lang="en-US" altLang="en-US" sz="2400" dirty="0" smtClean="0">
                          <a:latin typeface="Cambria" panose="02040503050406030204" pitchFamily="18" charset="0"/>
                        </a:rPr>
                        <a:t>.</a:t>
                      </a:r>
                    </a:p>
                    <a:p>
                      <a:pPr eaLnBrk="1" hangingPunct="1"/>
                      <a:r>
                        <a:rPr lang="en-US" altLang="en-US" sz="2400" dirty="0" smtClean="0">
                          <a:latin typeface="Cambria" panose="02040503050406030204" pitchFamily="18" charset="0"/>
                        </a:rPr>
                        <a:t>- </a:t>
                      </a:r>
                      <a:r>
                        <a:rPr lang="en-US" altLang="en-US" sz="2400" dirty="0" err="1" smtClean="0">
                          <a:latin typeface="Cambria" panose="02040503050406030204" pitchFamily="18" charset="0"/>
                        </a:rPr>
                        <a:t>Chị</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Nhà</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Trò</a:t>
                      </a:r>
                      <a:endParaRPr lang="vi-VN" altLang="en-US" sz="2400" dirty="0" smtClean="0">
                        <a:latin typeface="Cambria" panose="02040503050406030204" pitchFamily="18" charset="0"/>
                      </a:endParaRPr>
                    </a:p>
                  </a:txBody>
                  <a:tcPr marL="91438" marR="91438" marT="45717" marB="45717" horzOverflow="overflow"/>
                </a:tc>
                <a:extLst>
                  <a:ext uri="{0D108BD9-81ED-4DB2-BD59-A6C34878D82A}">
                    <a16:rowId xmlns:a16="http://schemas.microsoft.com/office/drawing/2014/main" xmlns="" val="2362944700"/>
                  </a:ext>
                </a:extLst>
              </a:tr>
              <a:tr h="1546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Sự</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tích</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hồ</a:t>
                      </a:r>
                      <a:r>
                        <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rPr>
                        <a:t> Ba </a:t>
                      </a:r>
                      <a:r>
                        <a:rPr kumimoji="0" lang="en-US" sz="2400" b="1" i="1" u="none" strike="noStrike" cap="none" normalizeH="0" baseline="0" dirty="0" err="1" smtClean="0">
                          <a:ln>
                            <a:noFill/>
                          </a:ln>
                          <a:solidFill>
                            <a:srgbClr val="002060"/>
                          </a:solidFill>
                          <a:effectLst/>
                          <a:latin typeface="Cambria" panose="02040503050406030204" pitchFamily="18" charset="0"/>
                          <a:cs typeface="Times New Roman" pitchFamily="18" charset="0"/>
                        </a:rPr>
                        <a:t>Bể</a:t>
                      </a:r>
                      <a:endPar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smtClean="0">
                        <a:ln>
                          <a:noFill/>
                        </a:ln>
                        <a:solidFill>
                          <a:srgbClr val="002060"/>
                        </a:solidFill>
                        <a:effectLst/>
                        <a:latin typeface="Cambria" panose="02040503050406030204" pitchFamily="18" charset="0"/>
                        <a:cs typeface="Times New Roman" pitchFamily="18" charset="0"/>
                      </a:endParaRPr>
                    </a:p>
                  </a:txBody>
                  <a:tcPr marL="91438" marR="91438" marT="45717" marB="45717" horzOverflow="overflow"/>
                </a:tc>
                <a:tc>
                  <a:txBody>
                    <a:bodyPr/>
                    <a:lstStyle/>
                    <a:p>
                      <a:pPr eaLnBrk="1" hangingPunct="1"/>
                      <a:r>
                        <a:rPr lang="en-US" altLang="en-US" sz="2400" dirty="0" smtClean="0">
                          <a:latin typeface="Cambria" panose="02040503050406030204" pitchFamily="18" charset="0"/>
                        </a:rPr>
                        <a:t>- </a:t>
                      </a:r>
                      <a:r>
                        <a:rPr lang="en-US" altLang="en-US" sz="2400" dirty="0" err="1" smtClean="0">
                          <a:latin typeface="Cambria" panose="02040503050406030204" pitchFamily="18" charset="0"/>
                        </a:rPr>
                        <a:t>Mẹ</a:t>
                      </a:r>
                      <a:r>
                        <a:rPr lang="en-US" altLang="en-US" sz="2400" dirty="0" smtClean="0">
                          <a:latin typeface="Cambria" panose="02040503050406030204" pitchFamily="18" charset="0"/>
                        </a:rPr>
                        <a:t> con </a:t>
                      </a:r>
                      <a:r>
                        <a:rPr lang="en-US" altLang="en-US" sz="2400" dirty="0" err="1" smtClean="0">
                          <a:latin typeface="Cambria" panose="02040503050406030204" pitchFamily="18" charset="0"/>
                        </a:rPr>
                        <a:t>bà</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nông</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dân</a:t>
                      </a:r>
                      <a:r>
                        <a:rPr lang="en-US" altLang="en-US" sz="2400" dirty="0" smtClean="0">
                          <a:latin typeface="Cambria" panose="02040503050406030204" pitchFamily="18" charset="0"/>
                        </a:rPr>
                        <a:t>.</a:t>
                      </a:r>
                    </a:p>
                    <a:p>
                      <a:pPr eaLnBrk="1" hangingPunct="1"/>
                      <a:r>
                        <a:rPr lang="en-US" altLang="en-US" sz="2400" dirty="0" smtClean="0">
                          <a:latin typeface="Cambria" panose="02040503050406030204" pitchFamily="18" charset="0"/>
                        </a:rPr>
                        <a:t>-</a:t>
                      </a:r>
                      <a:r>
                        <a:rPr lang="en-US" altLang="en-US" sz="2400" dirty="0" err="1" smtClean="0">
                          <a:latin typeface="Cambria" panose="02040503050406030204" pitchFamily="18" charset="0"/>
                        </a:rPr>
                        <a:t>Bà</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cụ</a:t>
                      </a:r>
                      <a:r>
                        <a:rPr lang="en-US" altLang="en-US" sz="2400" dirty="0" smtClean="0">
                          <a:latin typeface="Cambria" panose="02040503050406030204" pitchFamily="18" charset="0"/>
                        </a:rPr>
                        <a:t> </a:t>
                      </a:r>
                      <a:r>
                        <a:rPr lang="vi-VN" altLang="en-US" sz="2400" dirty="0" smtClean="0">
                          <a:latin typeface="Cambria" panose="02040503050406030204" pitchFamily="18" charset="0"/>
                        </a:rPr>
                        <a:t>ă</a:t>
                      </a:r>
                      <a:r>
                        <a:rPr lang="en-US" altLang="en-US" sz="2400" dirty="0" smtClean="0">
                          <a:latin typeface="Cambria" panose="02040503050406030204" pitchFamily="18" charset="0"/>
                        </a:rPr>
                        <a:t>n </a:t>
                      </a:r>
                      <a:r>
                        <a:rPr lang="en-US" altLang="en-US" sz="2400" dirty="0" err="1" smtClean="0">
                          <a:latin typeface="Cambria" panose="02040503050406030204" pitchFamily="18" charset="0"/>
                        </a:rPr>
                        <a:t>xin</a:t>
                      </a:r>
                      <a:r>
                        <a:rPr lang="en-US" altLang="en-US" sz="2400" dirty="0" smtClean="0">
                          <a:latin typeface="Cambria" panose="02040503050406030204" pitchFamily="18" charset="0"/>
                        </a:rPr>
                        <a:t>.</a:t>
                      </a:r>
                    </a:p>
                    <a:p>
                      <a:pPr eaLnBrk="1" hangingPunct="1"/>
                      <a:r>
                        <a:rPr lang="en-US" altLang="en-US" sz="2400" dirty="0" smtClean="0">
                          <a:latin typeface="Cambria" panose="02040503050406030204" pitchFamily="18" charset="0"/>
                        </a:rPr>
                        <a:t>-</a:t>
                      </a:r>
                      <a:r>
                        <a:rPr lang="en-US" altLang="en-US" sz="2400" dirty="0" err="1" smtClean="0">
                          <a:latin typeface="Cambria" panose="02040503050406030204" pitchFamily="18" charset="0"/>
                        </a:rPr>
                        <a:t>Những</a:t>
                      </a:r>
                      <a:r>
                        <a:rPr lang="en-US" altLang="en-US" sz="2400" dirty="0" smtClean="0">
                          <a:latin typeface="Cambria" panose="02040503050406030204" pitchFamily="18" charset="0"/>
                        </a:rPr>
                        <a:t> ng</a:t>
                      </a:r>
                      <a:r>
                        <a:rPr lang="vi-VN" altLang="en-US" sz="2400" dirty="0" smtClean="0">
                          <a:latin typeface="Cambria" panose="02040503050406030204" pitchFamily="18" charset="0"/>
                        </a:rPr>
                        <a:t>ười</a:t>
                      </a:r>
                      <a:r>
                        <a:rPr lang="en-US" altLang="en-US" sz="2400" dirty="0" smtClean="0">
                          <a:latin typeface="Cambria" panose="02040503050406030204" pitchFamily="18" charset="0"/>
                        </a:rPr>
                        <a:t> </a:t>
                      </a:r>
                      <a:r>
                        <a:rPr lang="vi-VN" altLang="en-US" sz="2400" dirty="0" smtClean="0">
                          <a:latin typeface="Cambria" panose="02040503050406030204" pitchFamily="18" charset="0"/>
                        </a:rPr>
                        <a:t>đ</a:t>
                      </a:r>
                      <a:r>
                        <a:rPr lang="en-US" altLang="en-US" sz="2400" dirty="0" err="1" smtClean="0">
                          <a:latin typeface="Cambria" panose="02040503050406030204" pitchFamily="18" charset="0"/>
                        </a:rPr>
                        <a:t>i</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xem</a:t>
                      </a:r>
                      <a:r>
                        <a:rPr lang="en-US" altLang="en-US" sz="2400" dirty="0" smtClean="0">
                          <a:latin typeface="Cambria" panose="02040503050406030204" pitchFamily="18" charset="0"/>
                        </a:rPr>
                        <a:t> </a:t>
                      </a:r>
                      <a:r>
                        <a:rPr lang="en-US" altLang="en-US" sz="2400" dirty="0" err="1" smtClean="0">
                          <a:latin typeface="Cambria" panose="02040503050406030204" pitchFamily="18" charset="0"/>
                        </a:rPr>
                        <a:t>hội</a:t>
                      </a:r>
                      <a:endParaRPr lang="en-US" altLang="en-US" sz="2400" dirty="0" smtClean="0">
                        <a:latin typeface="Cambria" panose="02040503050406030204" pitchFamily="18" charset="0"/>
                      </a:endParaRPr>
                    </a:p>
                  </a:txBody>
                  <a:tcPr marL="91438" marR="91438" marT="45717" marB="45717"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en-US" altLang="en-US" sz="2400" dirty="0" smtClean="0">
                          <a:latin typeface="Cambria" panose="02040503050406030204" pitchFamily="18" charset="0"/>
                        </a:rPr>
                        <a:t>- Con </a:t>
                      </a:r>
                      <a:r>
                        <a:rPr lang="en-US" altLang="en-US" sz="2400" dirty="0" err="1" smtClean="0">
                          <a:latin typeface="Cambria" panose="02040503050406030204" pitchFamily="18" charset="0"/>
                        </a:rPr>
                        <a:t>giao</a:t>
                      </a:r>
                      <a:r>
                        <a:rPr lang="en-US" altLang="en-US" sz="2400" dirty="0" smtClean="0">
                          <a:latin typeface="Cambria" panose="02040503050406030204" pitchFamily="18" charset="0"/>
                        </a:rPr>
                        <a:t> long</a:t>
                      </a:r>
                      <a:endParaRPr lang="vi-VN" altLang="en-US" sz="2400" dirty="0" smtClean="0">
                        <a:latin typeface="Cambria" panose="020405030504060302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400" b="0" i="0" u="none" strike="noStrike" cap="none" normalizeH="0" baseline="0" dirty="0" smtClean="0">
                        <a:ln>
                          <a:noFill/>
                        </a:ln>
                        <a:solidFill>
                          <a:schemeClr val="tx1"/>
                        </a:solidFill>
                        <a:effectLst/>
                        <a:latin typeface="Cambria" panose="02040503050406030204" pitchFamily="18" charset="0"/>
                      </a:endParaRPr>
                    </a:p>
                  </a:txBody>
                  <a:tcPr marL="91438" marR="91438" marT="45717" marB="45717" horzOverflow="overflow"/>
                </a:tc>
                <a:extLst>
                  <a:ext uri="{0D108BD9-81ED-4DB2-BD59-A6C34878D82A}">
                    <a16:rowId xmlns:a16="http://schemas.microsoft.com/office/drawing/2014/main" xmlns="" val="3882104850"/>
                  </a:ext>
                </a:extLst>
              </a:tr>
            </a:tbl>
          </a:graphicData>
        </a:graphic>
      </p:graphicFrame>
      <p:sp>
        <p:nvSpPr>
          <p:cNvPr id="2" name="Rectangle 1"/>
          <p:cNvSpPr/>
          <p:nvPr/>
        </p:nvSpPr>
        <p:spPr>
          <a:xfrm>
            <a:off x="7349067" y="3301832"/>
            <a:ext cx="3352800" cy="1444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00312" y="4893566"/>
            <a:ext cx="3352800" cy="1444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00312" y="3322282"/>
            <a:ext cx="3352800" cy="1444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49067" y="4893565"/>
            <a:ext cx="3352800" cy="1444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56" y="-70408"/>
            <a:ext cx="12449111" cy="6998815"/>
          </a:xfrm>
          <a:prstGeom prst="rect">
            <a:avLst/>
          </a:prstGeom>
        </p:spPr>
      </p:pic>
      <p:sp>
        <p:nvSpPr>
          <p:cNvPr id="5" name="Text Box 4"/>
          <p:cNvSpPr txBox="1">
            <a:spLocks noChangeArrowheads="1"/>
          </p:cNvSpPr>
          <p:nvPr/>
        </p:nvSpPr>
        <p:spPr bwMode="auto">
          <a:xfrm>
            <a:off x="2250016" y="0"/>
            <a:ext cx="6858000" cy="6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b="1" i="1">
                <a:solidFill>
                  <a:schemeClr val="tx1"/>
                </a:solidFill>
                <a:latin typeface="Arial" panose="020B0604020202020204" pitchFamily="34" charset="0"/>
                <a:cs typeface="Arial" panose="020B0604020202020204" pitchFamily="34" charset="0"/>
              </a:defRPr>
            </a:lvl1pPr>
            <a:lvl2pPr marL="742950" indent="-285750" eaLnBrk="0" hangingPunct="0">
              <a:defRPr b="1" i="1">
                <a:solidFill>
                  <a:schemeClr val="tx1"/>
                </a:solidFill>
                <a:latin typeface="Arial" panose="020B0604020202020204" pitchFamily="34" charset="0"/>
                <a:cs typeface="Arial" panose="020B0604020202020204" pitchFamily="34" charset="0"/>
              </a:defRPr>
            </a:lvl2pPr>
            <a:lvl3pPr marL="1143000" indent="-228600" eaLnBrk="0" hangingPunct="0">
              <a:defRPr b="1" i="1">
                <a:solidFill>
                  <a:schemeClr val="tx1"/>
                </a:solidFill>
                <a:latin typeface="Arial" panose="020B0604020202020204" pitchFamily="34" charset="0"/>
                <a:cs typeface="Arial" panose="020B0604020202020204" pitchFamily="34" charset="0"/>
              </a:defRPr>
            </a:lvl3pPr>
            <a:lvl4pPr marL="1600200" indent="-228600" eaLnBrk="0" hangingPunct="0">
              <a:defRPr b="1" i="1">
                <a:solidFill>
                  <a:schemeClr val="tx1"/>
                </a:solidFill>
                <a:latin typeface="Arial" panose="020B0604020202020204" pitchFamily="34" charset="0"/>
                <a:cs typeface="Arial" panose="020B0604020202020204" pitchFamily="34" charset="0"/>
              </a:defRPr>
            </a:lvl4pPr>
            <a:lvl5pPr marL="2057400" indent="-228600" eaLnBrk="0" hangingPunct="0">
              <a:defRPr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i="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NHẬN XÉT</a:t>
            </a:r>
            <a:endParaRPr lang="en-US" altLang="en-US" sz="4000" i="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cxnSp>
        <p:nvCxnSpPr>
          <p:cNvPr id="6" name="Straight Connector 5"/>
          <p:cNvCxnSpPr/>
          <p:nvPr/>
        </p:nvCxnSpPr>
        <p:spPr>
          <a:xfrm>
            <a:off x="1919112" y="855132"/>
            <a:ext cx="878275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69877" y="664987"/>
            <a:ext cx="10241967" cy="4524315"/>
          </a:xfrm>
          <a:prstGeom prst="rect">
            <a:avLst/>
          </a:prstGeom>
        </p:spPr>
        <p:txBody>
          <a:bodyPr wrap="square">
            <a:spAutoFit/>
          </a:bodyPr>
          <a:lstStyle/>
          <a:p>
            <a:pPr>
              <a:lnSpc>
                <a:spcPct val="150000"/>
              </a:lnSpc>
            </a:pPr>
            <a:r>
              <a:rPr lang="en-US" altLang="en-US" sz="3200" b="1" i="1" dirty="0">
                <a:solidFill>
                  <a:srgbClr val="002060"/>
                </a:solidFill>
                <a:latin typeface="Cambria" panose="02040503050406030204" pitchFamily="18" charset="0"/>
                <a:cs typeface="Times New Roman" panose="02020603050405020304" pitchFamily="18" charset="0"/>
              </a:rPr>
              <a:t>2. </a:t>
            </a:r>
            <a:r>
              <a:rPr lang="en-US" altLang="en-US" sz="3200" b="1" i="1" dirty="0" err="1">
                <a:solidFill>
                  <a:srgbClr val="002060"/>
                </a:solidFill>
                <a:latin typeface="Cambria" panose="02040503050406030204" pitchFamily="18" charset="0"/>
                <a:cs typeface="Times New Roman" panose="02020603050405020304" pitchFamily="18" charset="0"/>
              </a:rPr>
              <a:t>Nêu</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nhận</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xét</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tính</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cách</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của</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nhân</a:t>
            </a:r>
            <a:r>
              <a:rPr lang="en-US" altLang="en-US" sz="3200" b="1" i="1" dirty="0">
                <a:solidFill>
                  <a:srgbClr val="002060"/>
                </a:solidFill>
                <a:latin typeface="Cambria" panose="02040503050406030204" pitchFamily="18" charset="0"/>
                <a:cs typeface="Times New Roman" panose="02020603050405020304" pitchFamily="18" charset="0"/>
              </a:rPr>
              <a:t> </a:t>
            </a:r>
            <a:r>
              <a:rPr lang="en-US" altLang="en-US" sz="3200" b="1" i="1" dirty="0" err="1">
                <a:solidFill>
                  <a:srgbClr val="002060"/>
                </a:solidFill>
                <a:latin typeface="Cambria" panose="02040503050406030204" pitchFamily="18" charset="0"/>
                <a:cs typeface="Times New Roman" panose="02020603050405020304" pitchFamily="18" charset="0"/>
              </a:rPr>
              <a:t>vật</a:t>
            </a:r>
            <a:r>
              <a:rPr lang="en-US" altLang="en-US" sz="3200" b="1" i="1" dirty="0">
                <a:solidFill>
                  <a:srgbClr val="002060"/>
                </a:solidFill>
                <a:latin typeface="Cambria" panose="02040503050406030204" pitchFamily="18" charset="0"/>
                <a:cs typeface="Times New Roman" panose="02020603050405020304" pitchFamily="18" charset="0"/>
              </a:rPr>
              <a:t>:</a:t>
            </a:r>
          </a:p>
          <a:p>
            <a:pPr>
              <a:lnSpc>
                <a:spcPct val="150000"/>
              </a:lnSpc>
              <a:buFontTx/>
              <a:buAutoNum type="alphaLcPeriod"/>
            </a:pP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Dế</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Mèn</a:t>
            </a:r>
            <a:r>
              <a:rPr lang="en-US" altLang="en-US" sz="3200" dirty="0">
                <a:latin typeface="Cambria" panose="02040503050406030204" pitchFamily="18" charset="0"/>
                <a:cs typeface="Times New Roman" panose="02020603050405020304" pitchFamily="18" charset="0"/>
              </a:rPr>
              <a:t> ( </a:t>
            </a:r>
            <a:r>
              <a:rPr lang="en-US" altLang="en-US" sz="3200" dirty="0" err="1">
                <a:latin typeface="Cambria" panose="02040503050406030204" pitchFamily="18" charset="0"/>
                <a:cs typeface="Times New Roman" panose="02020603050405020304" pitchFamily="18" charset="0"/>
              </a:rPr>
              <a:t>trong</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truyện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Dế</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Mèn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bênh</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vực</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kẻ</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yếu</a:t>
            </a:r>
            <a:r>
              <a:rPr lang="en-US" altLang="en-US" sz="3200" dirty="0" smtClean="0">
                <a:latin typeface="Cambria" panose="02040503050406030204" pitchFamily="18" charset="0"/>
                <a:cs typeface="Times New Roman" panose="02020603050405020304" pitchFamily="18" charset="0"/>
              </a:rPr>
              <a:t>).</a:t>
            </a:r>
          </a:p>
          <a:p>
            <a:pPr>
              <a:lnSpc>
                <a:spcPct val="150000"/>
              </a:lnSpc>
              <a:buFontTx/>
              <a:buAutoNum type="alphaLcPeriod"/>
            </a:pPr>
            <a:endParaRPr lang="en-US" altLang="en-US" sz="3200" dirty="0" smtClean="0">
              <a:latin typeface="Cambria" panose="02040503050406030204" pitchFamily="18" charset="0"/>
              <a:cs typeface="Times New Roman" panose="02020603050405020304" pitchFamily="18" charset="0"/>
            </a:endParaRPr>
          </a:p>
          <a:p>
            <a:pPr>
              <a:lnSpc>
                <a:spcPct val="150000"/>
              </a:lnSpc>
            </a:pPr>
            <a:endParaRPr lang="en-US" altLang="en-US" sz="3200" dirty="0" smtClean="0">
              <a:latin typeface="Cambria" panose="02040503050406030204" pitchFamily="18" charset="0"/>
              <a:cs typeface="Times New Roman" panose="02020603050405020304" pitchFamily="18" charset="0"/>
            </a:endParaRPr>
          </a:p>
          <a:p>
            <a:pPr>
              <a:lnSpc>
                <a:spcPct val="150000"/>
              </a:lnSpc>
            </a:pPr>
            <a:r>
              <a:rPr lang="en-US" altLang="en-US" sz="3200" dirty="0" err="1" smtClean="0">
                <a:latin typeface="Cambria" panose="02040503050406030204" pitchFamily="18" charset="0"/>
                <a:cs typeface="Times New Roman" panose="02020603050405020304" pitchFamily="18" charset="0"/>
              </a:rPr>
              <a:t>b.Mẹ</a:t>
            </a:r>
            <a:r>
              <a:rPr lang="en-US" altLang="en-US" sz="3200" dirty="0" smtClean="0">
                <a:latin typeface="Cambria" panose="02040503050406030204" pitchFamily="18" charset="0"/>
                <a:cs typeface="Times New Roman" panose="02020603050405020304" pitchFamily="18" charset="0"/>
              </a:rPr>
              <a:t> </a:t>
            </a:r>
            <a:r>
              <a:rPr lang="en-US" altLang="en-US" sz="3200" dirty="0">
                <a:latin typeface="Cambria" panose="02040503050406030204" pitchFamily="18" charset="0"/>
                <a:cs typeface="Times New Roman" panose="02020603050405020304" pitchFamily="18" charset="0"/>
              </a:rPr>
              <a:t>con </a:t>
            </a:r>
            <a:r>
              <a:rPr lang="en-US" altLang="en-US" sz="3200" dirty="0" err="1">
                <a:latin typeface="Cambria" panose="02040503050406030204" pitchFamily="18" charset="0"/>
                <a:cs typeface="Times New Roman" panose="02020603050405020304" pitchFamily="18" charset="0"/>
              </a:rPr>
              <a:t>bà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nông</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dân</a:t>
            </a:r>
            <a:r>
              <a:rPr lang="en-US" altLang="en-US" sz="3200" dirty="0">
                <a:latin typeface="Cambria" panose="02040503050406030204" pitchFamily="18" charset="0"/>
                <a:cs typeface="Times New Roman" panose="02020603050405020304" pitchFamily="18" charset="0"/>
              </a:rPr>
              <a:t> ( </a:t>
            </a:r>
            <a:r>
              <a:rPr lang="en-US" altLang="en-US" sz="3200" dirty="0" err="1">
                <a:latin typeface="Cambria" panose="02040503050406030204" pitchFamily="18" charset="0"/>
                <a:cs typeface="Times New Roman" panose="02020603050405020304" pitchFamily="18" charset="0"/>
              </a:rPr>
              <a:t>trong</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truyện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Sự</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tích</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hồ</a:t>
            </a:r>
            <a:r>
              <a:rPr lang="en-US" altLang="en-US" sz="3200" dirty="0">
                <a:latin typeface="Cambria" panose="02040503050406030204" pitchFamily="18" charset="0"/>
                <a:cs typeface="Times New Roman" panose="02020603050405020304" pitchFamily="18" charset="0"/>
              </a:rPr>
              <a:t> Ba </a:t>
            </a:r>
            <a:r>
              <a:rPr lang="en-US" altLang="en-US" sz="3200" dirty="0" err="1">
                <a:latin typeface="Cambria" panose="02040503050406030204" pitchFamily="18" charset="0"/>
                <a:cs typeface="Times New Roman" panose="02020603050405020304" pitchFamily="18" charset="0"/>
              </a:rPr>
              <a:t>Bể</a:t>
            </a:r>
            <a:r>
              <a:rPr lang="en-US" altLang="en-US" sz="3200" dirty="0">
                <a:latin typeface="Cambria" panose="02040503050406030204" pitchFamily="18" charset="0"/>
                <a:cs typeface="Times New Roman" panose="02020603050405020304" pitchFamily="18" charset="0"/>
              </a:rPr>
              <a:t>).</a:t>
            </a:r>
          </a:p>
          <a:p>
            <a:pPr>
              <a:lnSpc>
                <a:spcPct val="150000"/>
              </a:lnSpc>
            </a:pPr>
            <a:r>
              <a:rPr lang="en-US" altLang="en-US" sz="3200" dirty="0" err="1">
                <a:latin typeface="Cambria" panose="02040503050406030204" pitchFamily="18" charset="0"/>
                <a:cs typeface="Times New Roman" panose="02020603050405020304" pitchFamily="18" charset="0"/>
              </a:rPr>
              <a:t>Căn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cứ</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vào</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đâu</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mà</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em</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có</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nhận</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xét</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như</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vậy</a:t>
            </a:r>
            <a:r>
              <a:rPr lang="en-US" altLang="en-US" sz="3200" dirty="0">
                <a:latin typeface="Cambria" panose="02040503050406030204" pitchFamily="18" charset="0"/>
                <a:cs typeface="Times New Roman" panose="02020603050405020304" pitchFamily="18" charset="0"/>
              </a:rPr>
              <a:t>?</a:t>
            </a:r>
          </a:p>
        </p:txBody>
      </p:sp>
      <p:sp>
        <p:nvSpPr>
          <p:cNvPr id="8" name="TextBox 7"/>
          <p:cNvSpPr txBox="1"/>
          <p:nvPr/>
        </p:nvSpPr>
        <p:spPr>
          <a:xfrm>
            <a:off x="1513488" y="2316049"/>
            <a:ext cx="10402711" cy="1077218"/>
          </a:xfrm>
          <a:prstGeom prst="rect">
            <a:avLst/>
          </a:prstGeom>
          <a:solidFill>
            <a:schemeClr val="bg1"/>
          </a:solidFill>
          <a:ln w="28575">
            <a:prstDash val="dash"/>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200" dirty="0" err="1">
                <a:ln w="11430"/>
                <a:solidFill>
                  <a:srgbClr val="FF0000"/>
                </a:solidFill>
                <a:latin typeface="Times New Roman" pitchFamily="18" charset="0"/>
                <a:cs typeface="Times New Roman" pitchFamily="18" charset="0"/>
              </a:rPr>
              <a:t>Nhân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vật</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Dế</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Mèn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khảng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khái</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có</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lòng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thương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người</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ghét</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áp</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bức</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bất</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công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sẵn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sàng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làm</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việc</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nghĩa</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để</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bênh</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vực</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kẻ</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yếu</a:t>
            </a:r>
            <a:r>
              <a:rPr lang="en-US" sz="3200" dirty="0">
                <a:ln w="11430"/>
                <a:solidFill>
                  <a:srgbClr val="FF0000"/>
                </a:solidFill>
                <a:latin typeface="Times New Roman" pitchFamily="18" charset="0"/>
                <a:cs typeface="Times New Roman" pitchFamily="18" charset="0"/>
              </a:rPr>
              <a:t>.</a:t>
            </a:r>
            <a:endParaRPr lang="en-US" sz="3200" b="1" dirty="0">
              <a:ln w="11430"/>
              <a:solidFill>
                <a:srgbClr val="FF0000"/>
              </a:solidFill>
              <a:latin typeface="Times New Roman" pitchFamily="18" charset="0"/>
              <a:cs typeface="Times New Roman" pitchFamily="18" charset="0"/>
            </a:endParaRPr>
          </a:p>
        </p:txBody>
      </p:sp>
      <p:sp>
        <p:nvSpPr>
          <p:cNvPr id="9" name="TextBox 8"/>
          <p:cNvSpPr txBox="1"/>
          <p:nvPr/>
        </p:nvSpPr>
        <p:spPr>
          <a:xfrm>
            <a:off x="1109133" y="5265429"/>
            <a:ext cx="10402711" cy="1077218"/>
          </a:xfrm>
          <a:prstGeom prst="rect">
            <a:avLst/>
          </a:prstGeom>
          <a:solidFill>
            <a:schemeClr val="bg1"/>
          </a:solidFill>
          <a:ln w="28575">
            <a:prstDash val="dash"/>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200" dirty="0" err="1">
                <a:ln w="11430"/>
                <a:solidFill>
                  <a:srgbClr val="FF0000"/>
                </a:solidFill>
                <a:latin typeface="Times New Roman" pitchFamily="18" charset="0"/>
                <a:cs typeface="Times New Roman" pitchFamily="18" charset="0"/>
              </a:rPr>
              <a:t>Mẹ</a:t>
            </a:r>
            <a:r>
              <a:rPr lang="en-US" sz="3200" dirty="0">
                <a:ln w="11430"/>
                <a:solidFill>
                  <a:srgbClr val="FF0000"/>
                </a:solidFill>
                <a:latin typeface="Times New Roman" pitchFamily="18" charset="0"/>
                <a:cs typeface="Times New Roman" pitchFamily="18" charset="0"/>
              </a:rPr>
              <a:t> con </a:t>
            </a:r>
            <a:r>
              <a:rPr lang="en-US" sz="3200" dirty="0" err="1">
                <a:ln w="11430"/>
                <a:solidFill>
                  <a:srgbClr val="FF0000"/>
                </a:solidFill>
                <a:latin typeface="Times New Roman" pitchFamily="18" charset="0"/>
                <a:cs typeface="Times New Roman" pitchFamily="18" charset="0"/>
              </a:rPr>
              <a:t>bà</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nông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dân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có</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lòng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nhân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hậu</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sẵn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sàng</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giúp</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đỡ</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mọi</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người</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khi</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gặp</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hoạn</a:t>
            </a:r>
            <a:r>
              <a:rPr lang="en-US" sz="3200" dirty="0">
                <a:ln w="11430"/>
                <a:solidFill>
                  <a:srgbClr val="FF0000"/>
                </a:solidFill>
                <a:latin typeface="Times New Roman" pitchFamily="18" charset="0"/>
                <a:cs typeface="Times New Roman" pitchFamily="18" charset="0"/>
              </a:rPr>
              <a:t> </a:t>
            </a:r>
            <a:r>
              <a:rPr lang="en-US" sz="3200" dirty="0" err="1">
                <a:ln w="11430"/>
                <a:solidFill>
                  <a:srgbClr val="FF0000"/>
                </a:solidFill>
                <a:latin typeface="Times New Roman" pitchFamily="18" charset="0"/>
                <a:cs typeface="Times New Roman" pitchFamily="18" charset="0"/>
              </a:rPr>
              <a:t>nạn</a:t>
            </a:r>
            <a:r>
              <a:rPr lang="en-US" sz="3200" dirty="0">
                <a:ln w="11430"/>
                <a:solidFill>
                  <a:srgbClr val="FF0000"/>
                </a:solidFill>
                <a:latin typeface="Times New Roman" pitchFamily="18" charset="0"/>
                <a:cs typeface="Times New Roman" pitchFamily="18" charset="0"/>
              </a:rPr>
              <a:t>.</a:t>
            </a:r>
            <a:endParaRPr lang="en-US" sz="3200" b="1"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9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1356</Words>
  <Application>Microsoft Office PowerPoint</Application>
  <PresentationFormat>Widescreen</PresentationFormat>
  <Paragraphs>114</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HP001 4 hàng</vt:lpstr>
      <vt:lpstr>HP001 5H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1: (Trả lời miệng) - Nhân vật trong câu chuyện sau là những ai? - Em có đồng ý với nhận xét của bà về tính cách từng cháu không?  - Vì sao bà có nhận xét như vậy?</vt:lpstr>
      <vt:lpstr>PowerPoint Presentation</vt:lpstr>
      <vt:lpstr>PowerPoint Presentation</vt:lpstr>
      <vt:lpstr>PowerPoint Presentation</vt:lpstr>
      <vt:lpstr>PowerPoint Presentation</vt:lpstr>
      <vt:lpstr>PowerPoint Presentation</vt:lpstr>
      <vt:lpstr>   Bài 2: (Làm vào vở)         Cho tình huống sau: Một bạn nhỏ mải vui đùa, chạy nhảy, lỡ làm ngã một em bé. Em bé khóc.       Hãy hình dung sự việc và kể tiếp câu chuyện theo một trong hai hướng sau đây:  a)Bạn nhỏ trên biết quan tâm đến người khác.   b)Bạn nhỏ trên không biết quan tâm đến người khác.</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 ADMIN</cp:lastModifiedBy>
  <cp:revision>16</cp:revision>
  <dcterms:created xsi:type="dcterms:W3CDTF">2021-08-30T13:35:52Z</dcterms:created>
  <dcterms:modified xsi:type="dcterms:W3CDTF">2021-09-09T06:31:54Z</dcterms:modified>
</cp:coreProperties>
</file>