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8" r:id="rId4"/>
    <p:sldId id="322" r:id="rId5"/>
    <p:sldId id="310" r:id="rId6"/>
    <p:sldId id="305" r:id="rId7"/>
    <p:sldId id="306" r:id="rId8"/>
    <p:sldId id="307" r:id="rId9"/>
    <p:sldId id="308" r:id="rId10"/>
    <p:sldId id="311" r:id="rId11"/>
    <p:sldId id="312" r:id="rId12"/>
    <p:sldId id="313" r:id="rId13"/>
    <p:sldId id="314" r:id="rId14"/>
    <p:sldId id="260" r:id="rId15"/>
    <p:sldId id="259" r:id="rId16"/>
    <p:sldId id="321" r:id="rId17"/>
    <p:sldId id="263" r:id="rId18"/>
    <p:sldId id="294" r:id="rId19"/>
    <p:sldId id="295" r:id="rId20"/>
    <p:sldId id="296" r:id="rId21"/>
    <p:sldId id="315" r:id="rId22"/>
    <p:sldId id="297" r:id="rId23"/>
    <p:sldId id="269" r:id="rId24"/>
    <p:sldId id="323" r:id="rId25"/>
    <p:sldId id="267" r:id="rId26"/>
    <p:sldId id="316" r:id="rId27"/>
    <p:sldId id="317" r:id="rId28"/>
    <p:sldId id="324" r:id="rId29"/>
    <p:sldId id="318" r:id="rId30"/>
    <p:sldId id="319" r:id="rId31"/>
    <p:sldId id="320" r:id="rId32"/>
    <p:sldId id="282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7CC"/>
    <a:srgbClr val="F6D8C3"/>
    <a:srgbClr val="9AAFEB"/>
    <a:srgbClr val="E2C8AF"/>
    <a:srgbClr val="D3BF9F"/>
    <a:srgbClr val="FF8B96"/>
    <a:srgbClr val="FFE288"/>
    <a:srgbClr val="9DDCD3"/>
    <a:srgbClr val="C1DBEA"/>
    <a:srgbClr val="DA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562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3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38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63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36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347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Chốt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cách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tìm</a:t>
            </a:r>
            <a:r>
              <a:rPr lang="en-US" altLang="zh-CN" baseline="0" dirty="0" smtClean="0"/>
              <a:t> x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175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870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25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09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7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8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84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4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915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06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6.emf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gif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2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gif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2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76" y="4956052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336" y="185347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69" y="468204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2312543" y="2592504"/>
            <a:ext cx="5219597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076372" y="2028433"/>
            <a:ext cx="76919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4800" b="1" dirty="0">
              <a:latin typeface="HP001 4 hàng" panose="020B0603050302020204" pitchFamily="34" charset="0"/>
              <a:cs typeface="Arial" pitchFamily="34" charset="0"/>
            </a:endParaRPr>
          </a:p>
          <a:p>
            <a:pPr algn="ctr"/>
            <a:r>
              <a:rPr lang="en-US" altLang="en-US" sz="4800" b="1" dirty="0" err="1">
                <a:latin typeface="HP001 4 hàng" panose="020B0603050302020204" pitchFamily="34" charset="0"/>
                <a:cs typeface="Arial" pitchFamily="34" charset="0"/>
              </a:rPr>
              <a:t>Toán</a:t>
            </a:r>
            <a:endParaRPr lang="en-US" altLang="en-US" sz="4800" b="1" dirty="0">
              <a:latin typeface="HP001 4 hàng" panose="020B0603050302020204" pitchFamily="34" charset="0"/>
              <a:cs typeface="Arial" pitchFamily="34" charset="0"/>
            </a:endParaRPr>
          </a:p>
          <a:p>
            <a:pPr algn="ctr"/>
            <a:r>
              <a:rPr lang="en-US" alt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Tiết</a:t>
            </a:r>
            <a:r>
              <a:rPr lang="en-US" alt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3: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Ôn</a:t>
            </a:r>
            <a:r>
              <a:rPr lang="en-US" alt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100000 (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tiếp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theo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)</a:t>
            </a: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HP001 4 hàng" panose="020B0603050302020204" pitchFamily="3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8697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275027" y="5834771"/>
            <a:ext cx="222289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SGK/Trang 5</a:t>
            </a:r>
            <a:endParaRPr lang="en-US" sz="2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D025D5-96D7-45B1-B982-D53152C2A51E}"/>
              </a:ext>
            </a:extLst>
          </p:cNvPr>
          <p:cNvSpPr txBox="1"/>
          <p:nvPr/>
        </p:nvSpPr>
        <p:spPr>
          <a:xfrm>
            <a:off x="1230895" y="1625259"/>
            <a:ext cx="7691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5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1 -0.00602 0.04753 -0.02547 0.06094 -0.00949 C 0.06315 -0.00695 0.06537 -0.00533 0.06706 -0.00255 C 0.06953 0.00115 0.07136 0.00625 0.07396 0.00972 C 0.08125 0.01944 0.07318 0.00926 0.08021 0.01666 C 0.08685 0.02384 0.08256 0.02083 0.08711 0.02384 C 0.08868 0.02546 0.08998 0.02801 0.0918 0.02916 C 0.09362 0.03032 0.0961 0.03148 0.09779 0.0331 C 0.09883 0.03402 0.09948 0.03518 0.10013 0.03588 C 0.10183 0.03703 0.10339 0.03773 0.10482 0.03865 C 0.10599 0.03935 0.10703 0.04074 0.10808 0.04143 C 0.10873 0.0419 0.10951 0.04236 0.11029 0.04282 C 0.11146 0.04352 0.11237 0.04467 0.11342 0.0456 C 0.11498 0.04652 0.11654 0.04768 0.1181 0.04838 C 0.11914 0.04884 0.12019 0.04907 0.12123 0.04977 C 0.12227 0.05046 0.12318 0.05162 0.12422 0.05254 C 0.12552 0.05324 0.13021 0.05486 0.13125 0.05509 C 0.13425 0.05879 0.13334 0.0581 0.13724 0.06065 C 0.13959 0.06203 0.14219 0.06296 0.1444 0.06481 C 0.14935 0.06921 0.14636 0.06713 0.15365 0.07037 L 0.1599 0.07315 L 0.16289 0.07453 C 0.16849 0.07407 0.17422 0.07384 0.17995 0.07315 C 0.18099 0.07291 0.18203 0.07199 0.18308 0.07176 C 0.18438 0.07106 0.18555 0.0706 0.18685 0.07037 C 0.1905 0.06921 0.19414 0.06852 0.19779 0.06759 C 0.19948 0.06713 0.20131 0.0669 0.20313 0.0662 C 0.20625 0.06504 0.21042 0.06365 0.21315 0.06203 L 0.2155 0.06065 C 0.2168 0.05879 0.21927 0.05532 0.22097 0.0537 C 0.22188 0.05277 0.22292 0.05185 0.22396 0.05115 C 0.22565 0.05 0.22761 0.0493 0.22917 0.04838 C 0.23073 0.04699 0.2319 0.04514 0.23334 0.04421 C 0.23985 0.03935 0.24089 0.03935 0.24649 0.03727 C 0.25 0.03472 0.25677 0.02963 0.25964 0.02639 C 0.26042 0.02546 0.26094 0.02453 0.26185 0.02384 C 0.26289 0.02222 0.26407 0.02106 0.26498 0.01944 C 0.26563 0.01852 0.26563 0.01643 0.26654 0.01527 C 0.26719 0.01435 0.26797 0.01435 0.26888 0.01389 C 0.26914 0.0125 0.2698 0.01111 0.27032 0.00972 C 0.27214 0.00671 0.2767 0.00416 0.27813 0.00301 C 0.28021 0.00115 0.28203 -0.00093 0.28438 -0.00255 C 0.28842 -0.00579 0.29258 -0.00903 0.29675 -0.01204 C 0.29844 -0.01343 0.30039 -0.01482 0.30209 -0.01621 C 0.30769 -0.0213 0.30508 -0.01968 0.3099 -0.02176 C 0.31029 -0.02315 0.3112 -0.02477 0.31211 -0.02593 C 0.31263 -0.02685 0.31706 -0.02824 0.31758 -0.02871 C 0.31888 -0.0294 0.32006 -0.03079 0.32149 -0.03148 C 0.32409 -0.03264 0.3336 -0.0338 0.33542 -0.03403 C 0.35404 -0.03727 0.33203 -0.03334 0.35078 -0.0382 C 0.35339 -0.03889 0.35599 -0.03912 0.3586 -0.03959 C 0.36081 -0.04005 0.36315 -0.04051 0.3655 -0.04098 C 0.3668 -0.04144 0.3681 -0.0419 0.3694 -0.04236 C 0.37605 -0.0419 0.38282 -0.0419 0.38946 -0.04098 C 0.3944 -0.04051 0.39922 -0.03866 0.40417 -0.0382 C 0.41446 -0.03727 0.42474 -0.03727 0.43516 -0.03681 C 0.44115 -0.03426 0.43672 -0.03588 0.44675 -0.03403 C 0.44896 -0.0338 0.45131 -0.03334 0.45365 -0.03287 C 0.45612 -0.03172 0.4569 -0.03148 0.45899 -0.0301 C 0.46042 -0.02917 0.46159 -0.02801 0.46276 -0.02732 C 0.46446 -0.02662 0.46602 -0.02639 0.46745 -0.02593 C 0.46888 -0.02547 0.47019 -0.025 0.47149 -0.02454 C 0.47305 -0.02408 0.475 -0.02361 0.47683 -0.02315 C 0.47839 -0.02269 0.47995 -0.02223 0.48151 -0.02176 C 0.48334 -0.0213 0.48503 -0.02107 0.48685 -0.02037 C 0.48828 -0.01991 0.49506 -0.0176 0.49766 -0.01621 C 0.49935 -0.01528 0.50078 -0.01435 0.50235 -0.01343 L 0.50469 -0.01204 C 0.50873 -0.00741 0.50534 -0.01042 0.51159 -0.0081 C 0.5125 -0.00764 0.51315 -0.00695 0.51394 -0.00672 C 0.51602 -0.00556 0.5181 -0.00486 0.52019 -0.00394 L 0.52318 -0.00255 C 0.52422 -0.00209 0.52513 -0.00162 0.52631 -0.00116 L 0.53021 0.00023 C 0.5319 0.00069 0.53334 0.00115 0.5349 0.00162 C 0.53594 0.00185 0.53685 0.00254 0.53776 0.00301 C 0.54948 0.00254 0.5612 0.00277 0.57279 0.00162 C 0.57487 0.00139 0.5767 -0.0007 0.57878 -0.00116 C 0.58503 -0.00232 0.58477 -0.00162 0.58972 -0.00394 C 0.60078 -0.00834 0.58203 -0.00116 0.59753 -0.0081 C 0.60052 -0.00949 0.60209 -0.00996 0.60521 -0.01204 C 0.60651 -0.01297 0.60782 -0.01412 0.60912 -0.01482 C 0.61003 -0.01528 0.6112 -0.01574 0.61211 -0.01621 C 0.61368 -0.01713 0.61524 -0.01806 0.6168 -0.01898 C 0.61758 -0.01945 0.61836 -0.01991 0.61914 -0.02037 C 0.62097 -0.02176 0.62266 -0.02315 0.62448 -0.02454 C 0.62526 -0.025 0.62605 -0.02523 0.62683 -0.02593 C 0.63256 -0.0301 0.62735 -0.02755 0.63308 -0.0301 C 0.63386 -0.03102 0.63451 -0.03218 0.63542 -0.03287 C 0.63685 -0.03403 0.63842 -0.03449 0.63998 -0.03542 C 0.64076 -0.03588 0.64154 -0.03658 0.64232 -0.03681 C 0.64336 -0.03727 0.6444 -0.03773 0.64545 -0.0382 C 0.64805 -0.03959 0.65052 -0.04167 0.65313 -0.04236 C 0.65521 -0.04306 0.6573 -0.04329 0.65938 -0.04375 C 0.66042 -0.04422 0.66146 -0.04468 0.66237 -0.04514 C 0.66315 -0.0456 0.66394 -0.04607 0.66472 -0.04653 C 0.6668 -0.04746 0.66888 -0.04838 0.67097 -0.04931 C 0.67201 -0.04977 0.67305 -0.05 0.67396 -0.0507 C 0.67592 -0.05162 0.67748 -0.05278 0.67943 -0.05348 C 0.68151 -0.05394 0.6836 -0.0544 0.68568 -0.05463 C 0.6905 -0.05394 0.69545 -0.05348 0.70026 -0.05209 C 0.7017 -0.05162 0.70287 -0.05 0.70417 -0.04931 C 0.71967 -0.03935 0.70039 -0.05255 0.71185 -0.04375 C 0.71263 -0.04329 0.71355 -0.04306 0.7142 -0.04236 C 0.71953 -0.03773 0.71315 -0.04121 0.71967 -0.0382 C 0.72045 -0.03727 0.7211 -0.03611 0.72201 -0.03542 C 0.72344 -0.03426 0.72513 -0.03426 0.72657 -0.03287 C 0.72787 -0.03148 0.72904 -0.02963 0.73047 -0.02871 C 0.73138 -0.02778 0.73256 -0.02778 0.7336 -0.02732 C 0.73516 -0.02639 0.73815 -0.02454 0.73815 -0.02431 C 0.7448 -0.01667 0.73646 -0.02616 0.74284 -0.02037 C 0.74362 -0.01968 0.74427 -0.01806 0.74519 -0.0176 C 0.7461 -0.01713 0.74727 -0.0176 0.74831 -0.0176 L 0.74831 -0.01736 L 0.74831 -0.0176 " pathEditMode="relative" rAng="0" ptsTypes="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  <p:bldP spid="57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68948" y="1268835"/>
            <a:ext cx="49729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– 4000 x 2 = ?</a:t>
            </a:r>
          </a:p>
        </p:txBody>
      </p:sp>
    </p:spTree>
    <p:extLst>
      <p:ext uri="{BB962C8B-B14F-4D97-AF65-F5344CB8AC3E}">
        <p14:creationId xmlns:p14="http://schemas.microsoft.com/office/powerpoint/2010/main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42338" y="1314127"/>
            <a:ext cx="5307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(9000 – 4000) x 2 = ?</a:t>
            </a:r>
          </a:p>
        </p:txBody>
      </p:sp>
    </p:spTree>
    <p:extLst>
      <p:ext uri="{BB962C8B-B14F-4D97-AF65-F5344CB8AC3E}">
        <p14:creationId xmlns:p14="http://schemas.microsoft.com/office/powerpoint/2010/main" val="41326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84542" y="1314127"/>
            <a:ext cx="52653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– 6000 : 3 = ?</a:t>
            </a:r>
          </a:p>
        </p:txBody>
      </p:sp>
    </p:spTree>
    <p:extLst>
      <p:ext uri="{BB962C8B-B14F-4D97-AF65-F5344CB8AC3E}">
        <p14:creationId xmlns:p14="http://schemas.microsoft.com/office/powerpoint/2010/main" val="934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87" y="-58437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6797" y="3283741"/>
            <a:ext cx="5698432" cy="285822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736408" y="3634491"/>
            <a:ext cx="4719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 dirty="0" err="1">
                <a:solidFill>
                  <a:srgbClr val="F13413"/>
                </a:solidFill>
                <a:cs typeface="+mn-ea"/>
                <a:sym typeface="+mn-lt"/>
              </a:rPr>
              <a:t>Bài</a:t>
            </a:r>
            <a:r>
              <a:rPr lang="en-US" altLang="zh-CN" sz="3600" spc="-150" dirty="0">
                <a:solidFill>
                  <a:srgbClr val="F13413"/>
                </a:solidFill>
                <a:cs typeface="+mn-ea"/>
                <a:sym typeface="+mn-lt"/>
              </a:rPr>
              <a:t>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spc="-150" dirty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ĐẶT TÍNH RỒI </a:t>
            </a:r>
            <a:r>
              <a:rPr lang="en-US" altLang="zh-CN" sz="3600" b="1" spc="-150" dirty="0" smtClean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58" y="42495"/>
            <a:ext cx="10184988" cy="2330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-20016" y="2612622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71423" y="3524518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14304" y="4506012"/>
            <a:ext cx="1844790" cy="7118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0619" y="-16115"/>
            <a:ext cx="2056549" cy="6858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2793706" y="1081899"/>
            <a:ext cx="46858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2: Đặt tính rồi tính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14304" y="5423783"/>
            <a:ext cx="1894537" cy="775155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813334" y="2544911"/>
            <a:ext cx="18289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56346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571598" y="2465131"/>
            <a:ext cx="65469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9191812" y="2544911"/>
            <a:ext cx="15249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2854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883842" y="3457823"/>
            <a:ext cx="1828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43000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9359503" y="3457823"/>
            <a:ext cx="21812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21308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8801715" y="3410109"/>
            <a:ext cx="378014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868602" y="4433183"/>
            <a:ext cx="1828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13065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9190712" y="4433183"/>
            <a:ext cx="21812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8707166" y="4428142"/>
            <a:ext cx="4762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776127" y="5423783"/>
            <a:ext cx="20838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 65040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9144041" y="542378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8685571" y="5378063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51" name="TextBox 33">
            <a:extLst>
              <a:ext uri="{FF2B5EF4-FFF2-40B4-BE49-F238E27FC236}">
                <a16:creationId xmlns="" xmlns:a16="http://schemas.microsoft.com/office/drawing/2014/main" id="{D604F846-8BA5-4D4C-8CDC-4F343222641B}"/>
              </a:ext>
            </a:extLst>
          </p:cNvPr>
          <p:cNvSpPr txBox="1"/>
          <p:nvPr/>
        </p:nvSpPr>
        <p:spPr>
          <a:xfrm>
            <a:off x="4747563" y="-16115"/>
            <a:ext cx="386240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LÀM VÀO VỞ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647555" y="2566740"/>
            <a:ext cx="18289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6083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3405819" y="2486960"/>
            <a:ext cx="65469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4026033" y="2566740"/>
            <a:ext cx="15249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2378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718063" y="3479652"/>
            <a:ext cx="1828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28763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4193724" y="3479652"/>
            <a:ext cx="21812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23359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43" name="TextBox 26"/>
          <p:cNvSpPr txBox="1">
            <a:spLocks noChangeArrowheads="1"/>
          </p:cNvSpPr>
          <p:nvPr/>
        </p:nvSpPr>
        <p:spPr bwMode="auto">
          <a:xfrm>
            <a:off x="3635936" y="3431938"/>
            <a:ext cx="378014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1702823" y="4455012"/>
            <a:ext cx="1828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2570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4024933" y="4455012"/>
            <a:ext cx="21812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3541387" y="4449971"/>
            <a:ext cx="4762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1610348" y="5445612"/>
            <a:ext cx="20838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 </a:t>
            </a: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40075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3978262" y="5445612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7</a:t>
            </a:r>
          </a:p>
        </p:txBody>
      </p:sp>
      <p:sp>
        <p:nvSpPr>
          <p:cNvPr id="49" name="TextBox 26"/>
          <p:cNvSpPr txBox="1">
            <a:spLocks noChangeArrowheads="1"/>
          </p:cNvSpPr>
          <p:nvPr/>
        </p:nvSpPr>
        <p:spPr bwMode="auto">
          <a:xfrm>
            <a:off x="3519792" y="5399892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130912" y="2180492"/>
            <a:ext cx="0" cy="40345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924676" y="2138289"/>
            <a:ext cx="682359" cy="47433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534576" y="2152200"/>
            <a:ext cx="682359" cy="47433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51" grpId="0" animBg="1"/>
      <p:bldP spid="3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99848" y="0"/>
            <a:ext cx="12219709" cy="7073061"/>
            <a:chOff x="0" y="15350"/>
            <a:chExt cx="9164782" cy="5304796"/>
          </a:xfrm>
        </p:grpSpPr>
        <p:pic>
          <p:nvPicPr>
            <p:cNvPr id="5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50"/>
              <a:ext cx="9144000" cy="355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Content Placeholder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7" b="33084"/>
            <a:stretch/>
          </p:blipFill>
          <p:spPr>
            <a:xfrm>
              <a:off x="0" y="2963556"/>
              <a:ext cx="9164782" cy="2356590"/>
            </a:xfrm>
            <a:prstGeom prst="rect">
              <a:avLst/>
            </a:prstGeom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2956" y="958357"/>
            <a:ext cx="19932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  6083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82956" y="1667969"/>
            <a:ext cx="19167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  2378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9136" y="1249663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+</a:t>
            </a: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584659" y="2325527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94442" y="422250"/>
            <a:ext cx="623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</a:rPr>
              <a:t>Bài</a:t>
            </a:r>
            <a:r>
              <a:rPr lang="en-US" sz="3600" b="1" dirty="0" smtClean="0">
                <a:latin typeface="HP001 4 hàng" panose="020B0603050302020204" pitchFamily="34" charset="0"/>
              </a:rPr>
              <a:t> 2.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Đặt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tính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rồi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tính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94441" y="1177974"/>
            <a:ext cx="623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P001 4 hàng" panose="020B0603050302020204" pitchFamily="34" charset="0"/>
              </a:rPr>
              <a:t>a.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361903" y="96471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28763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349203" y="172671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23359</a:t>
            </a:r>
          </a:p>
        </p:txBody>
      </p:sp>
      <p:sp>
        <p:nvSpPr>
          <p:cNvPr id="23" name="TextBox 27"/>
          <p:cNvSpPr txBox="1">
            <a:spLocks noChangeArrowheads="1"/>
          </p:cNvSpPr>
          <p:nvPr/>
        </p:nvSpPr>
        <p:spPr bwMode="auto">
          <a:xfrm>
            <a:off x="3033522" y="1356553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3406585" y="2382818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177326" y="1014996"/>
            <a:ext cx="19315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2570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814485" y="17619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         5</a:t>
            </a: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6036680" y="149394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dirty="0">
                <a:latin typeface="Times New Roman" pitchFamily="18" charset="0"/>
              </a:rPr>
              <a:t> x</a:t>
            </a:r>
            <a:endParaRPr lang="en-US" altLang="en-US" sz="4400" dirty="0">
              <a:latin typeface="Arial" pitchFamily="34" charset="0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6043977" y="2415434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8658218" y="99994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40075</a:t>
            </a: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10574326" y="1068581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10494757" y="1718469"/>
            <a:ext cx="1113799" cy="22259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0494757" y="922151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95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9932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  6083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792393" y="2583814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9167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  2378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842961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9159955" y="3717290"/>
            <a:ext cx="557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1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815468" y="3698724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6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478755" y="3690302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792393" y="3738152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  8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8192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6083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498589" y="1460350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2378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28763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23359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185057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363021" y="3929385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9046342" y="391459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0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696271" y="3929576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356366" y="3921944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28763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23359</a:t>
            </a: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2570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793064" y="154647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3" y="2385111"/>
            <a:ext cx="19315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2570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>
                <a:latin typeface="Times New Roman" pitchFamily="18" charset="0"/>
              </a:rPr>
              <a:t>         5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8030130" y="4103154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9346248" y="4103154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9017188" y="410823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724518" y="411649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="" xmlns:a16="http://schemas.microsoft.com/office/drawing/2014/main" id="{3DE93B8B-A443-4E12-9ABC-1E28F5DE8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723" y="411649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="" xmlns:a16="http://schemas.microsoft.com/office/drawing/2014/main" id="{344527D0-D947-4D55-B143-E524788F3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983" y="4126605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40075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7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40075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>
                <a:latin typeface="Times New Roman" pitchFamily="18" charset="0"/>
              </a:rPr>
              <a:t>7</a:t>
            </a: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68298" y="35583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4" name="矩形 13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201236" cy="15303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8" y="0"/>
            <a:ext cx="3276183" cy="29164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5845" y="2056034"/>
            <a:ext cx="7381647" cy="46684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960869" y="2916445"/>
            <a:ext cx="7334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Mục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tiêu</a:t>
            </a:r>
            <a:endParaRPr lang="en-US" altLang="zh-CN" sz="3600" spc="-150" dirty="0" smtClean="0">
              <a:solidFill>
                <a:srgbClr val="F13413"/>
              </a:solidFill>
              <a:latin typeface="UTM Banque" panose="02040603050506020204" charset="0"/>
              <a:cs typeface="UTM Banque" panose="02040603050506020204" charset="0"/>
              <a:sym typeface="+mn-lt"/>
            </a:endParaRPr>
          </a:p>
          <a:p>
            <a:pPr marL="571500" indent="-571500">
              <a:buFontTx/>
              <a:buChar char="-"/>
            </a:pP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Tính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thành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thạo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các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phép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tính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trong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phạm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vi 100000;</a:t>
            </a:r>
          </a:p>
          <a:p>
            <a:pPr marL="571500" indent="-571500">
              <a:buFontTx/>
              <a:buChar char="-"/>
            </a:pP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Giải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được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bài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toán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có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lời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văn</a:t>
            </a:r>
            <a:r>
              <a:rPr lang="en-US" altLang="zh-CN" sz="3600" spc="-150" dirty="0" smtClean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.</a:t>
            </a:r>
            <a:endParaRPr lang="zh-CN" altLang="en-US" sz="3600" spc="-150" dirty="0">
              <a:solidFill>
                <a:srgbClr val="F13413"/>
              </a:solidFill>
              <a:latin typeface="UTM Banque" panose="02040603050506020204" charset="0"/>
              <a:cs typeface="UTM Banque" panose="020406030505060202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7083" y="-137436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288" y="4065603"/>
            <a:ext cx="3745735" cy="261003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263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94" y="-157725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7751747" y="1818365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latin typeface=".VnCentury Schoolbook" pitchFamily="34" charset="0"/>
              </a:rPr>
              <a:t>65040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9705960" y="1917212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9705960" y="252988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9829785" y="1765978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 smtClean="0">
                <a:latin typeface="Times New Roman" pitchFamily="18" charset="0"/>
              </a:rPr>
              <a:t>5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911291" y="243749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1</a:t>
            </a:r>
            <a:endParaRPr lang="en-US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8252180" y="245177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5</a:t>
            </a:r>
            <a:endParaRPr lang="en-US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8280755" y="295664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8565875" y="295342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598466" y="3545963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870354" y="355905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939899" y="4143122"/>
            <a:ext cx="7561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40</a:t>
            </a:r>
            <a:endParaRPr lang="en-US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69072" y="1784243"/>
            <a:ext cx="22464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  </a:t>
            </a:r>
            <a:r>
              <a:rPr lang="en-US" altLang="en-US" sz="4400" b="1" dirty="0" smtClean="0">
                <a:latin typeface=".VnCentury Schoolbook" pitchFamily="34" charset="0"/>
              </a:rPr>
              <a:t>56346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54128" y="208586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+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08553" y="2437490"/>
            <a:ext cx="19167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  </a:t>
            </a:r>
            <a:r>
              <a:rPr lang="en-US" altLang="en-US" sz="4400" b="1" dirty="0" smtClean="0">
                <a:latin typeface=".VnCentury Schoolbook" pitchFamily="34" charset="0"/>
              </a:rPr>
              <a:t>2854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2915538" y="1772065"/>
            <a:ext cx="21119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  </a:t>
            </a:r>
            <a:r>
              <a:rPr lang="en-US" altLang="en-US" sz="4400" b="1" dirty="0" smtClean="0">
                <a:latin typeface=".VnCentury Schoolbook" pitchFamily="34" charset="0"/>
              </a:rPr>
              <a:t>43000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2800594" y="2073689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latin typeface=".VnCentury Schoolbook" pitchFamily="34" charset="0"/>
              </a:rPr>
              <a:t>-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915539" y="2481677"/>
            <a:ext cx="22252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  </a:t>
            </a:r>
            <a:r>
              <a:rPr lang="en-US" altLang="en-US" sz="4400" b="1" dirty="0" smtClean="0">
                <a:latin typeface=".VnCentury Schoolbook" pitchFamily="34" charset="0"/>
              </a:rPr>
              <a:t>21308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5445543" y="1772065"/>
            <a:ext cx="20950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  </a:t>
            </a:r>
            <a:r>
              <a:rPr lang="en-US" altLang="en-US" sz="4400" b="1" dirty="0" smtClean="0">
                <a:latin typeface=".VnCentury Schoolbook" pitchFamily="34" charset="0"/>
              </a:rPr>
              <a:t>13065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382805" y="2095896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latin typeface=".VnCentury Schoolbook" pitchFamily="34" charset="0"/>
              </a:rPr>
              <a:t>x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6613517" y="2493856"/>
            <a:ext cx="1069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  </a:t>
            </a:r>
            <a:r>
              <a:rPr lang="en-US" altLang="en-US" sz="4400" b="1" dirty="0" smtClean="0">
                <a:latin typeface=".VnCentury Schoolbook" pitchFamily="34" charset="0"/>
              </a:rPr>
              <a:t>4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auto">
          <a:xfrm>
            <a:off x="633495" y="3329415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3079961" y="3381046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5589719" y="3381046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469072" y="3426243"/>
            <a:ext cx="22464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.VnCentury Schoolbook" pitchFamily="34" charset="0"/>
              </a:rPr>
              <a:t>  </a:t>
            </a:r>
            <a:r>
              <a:rPr lang="en-US" altLang="en-US" sz="4400" b="1" dirty="0" smtClean="0">
                <a:solidFill>
                  <a:srgbClr val="FF0000"/>
                </a:solidFill>
                <a:latin typeface=".VnCentury Schoolbook" pitchFamily="34" charset="0"/>
              </a:rPr>
              <a:t>59200</a:t>
            </a:r>
            <a:endParaRPr lang="en-US" altLang="en-US" sz="4400" b="1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899164" y="3510975"/>
            <a:ext cx="22464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.VnCentury Schoolbook" pitchFamily="34" charset="0"/>
              </a:rPr>
              <a:t>  </a:t>
            </a:r>
            <a:r>
              <a:rPr lang="en-US" altLang="en-US" sz="4400" b="1" dirty="0" smtClean="0">
                <a:solidFill>
                  <a:srgbClr val="FF0000"/>
                </a:solidFill>
                <a:latin typeface=".VnCentury Schoolbook" pitchFamily="34" charset="0"/>
              </a:rPr>
              <a:t>21692</a:t>
            </a:r>
            <a:endParaRPr lang="en-US" altLang="en-US" sz="4400" b="1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402780" y="3453568"/>
            <a:ext cx="22464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.VnCentury Schoolbook" pitchFamily="34" charset="0"/>
              </a:rPr>
              <a:t>  </a:t>
            </a:r>
            <a:r>
              <a:rPr lang="en-US" altLang="en-US" sz="4400" b="1" dirty="0" smtClean="0">
                <a:solidFill>
                  <a:srgbClr val="FF0000"/>
                </a:solidFill>
                <a:latin typeface=".VnCentury Schoolbook" pitchFamily="34" charset="0"/>
              </a:rPr>
              <a:t>52260</a:t>
            </a:r>
            <a:endParaRPr lang="en-US" altLang="en-US" sz="4400" b="1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9477360" y="2592922"/>
            <a:ext cx="22464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.VnCentury Schoolbook" pitchFamily="34" charset="0"/>
              </a:rPr>
              <a:t>  </a:t>
            </a:r>
            <a:r>
              <a:rPr lang="en-US" altLang="en-US" sz="4400" b="1" dirty="0" smtClean="0">
                <a:solidFill>
                  <a:srgbClr val="FF0000"/>
                </a:solidFill>
                <a:latin typeface=".VnCentury Schoolbook" pitchFamily="34" charset="0"/>
              </a:rPr>
              <a:t>13008</a:t>
            </a:r>
            <a:endParaRPr lang="en-US" altLang="en-US" sz="4400" b="1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9009444" y="4812494"/>
            <a:ext cx="7561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27892" y="1159098"/>
            <a:ext cx="682359" cy="47433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24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338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74909" y="1673402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661" y="-48062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901" y="-70036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47" y="377292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2" y="3471883"/>
            <a:ext cx="6348413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26327" y="3907056"/>
            <a:ext cx="5018688" cy="166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spc="-150">
                <a:solidFill>
                  <a:srgbClr val="F13413"/>
                </a:solidFill>
                <a:cs typeface="+mn-ea"/>
                <a:sym typeface="+mn-lt"/>
              </a:rPr>
              <a:t>Bài 3: Tính giá trị của biểu thức</a:t>
            </a:r>
          </a:p>
        </p:txBody>
      </p:sp>
    </p:spTree>
    <p:extLst>
      <p:ext uri="{BB962C8B-B14F-4D97-AF65-F5344CB8AC3E}">
        <p14:creationId xmlns:p14="http://schemas.microsoft.com/office/powerpoint/2010/main" val="6862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b="29213"/>
          <a:stretch>
            <a:fillRect/>
          </a:stretch>
        </p:blipFill>
        <p:spPr>
          <a:xfrm>
            <a:off x="80400" y="1"/>
            <a:ext cx="1203119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b="44485"/>
          <a:stretch>
            <a:fillRect/>
          </a:stretch>
        </p:blipFill>
        <p:spPr>
          <a:xfrm>
            <a:off x="4163488" y="382994"/>
            <a:ext cx="1431900" cy="940573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490380" y="2248133"/>
            <a:ext cx="8437914" cy="393020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-207951" y="316349"/>
            <a:ext cx="6856777" cy="600781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214734" y="312563"/>
            <a:ext cx="6011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noProof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Bài 3: </a:t>
            </a:r>
            <a:r>
              <a:rPr lang="en-US" altLang="zh-CN" b="1" noProof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Tính giá trị của biểu thức</a:t>
            </a:r>
            <a:endParaRPr lang="en-US" altLang="zh-CN" sz="3200" b="1" noProof="1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0885" y="2501236"/>
            <a:ext cx="592331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a) 3257 + 4659 - 1300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31" y="1617564"/>
            <a:ext cx="3804046" cy="5234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2" name="矩形 6"/>
          <p:cNvSpPr/>
          <p:nvPr/>
        </p:nvSpPr>
        <p:spPr>
          <a:xfrm>
            <a:off x="1010885" y="3976751"/>
            <a:ext cx="514784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c) (70850 – 50230) x 3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3" name="TextBox 33">
            <a:extLst>
              <a:ext uri="{FF2B5EF4-FFF2-40B4-BE49-F238E27FC236}">
                <a16:creationId xmlns="" xmlns:a16="http://schemas.microsoft.com/office/drawing/2014/main" id="{25D73561-20C8-4848-BB8E-5C3EBBEF2C34}"/>
              </a:ext>
            </a:extLst>
          </p:cNvPr>
          <p:cNvSpPr txBox="1"/>
          <p:nvPr/>
        </p:nvSpPr>
        <p:spPr>
          <a:xfrm>
            <a:off x="7449010" y="581895"/>
            <a:ext cx="386240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LÀM VÀO VỞ</a:t>
            </a:r>
          </a:p>
        </p:txBody>
      </p:sp>
      <p:sp>
        <p:nvSpPr>
          <p:cNvPr id="14" name="矩形 6"/>
          <p:cNvSpPr/>
          <p:nvPr/>
        </p:nvSpPr>
        <p:spPr>
          <a:xfrm>
            <a:off x="1007908" y="3312344"/>
            <a:ext cx="592331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6000 – 1300 x 2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7" name="矩形 6"/>
          <p:cNvSpPr/>
          <p:nvPr/>
        </p:nvSpPr>
        <p:spPr>
          <a:xfrm>
            <a:off x="1007908" y="4787859"/>
            <a:ext cx="514784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d</a:t>
            </a: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)  9000 + 1000 : 2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 animBg="1"/>
      <p:bldP spid="14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-8633"/>
            <a:ext cx="12219709" cy="7073061"/>
            <a:chOff x="0" y="15350"/>
            <a:chExt cx="9164782" cy="5304796"/>
          </a:xfrm>
        </p:grpSpPr>
        <p:pic>
          <p:nvPicPr>
            <p:cNvPr id="5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50"/>
              <a:ext cx="9144000" cy="355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Content Placeholder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7" b="33084"/>
            <a:stretch/>
          </p:blipFill>
          <p:spPr>
            <a:xfrm>
              <a:off x="0" y="2963556"/>
              <a:ext cx="9164782" cy="235659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4B524DE-E173-4262-84D7-98181EB018C3}"/>
              </a:ext>
            </a:extLst>
          </p:cNvPr>
          <p:cNvSpPr/>
          <p:nvPr/>
        </p:nvSpPr>
        <p:spPr>
          <a:xfrm>
            <a:off x="0" y="814388"/>
            <a:ext cx="586290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a) 3257 + 4659 – 1300   </a:t>
            </a:r>
            <a:r>
              <a:rPr lang="en-US" altLang="zh-CN" sz="4000" b="1" noProof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endParaRPr lang="en-US" altLang="zh-CN" sz="4000" b="1" noProof="1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B9D2E9-CEE6-4D73-8F18-FD094E7163AB}"/>
              </a:ext>
            </a:extLst>
          </p:cNvPr>
          <p:cNvSpPr txBox="1"/>
          <p:nvPr/>
        </p:nvSpPr>
        <p:spPr>
          <a:xfrm>
            <a:off x="324206" y="1816454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7916 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FFE7B70-AA78-4AD5-84C6-FFE4335757DB}"/>
              </a:ext>
            </a:extLst>
          </p:cNvPr>
          <p:cNvSpPr txBox="1"/>
          <p:nvPr/>
        </p:nvSpPr>
        <p:spPr>
          <a:xfrm>
            <a:off x="324206" y="2545152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6616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7709" y="395210"/>
            <a:ext cx="74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</a:rPr>
              <a:t>Bài</a:t>
            </a:r>
            <a:r>
              <a:rPr lang="en-US" sz="3600" b="1" dirty="0" smtClean="0">
                <a:latin typeface="HP001 4 hàng" panose="020B0603050302020204" pitchFamily="34" charset="0"/>
              </a:rPr>
              <a:t> 3.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Tính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giá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trị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của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biểu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thức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2D1C04B-9B63-4215-B9BF-CE2F57C1F857}"/>
              </a:ext>
            </a:extLst>
          </p:cNvPr>
          <p:cNvSpPr/>
          <p:nvPr/>
        </p:nvSpPr>
        <p:spPr>
          <a:xfrm>
            <a:off x="6876097" y="756871"/>
            <a:ext cx="58629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6000 – 1300 x 2 </a:t>
            </a: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2" name="矩形 6"/>
          <p:cNvSpPr/>
          <p:nvPr/>
        </p:nvSpPr>
        <p:spPr>
          <a:xfrm>
            <a:off x="0" y="3969697"/>
            <a:ext cx="514784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c) (70850 – 50230) x 3</a:t>
            </a:r>
            <a:endParaRPr lang="en-US" altLang="zh-CN" sz="4000" b="1" noProof="1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3" name="矩形 6"/>
          <p:cNvSpPr/>
          <p:nvPr/>
        </p:nvSpPr>
        <p:spPr>
          <a:xfrm>
            <a:off x="6876097" y="3969697"/>
            <a:ext cx="514784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d</a:t>
            </a:r>
            <a:r>
              <a:rPr lang="en-US" altLang="zh-CN" sz="4000" b="1" noProof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)  9000 + 1000 : 2</a:t>
            </a:r>
            <a:endParaRPr lang="en-US" altLang="zh-CN" sz="4000" b="1" noProof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79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704" y="1571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86552" y="-2217973"/>
            <a:ext cx="4995613" cy="10093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65" y="943439"/>
            <a:ext cx="714718" cy="6918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2" y="2246750"/>
            <a:ext cx="661653" cy="5192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8" y="4288831"/>
            <a:ext cx="743633" cy="6022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4" y="6012648"/>
            <a:ext cx="6038134" cy="2341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922" y="6003593"/>
            <a:ext cx="6038134" cy="23414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3280" y="155638"/>
            <a:ext cx="1115850" cy="109933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6363" y="934457"/>
            <a:ext cx="554700" cy="761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4B524DE-E173-4262-84D7-98181EB018C3}"/>
              </a:ext>
            </a:extLst>
          </p:cNvPr>
          <p:cNvSpPr/>
          <p:nvPr/>
        </p:nvSpPr>
        <p:spPr>
          <a:xfrm>
            <a:off x="3558499" y="933078"/>
            <a:ext cx="586290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a) 3257 + 4659 – 1300   </a:t>
            </a:r>
            <a:r>
              <a:rPr lang="en-US" altLang="zh-CN" sz="4000" b="1" noProof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endParaRPr lang="en-US" altLang="zh-CN" sz="4000" b="1" noProof="1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B9D2E9-CEE6-4D73-8F18-FD094E7163AB}"/>
              </a:ext>
            </a:extLst>
          </p:cNvPr>
          <p:cNvSpPr txBox="1"/>
          <p:nvPr/>
        </p:nvSpPr>
        <p:spPr>
          <a:xfrm>
            <a:off x="3882705" y="1841086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7916 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- 1300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FFE7B70-AA78-4AD5-84C6-FFE4335757DB}"/>
              </a:ext>
            </a:extLst>
          </p:cNvPr>
          <p:cNvSpPr txBox="1"/>
          <p:nvPr/>
        </p:nvSpPr>
        <p:spPr>
          <a:xfrm>
            <a:off x="3882705" y="2311571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6616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2D1C04B-9B63-4215-B9BF-CE2F57C1F857}"/>
              </a:ext>
            </a:extLst>
          </p:cNvPr>
          <p:cNvSpPr/>
          <p:nvPr/>
        </p:nvSpPr>
        <p:spPr>
          <a:xfrm>
            <a:off x="3273088" y="2828873"/>
            <a:ext cx="58629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6000 – 1300 x 2 </a:t>
            </a: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3E53E8D-2E47-4A03-AB13-FD6625213F10}"/>
              </a:ext>
            </a:extLst>
          </p:cNvPr>
          <p:cNvSpPr txBox="1"/>
          <p:nvPr/>
        </p:nvSpPr>
        <p:spPr>
          <a:xfrm>
            <a:off x="3412806" y="3689988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6000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- 2600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FD968A3-1058-43CE-8001-98198F515060}"/>
              </a:ext>
            </a:extLst>
          </p:cNvPr>
          <p:cNvSpPr txBox="1"/>
          <p:nvPr/>
        </p:nvSpPr>
        <p:spPr>
          <a:xfrm>
            <a:off x="3412806" y="4290502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3400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0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704" y="1571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86552" y="-2217973"/>
            <a:ext cx="4995613" cy="10093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65" y="943439"/>
            <a:ext cx="714718" cy="6918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2" y="2246750"/>
            <a:ext cx="661653" cy="5192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8" y="4288831"/>
            <a:ext cx="743633" cy="6022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4" y="6012648"/>
            <a:ext cx="6038134" cy="2341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922" y="6003593"/>
            <a:ext cx="6038134" cy="23414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3280" y="155638"/>
            <a:ext cx="1115850" cy="109933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6363" y="934457"/>
            <a:ext cx="554700" cy="761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B9D2E9-CEE6-4D73-8F18-FD094E7163AB}"/>
              </a:ext>
            </a:extLst>
          </p:cNvPr>
          <p:cNvSpPr txBox="1"/>
          <p:nvPr/>
        </p:nvSpPr>
        <p:spPr>
          <a:xfrm>
            <a:off x="3882705" y="1673932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20620 x 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FFE7B70-AA78-4AD5-84C6-FFE4335757DB}"/>
              </a:ext>
            </a:extLst>
          </p:cNvPr>
          <p:cNvSpPr txBox="1"/>
          <p:nvPr/>
        </p:nvSpPr>
        <p:spPr>
          <a:xfrm>
            <a:off x="3882705" y="2311571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61860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3E53E8D-2E47-4A03-AB13-FD6625213F10}"/>
              </a:ext>
            </a:extLst>
          </p:cNvPr>
          <p:cNvSpPr txBox="1"/>
          <p:nvPr/>
        </p:nvSpPr>
        <p:spPr>
          <a:xfrm>
            <a:off x="3412806" y="3689988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9000 + 500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FD968A3-1058-43CE-8001-98198F515060}"/>
              </a:ext>
            </a:extLst>
          </p:cNvPr>
          <p:cNvSpPr txBox="1"/>
          <p:nvPr/>
        </p:nvSpPr>
        <p:spPr>
          <a:xfrm>
            <a:off x="3412806" y="4290502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9500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6"/>
          <p:cNvSpPr/>
          <p:nvPr/>
        </p:nvSpPr>
        <p:spPr>
          <a:xfrm>
            <a:off x="3344226" y="910521"/>
            <a:ext cx="514784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c) (70850 – 50230) x 3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3" name="矩形 6"/>
          <p:cNvSpPr/>
          <p:nvPr/>
        </p:nvSpPr>
        <p:spPr>
          <a:xfrm>
            <a:off x="3310436" y="2784365"/>
            <a:ext cx="514784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d</a:t>
            </a:r>
            <a:r>
              <a:rPr lang="en-US" altLang="zh-CN" sz="4000" b="1" noProof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)  9000 + 1000 : 2</a:t>
            </a:r>
            <a:endParaRPr lang="en-US" altLang="zh-CN" sz="4000" b="1" noProof="1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04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9" grpId="0"/>
      <p:bldP spid="30" grpId="0"/>
      <p:bldP spid="19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338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74909" y="1673402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661" y="-48062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901" y="-70036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47" y="377292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2" y="3471883"/>
            <a:ext cx="6348413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26327" y="3907056"/>
            <a:ext cx="501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spc="-150" dirty="0" err="1">
                <a:solidFill>
                  <a:srgbClr val="F13413"/>
                </a:solidFill>
                <a:cs typeface="+mn-ea"/>
                <a:sym typeface="+mn-lt"/>
              </a:rPr>
              <a:t>Bài</a:t>
            </a:r>
            <a:r>
              <a:rPr lang="en-US" altLang="zh-CN" sz="3600" b="1" spc="-150" dirty="0">
                <a:solidFill>
                  <a:srgbClr val="F13413"/>
                </a:solidFill>
                <a:cs typeface="+mn-ea"/>
                <a:sym typeface="+mn-lt"/>
              </a:rPr>
              <a:t> </a:t>
            </a:r>
            <a:r>
              <a:rPr lang="en-US" altLang="zh-CN" sz="3600" b="1" spc="-150" dirty="0" smtClean="0">
                <a:solidFill>
                  <a:srgbClr val="F13413"/>
                </a:solidFill>
                <a:cs typeface="+mn-ea"/>
                <a:sym typeface="+mn-lt"/>
              </a:rPr>
              <a:t>4: </a:t>
            </a:r>
            <a:r>
              <a:rPr lang="en-US" altLang="zh-CN" sz="3600" b="1" spc="-150" dirty="0" err="1" smtClean="0">
                <a:solidFill>
                  <a:srgbClr val="F13413"/>
                </a:solidFill>
                <a:cs typeface="+mn-ea"/>
                <a:sym typeface="+mn-lt"/>
              </a:rPr>
              <a:t>Tìm</a:t>
            </a:r>
            <a:r>
              <a:rPr lang="en-US" altLang="zh-CN" sz="3600" b="1" spc="-150" dirty="0" smtClean="0">
                <a:solidFill>
                  <a:srgbClr val="F13413"/>
                </a:solidFill>
                <a:cs typeface="+mn-ea"/>
                <a:sym typeface="+mn-lt"/>
              </a:rPr>
              <a:t> x</a:t>
            </a:r>
            <a:endParaRPr lang="en-US" altLang="zh-CN" sz="3600" b="1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08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-215061"/>
            <a:ext cx="12219709" cy="7073061"/>
            <a:chOff x="0" y="15350"/>
            <a:chExt cx="9164782" cy="5304796"/>
          </a:xfrm>
        </p:grpSpPr>
        <p:pic>
          <p:nvPicPr>
            <p:cNvPr id="5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50"/>
              <a:ext cx="9144000" cy="355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Content Placeholder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7" b="33084"/>
            <a:stretch/>
          </p:blipFill>
          <p:spPr>
            <a:xfrm>
              <a:off x="0" y="2963556"/>
              <a:ext cx="9164782" cy="235659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0" y="588128"/>
            <a:ext cx="592331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Clr>
                <a:srgbClr val="E24848"/>
              </a:buClr>
              <a:buAutoNum type="alphaLcParenR"/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X + 875 = 9936</a:t>
            </a:r>
          </a:p>
        </p:txBody>
      </p:sp>
      <p:sp>
        <p:nvSpPr>
          <p:cNvPr id="8" name="矩形 6"/>
          <p:cNvSpPr/>
          <p:nvPr/>
        </p:nvSpPr>
        <p:spPr>
          <a:xfrm>
            <a:off x="172685" y="3759814"/>
            <a:ext cx="592331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X x 2 = 4826</a:t>
            </a:r>
          </a:p>
        </p:txBody>
      </p:sp>
      <p:sp>
        <p:nvSpPr>
          <p:cNvPr id="9" name="矩形 6"/>
          <p:cNvSpPr/>
          <p:nvPr/>
        </p:nvSpPr>
        <p:spPr>
          <a:xfrm>
            <a:off x="6923725" y="660816"/>
            <a:ext cx="5923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X -  725 = 8259</a:t>
            </a:r>
          </a:p>
        </p:txBody>
      </p:sp>
      <p:sp>
        <p:nvSpPr>
          <p:cNvPr id="10" name="矩形 6"/>
          <p:cNvSpPr/>
          <p:nvPr/>
        </p:nvSpPr>
        <p:spPr>
          <a:xfrm>
            <a:off x="6923724" y="3760460"/>
            <a:ext cx="5923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X : 3 = 1532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6538" y="181112"/>
            <a:ext cx="74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</a:rPr>
              <a:t>Bài</a:t>
            </a:r>
            <a:r>
              <a:rPr lang="en-US" sz="3600" b="1" dirty="0" smtClean="0">
                <a:latin typeface="HP001 4 hàng" panose="020B0603050302020204" pitchFamily="34" charset="0"/>
              </a:rPr>
              <a:t> 4.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Tìm</a:t>
            </a:r>
            <a:r>
              <a:rPr lang="en-US" sz="3600" b="1" dirty="0" smtClean="0">
                <a:latin typeface="HP001 4 hàng" panose="020B0603050302020204" pitchFamily="34" charset="0"/>
              </a:rPr>
              <a:t> x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12541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440" y="2713032"/>
            <a:ext cx="2891473" cy="2014786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153" y="5662628"/>
            <a:ext cx="651450" cy="47853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0446" y="818920"/>
            <a:ext cx="548250" cy="426800"/>
          </a:xfrm>
          <a:prstGeom prst="rect">
            <a:avLst/>
          </a:prstGeom>
        </p:spPr>
      </p:pic>
      <p:sp>
        <p:nvSpPr>
          <p:cNvPr id="40" name="矩形 6"/>
          <p:cNvSpPr/>
          <p:nvPr/>
        </p:nvSpPr>
        <p:spPr>
          <a:xfrm>
            <a:off x="-112541" y="769757"/>
            <a:ext cx="592331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Clr>
                <a:srgbClr val="E24848"/>
              </a:buClr>
              <a:buAutoNum type="alphaLcParenR"/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X + 875 = 9936</a:t>
            </a:r>
          </a:p>
        </p:txBody>
      </p:sp>
      <p:sp>
        <p:nvSpPr>
          <p:cNvPr id="41" name="矩形 6"/>
          <p:cNvSpPr/>
          <p:nvPr/>
        </p:nvSpPr>
        <p:spPr>
          <a:xfrm>
            <a:off x="6156144" y="782666"/>
            <a:ext cx="592331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X x 2 = 4826</a:t>
            </a:r>
          </a:p>
        </p:txBody>
      </p:sp>
      <p:sp>
        <p:nvSpPr>
          <p:cNvPr id="42" name="矩形 6"/>
          <p:cNvSpPr/>
          <p:nvPr/>
        </p:nvSpPr>
        <p:spPr>
          <a:xfrm>
            <a:off x="283774" y="3427289"/>
            <a:ext cx="5923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X -  725 = 8259</a:t>
            </a:r>
          </a:p>
        </p:txBody>
      </p:sp>
      <p:sp>
        <p:nvSpPr>
          <p:cNvPr id="43" name="矩形 6"/>
          <p:cNvSpPr/>
          <p:nvPr/>
        </p:nvSpPr>
        <p:spPr>
          <a:xfrm>
            <a:off x="6631540" y="3390779"/>
            <a:ext cx="5923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X : 3 = 1532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16570" y="1608789"/>
            <a:ext cx="4665092" cy="14437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X = 9936 – 875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9061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21471" y="4345018"/>
            <a:ext cx="4665092" cy="1443744"/>
          </a:xfrm>
          <a:prstGeom prst="roundRect">
            <a:avLst/>
          </a:prstGeom>
          <a:solidFill>
            <a:srgbClr val="F6D8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X = 8259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725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8984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983459" y="1686181"/>
            <a:ext cx="4665092" cy="1443744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X = 4826 : 2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 = 2413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981750" y="4379111"/>
            <a:ext cx="4665092" cy="1443744"/>
          </a:xfrm>
          <a:prstGeom prst="roundRect">
            <a:avLst/>
          </a:prstGeom>
          <a:solidFill>
            <a:srgbClr val="C6E7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X = 1532 x 3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4596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50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2" grpId="0" animBg="1"/>
      <p:bldP spid="44" grpId="0" animBg="1"/>
      <p:bldP spid="45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338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74909" y="1673402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661" y="-48062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901" y="-70036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47" y="377292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2" y="3471883"/>
            <a:ext cx="6348413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26327" y="3907056"/>
            <a:ext cx="5018688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spc="-150" dirty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spc="-150" dirty="0" smtClean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5: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spc="-150" dirty="0" err="1" smtClean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600" b="1" spc="-150" dirty="0" smtClean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spc="-150" dirty="0" err="1" smtClean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vở</a:t>
            </a:r>
            <a:endParaRPr lang="en-US" altLang="zh-CN" sz="3600" b="1" spc="-150" dirty="0">
              <a:solidFill>
                <a:srgbClr val="F1341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1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4" name="矩形 13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201236" cy="15303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17" y="802575"/>
            <a:ext cx="3276183" cy="29164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053" y="3471883"/>
            <a:ext cx="3924367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72083" y="4390274"/>
            <a:ext cx="381461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-15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Bài 1: Tính nhẩm</a:t>
            </a:r>
            <a:endParaRPr lang="zh-CN" altLang="en-US" sz="3600" spc="-150" dirty="0">
              <a:solidFill>
                <a:srgbClr val="F13413"/>
              </a:solidFill>
              <a:latin typeface="UTM Banque" panose="02040603050506020204" charset="0"/>
              <a:cs typeface="UTM Banque" panose="0204060305050602020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23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77294"/>
            <a:ext cx="3048000" cy="3048000"/>
          </a:xfrm>
        </p:spPr>
      </p:pic>
      <p:sp>
        <p:nvSpPr>
          <p:cNvPr id="4" name="矩形 3"/>
          <p:cNvSpPr/>
          <p:nvPr/>
        </p:nvSpPr>
        <p:spPr>
          <a:xfrm>
            <a:off x="0" y="-30471"/>
            <a:ext cx="12192000" cy="6858000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053"/>
            <a:ext cx="12192000" cy="1818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852" y="-69041"/>
            <a:ext cx="10970948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775" y="1006482"/>
            <a:ext cx="1834387" cy="19500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31056" y="443816"/>
            <a:ext cx="3944203" cy="13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976080" y="38216"/>
            <a:ext cx="1377720" cy="500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44485" y="664330"/>
            <a:ext cx="1717344" cy="500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78" y="1909783"/>
            <a:ext cx="7656422" cy="45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1" y="1805826"/>
            <a:ext cx="4504407" cy="45044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7289" y="2956562"/>
            <a:ext cx="2982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680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334" y="3044902"/>
            <a:ext cx="7199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 : 4 = 170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x 7 = 1190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1190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38" y="404575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4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726745" y="1268407"/>
            <a:ext cx="4976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+ 2000 – 4000 = ? </a:t>
            </a:r>
          </a:p>
        </p:txBody>
      </p:sp>
    </p:spTree>
    <p:extLst>
      <p:ext uri="{BB962C8B-B14F-4D97-AF65-F5344CB8AC3E}">
        <p14:creationId xmlns:p14="http://schemas.microsoft.com/office/powerpoint/2010/main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609683" y="1268407"/>
            <a:ext cx="5743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90000 – (70000- 20000) = ?</a:t>
            </a:r>
          </a:p>
        </p:txBody>
      </p:sp>
    </p:spTree>
    <p:extLst>
      <p:ext uri="{BB962C8B-B14F-4D97-AF65-F5344CB8AC3E}">
        <p14:creationId xmlns:p14="http://schemas.microsoft.com/office/powerpoint/2010/main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57932" y="1314127"/>
            <a:ext cx="5391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90000 – 70000 – 20000 = ?</a:t>
            </a:r>
          </a:p>
        </p:txBody>
      </p:sp>
    </p:spTree>
    <p:extLst>
      <p:ext uri="{BB962C8B-B14F-4D97-AF65-F5344CB8AC3E}">
        <p14:creationId xmlns:p14="http://schemas.microsoft.com/office/powerpoint/2010/main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12000 : 6 = ?</a:t>
            </a:r>
          </a:p>
        </p:txBody>
      </p:sp>
    </p:spTree>
    <p:extLst>
      <p:ext uri="{BB962C8B-B14F-4D97-AF65-F5344CB8AC3E}">
        <p14:creationId xmlns:p14="http://schemas.microsoft.com/office/powerpoint/2010/main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21000 x 3 = ?</a:t>
            </a:r>
          </a:p>
        </p:txBody>
      </p:sp>
    </p:spTree>
    <p:extLst>
      <p:ext uri="{BB962C8B-B14F-4D97-AF65-F5344CB8AC3E}">
        <p14:creationId xmlns:p14="http://schemas.microsoft.com/office/powerpoint/2010/main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1066</Words>
  <Application>Microsoft Office PowerPoint</Application>
  <PresentationFormat>Widescreen</PresentationFormat>
  <Paragraphs>393</Paragraphs>
  <Slides>31</Slides>
  <Notes>19</Notes>
  <HiddenSlides>0</HiddenSlides>
  <MMClips>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Microsoft YaHei</vt:lpstr>
      <vt:lpstr>Microsoft YaHei</vt:lpstr>
      <vt:lpstr>宋体</vt:lpstr>
      <vt:lpstr>.VnCentury Schoolbook</vt:lpstr>
      <vt:lpstr>Aharoni</vt:lpstr>
      <vt:lpstr>Arial</vt:lpstr>
      <vt:lpstr>Calibri</vt:lpstr>
      <vt:lpstr>HP001 4 hàng</vt:lpstr>
      <vt:lpstr>Times New Roman</vt:lpstr>
      <vt:lpstr>UTM Banque</vt:lpstr>
      <vt:lpstr>UTM Cooper Black</vt:lpstr>
      <vt:lpstr>方正卡通简体</vt:lpstr>
      <vt:lpstr>等线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PC ADMIN</cp:lastModifiedBy>
  <cp:revision>95</cp:revision>
  <dcterms:created xsi:type="dcterms:W3CDTF">2017-03-13T01:56:00Z</dcterms:created>
  <dcterms:modified xsi:type="dcterms:W3CDTF">2021-09-08T01:40:16Z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