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</p:sldMasterIdLst>
  <p:sldIdLst>
    <p:sldId id="257" r:id="rId5"/>
    <p:sldId id="259" r:id="rId6"/>
    <p:sldId id="260" r:id="rId7"/>
    <p:sldId id="261" r:id="rId8"/>
    <p:sldId id="262" r:id="rId9"/>
    <p:sldId id="282" r:id="rId10"/>
    <p:sldId id="284" r:id="rId11"/>
    <p:sldId id="264" r:id="rId12"/>
    <p:sldId id="265" r:id="rId13"/>
    <p:sldId id="266" r:id="rId14"/>
    <p:sldId id="267" r:id="rId15"/>
    <p:sldId id="268" r:id="rId16"/>
    <p:sldId id="279" r:id="rId17"/>
    <p:sldId id="274" r:id="rId18"/>
    <p:sldId id="285" r:id="rId19"/>
    <p:sldId id="283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72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0"/>
            <a:ext cx="7772400" cy="1102519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10" indent="0" algn="ctr">
              <a:buNone/>
              <a:defRPr/>
            </a:lvl3pPr>
            <a:lvl4pPr marL="1371464" indent="0" algn="ctr">
              <a:buNone/>
              <a:defRPr/>
            </a:lvl4pPr>
            <a:lvl5pPr marL="1828619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5" indent="0" algn="ctr">
              <a:buNone/>
              <a:defRPr/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634FD-3B9D-4A93-8CEB-A83A6807CA5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6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E5D3A-A23A-49DF-8CFD-6C34EFD3D4D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20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FA577-1C74-4D7D-9FD6-5B37E12C0EC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687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ội dung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C578E-7FF4-456B-80EB-6530D4A7A1F9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84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414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439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963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092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64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60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518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18B22-9A24-45D3-8EE7-0FE6A57CEC3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9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91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87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081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66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059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344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2805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3691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591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0759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49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10" indent="0">
              <a:buNone/>
              <a:defRPr sz="1600"/>
            </a:lvl3pPr>
            <a:lvl4pPr marL="1371464" indent="0">
              <a:buNone/>
              <a:defRPr sz="1400"/>
            </a:lvl4pPr>
            <a:lvl5pPr marL="1828619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5" indent="0">
              <a:buNone/>
              <a:defRPr sz="14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A1D3D-BB68-44F2-9DE8-EFCC116D390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743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532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42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395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9128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8" y="27384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068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10" indent="0" algn="ctr">
              <a:buNone/>
              <a:defRPr/>
            </a:lvl3pPr>
            <a:lvl4pPr marL="1371464" indent="0" algn="ctr">
              <a:buNone/>
              <a:defRPr/>
            </a:lvl4pPr>
            <a:lvl5pPr marL="1828619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5" indent="0" algn="ctr">
              <a:buNone/>
              <a:defRPr/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634FD-3B9D-4A93-8CEB-A83A6807CA5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2024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18B22-9A24-45D3-8EE7-0FE6A57CEC3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333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10" indent="0">
              <a:buNone/>
              <a:defRPr sz="1600"/>
            </a:lvl3pPr>
            <a:lvl4pPr marL="1371464" indent="0">
              <a:buNone/>
              <a:defRPr sz="1400"/>
            </a:lvl4pPr>
            <a:lvl5pPr marL="1828619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5" indent="0">
              <a:buNone/>
              <a:defRPr sz="14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A1D3D-BB68-44F2-9DE8-EFCC116D390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321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45242-1B83-43E1-9937-4F0625A1D32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3263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564C8-E961-4DF3-BE34-BAAE9115BB5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825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45242-1B83-43E1-9937-4F0625A1D32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1603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E782C-6150-421C-B0FE-BF95012B7CE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764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D1E09-5E2F-46F8-9442-0E4E9A4F96B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5018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94DED-1EAD-4D3C-8E9A-DF2CFAC48B0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11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B8AE5-69F2-4ECA-ABD9-4E169B9BC2E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144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E5D3A-A23A-49DF-8CFD-6C34EFD3D4D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268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FA577-1C74-4D7D-9FD6-5B37E12C0EC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272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564C8-E961-4DF3-BE34-BAAE9115BB5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194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E782C-6150-421C-B0FE-BF95012B7CE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71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D1E09-5E2F-46F8-9442-0E4E9A4F96B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97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94DED-1EAD-4D3C-8E9A-DF2CFAC48B0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81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B8AE5-69F2-4ECA-ABD9-4E169B9BC2E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200161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24"/>
            <a:ext cx="2133600" cy="3571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2" tIns="45716" rIns="91432" bIns="45716" numCol="1" anchor="t" anchorCtr="0" compatLnSpc="1"/>
          <a:lstStyle>
            <a:lvl1pPr algn="l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24"/>
            <a:ext cx="2895600" cy="3571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2" tIns="45716" rIns="91432" bIns="45716" numCol="1" anchor="t" anchorCtr="0" compatLnSpc="1"/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24"/>
            <a:ext cx="2133600" cy="3571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C1BC9A-A6D8-4BA9-817B-C6761DA79248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37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1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3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6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866" indent="-34286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7" indent="-22857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40" indent="-22857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95" indent="-22857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8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04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58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12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4" tIns="34289" rIns="6857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4" tIns="34289" rIns="68574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2"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97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13/09/2021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9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200154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7"/>
            <a:ext cx="2133600" cy="3571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2" tIns="45716" rIns="91432" bIns="45716" numCol="1" anchor="t" anchorCtr="0" compatLnSpc="1"/>
          <a:lstStyle>
            <a:lvl1pPr algn="l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7"/>
            <a:ext cx="2895600" cy="3571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2" tIns="45716" rIns="91432" bIns="45716" numCol="1" anchor="t" anchorCtr="0" compatLnSpc="1"/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7"/>
            <a:ext cx="2133600" cy="3571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C1BC9A-A6D8-4BA9-817B-C6761DA79248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3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1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3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6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866" indent="-34286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7" indent="-22857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40" indent="-22857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95" indent="-22857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8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04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58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12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319088"/>
            <a:ext cx="9296400" cy="546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05000" y="2800350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smtClean="0">
                <a:solidFill>
                  <a:srgbClr val="FF0000"/>
                </a:solidFill>
                <a:latin typeface="Broadway" pitchFamily="82" charset="0"/>
                <a:cs typeface="Arial" pitchFamily="34" charset="0"/>
              </a:rPr>
              <a:t>CÁC SỐ CÓ SÁU CHỮ SỐ</a:t>
            </a:r>
            <a:endParaRPr lang="en-US" sz="3200">
              <a:solidFill>
                <a:srgbClr val="FF0000"/>
              </a:solidFill>
              <a:latin typeface="Broadway" pitchFamily="82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1657350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Bernard MT Condensed" pitchFamily="18" charset="0"/>
              </a:rPr>
              <a:t>MÔN TOÁN</a:t>
            </a:r>
            <a:endParaRPr lang="en-US" sz="4000"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03069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8" name="Group 1101"/>
          <p:cNvGraphicFramePr/>
          <p:nvPr/>
        </p:nvGraphicFramePr>
        <p:xfrm>
          <a:off x="609616" y="457200"/>
          <a:ext cx="8077199" cy="328041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9539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Trăm nghìn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Chục nghìn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Nghìn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Trăm 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Chục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Đơn vị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2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2" name="AutoShape 1075"/>
          <p:cNvSpPr>
            <a:spLocks noChangeArrowheads="1"/>
          </p:cNvSpPr>
          <p:nvPr/>
        </p:nvSpPr>
        <p:spPr bwMode="auto">
          <a:xfrm>
            <a:off x="838200" y="165735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100 000</a:t>
            </a:r>
          </a:p>
        </p:txBody>
      </p:sp>
      <p:sp>
        <p:nvSpPr>
          <p:cNvPr id="163" name="AutoShape 1076"/>
          <p:cNvSpPr>
            <a:spLocks noChangeArrowheads="1"/>
          </p:cNvSpPr>
          <p:nvPr/>
        </p:nvSpPr>
        <p:spPr bwMode="auto">
          <a:xfrm>
            <a:off x="838200" y="205740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100 000</a:t>
            </a:r>
          </a:p>
        </p:txBody>
      </p:sp>
      <p:sp>
        <p:nvSpPr>
          <p:cNvPr id="164" name="AutoShape 1077"/>
          <p:cNvSpPr>
            <a:spLocks noChangeArrowheads="1"/>
          </p:cNvSpPr>
          <p:nvPr/>
        </p:nvSpPr>
        <p:spPr bwMode="auto">
          <a:xfrm>
            <a:off x="838200" y="245745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100 000</a:t>
            </a:r>
          </a:p>
        </p:txBody>
      </p:sp>
      <p:sp>
        <p:nvSpPr>
          <p:cNvPr id="165" name="AutoShape 1078"/>
          <p:cNvSpPr>
            <a:spLocks noChangeArrowheads="1"/>
          </p:cNvSpPr>
          <p:nvPr/>
        </p:nvSpPr>
        <p:spPr bwMode="auto">
          <a:xfrm>
            <a:off x="838200" y="285750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100 000</a:t>
            </a:r>
          </a:p>
        </p:txBody>
      </p:sp>
      <p:sp>
        <p:nvSpPr>
          <p:cNvPr id="166" name="AutoShape 1079"/>
          <p:cNvSpPr>
            <a:spLocks noChangeArrowheads="1"/>
          </p:cNvSpPr>
          <p:nvPr/>
        </p:nvSpPr>
        <p:spPr bwMode="auto">
          <a:xfrm>
            <a:off x="2362200" y="205740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10 000</a:t>
            </a:r>
          </a:p>
        </p:txBody>
      </p:sp>
      <p:sp>
        <p:nvSpPr>
          <p:cNvPr id="167" name="AutoShape 1080"/>
          <p:cNvSpPr>
            <a:spLocks noChangeArrowheads="1"/>
          </p:cNvSpPr>
          <p:nvPr/>
        </p:nvSpPr>
        <p:spPr bwMode="auto">
          <a:xfrm>
            <a:off x="2362200" y="285750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10 000</a:t>
            </a:r>
          </a:p>
        </p:txBody>
      </p:sp>
      <p:sp>
        <p:nvSpPr>
          <p:cNvPr id="168" name="AutoShape 1081"/>
          <p:cNvSpPr>
            <a:spLocks noChangeArrowheads="1"/>
          </p:cNvSpPr>
          <p:nvPr/>
        </p:nvSpPr>
        <p:spPr bwMode="auto">
          <a:xfrm>
            <a:off x="2362200" y="245745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10 000</a:t>
            </a:r>
          </a:p>
        </p:txBody>
      </p:sp>
      <p:sp>
        <p:nvSpPr>
          <p:cNvPr id="169" name="AutoShape 1082"/>
          <p:cNvSpPr>
            <a:spLocks noChangeArrowheads="1"/>
          </p:cNvSpPr>
          <p:nvPr/>
        </p:nvSpPr>
        <p:spPr bwMode="auto">
          <a:xfrm>
            <a:off x="3886200" y="240030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1 000</a:t>
            </a:r>
          </a:p>
        </p:txBody>
      </p:sp>
      <p:sp>
        <p:nvSpPr>
          <p:cNvPr id="170" name="AutoShape 1083"/>
          <p:cNvSpPr>
            <a:spLocks noChangeArrowheads="1"/>
          </p:cNvSpPr>
          <p:nvPr/>
        </p:nvSpPr>
        <p:spPr bwMode="auto">
          <a:xfrm>
            <a:off x="3886200" y="280035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1 000</a:t>
            </a:r>
          </a:p>
        </p:txBody>
      </p:sp>
      <p:sp>
        <p:nvSpPr>
          <p:cNvPr id="171" name="Oval 1088"/>
          <p:cNvSpPr>
            <a:spLocks noChangeArrowheads="1"/>
          </p:cNvSpPr>
          <p:nvPr/>
        </p:nvSpPr>
        <p:spPr bwMode="auto">
          <a:xfrm>
            <a:off x="7620000" y="102870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72" name="Oval 1089"/>
          <p:cNvSpPr>
            <a:spLocks noChangeArrowheads="1"/>
          </p:cNvSpPr>
          <p:nvPr/>
        </p:nvSpPr>
        <p:spPr bwMode="auto">
          <a:xfrm>
            <a:off x="7620000" y="14287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73" name="Oval 1090"/>
          <p:cNvSpPr>
            <a:spLocks noChangeArrowheads="1"/>
          </p:cNvSpPr>
          <p:nvPr/>
        </p:nvSpPr>
        <p:spPr bwMode="auto">
          <a:xfrm>
            <a:off x="7620000" y="17716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74" name="Oval 1091"/>
          <p:cNvSpPr>
            <a:spLocks noChangeArrowheads="1"/>
          </p:cNvSpPr>
          <p:nvPr/>
        </p:nvSpPr>
        <p:spPr bwMode="auto">
          <a:xfrm>
            <a:off x="7620000" y="21145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75" name="Oval 1092"/>
          <p:cNvSpPr>
            <a:spLocks noChangeArrowheads="1"/>
          </p:cNvSpPr>
          <p:nvPr/>
        </p:nvSpPr>
        <p:spPr bwMode="auto">
          <a:xfrm>
            <a:off x="7620000" y="24574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76" name="Oval 1093"/>
          <p:cNvSpPr>
            <a:spLocks noChangeArrowheads="1"/>
          </p:cNvSpPr>
          <p:nvPr/>
        </p:nvSpPr>
        <p:spPr bwMode="auto">
          <a:xfrm>
            <a:off x="6400800" y="28003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77" name="Oval 1094"/>
          <p:cNvSpPr>
            <a:spLocks noChangeArrowheads="1"/>
          </p:cNvSpPr>
          <p:nvPr/>
        </p:nvSpPr>
        <p:spPr bwMode="auto">
          <a:xfrm>
            <a:off x="5334000" y="125730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178" name="Oval 1095"/>
          <p:cNvSpPr>
            <a:spLocks noChangeArrowheads="1"/>
          </p:cNvSpPr>
          <p:nvPr/>
        </p:nvSpPr>
        <p:spPr bwMode="auto">
          <a:xfrm>
            <a:off x="5334000" y="16573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179" name="Oval 1096"/>
          <p:cNvSpPr>
            <a:spLocks noChangeArrowheads="1"/>
          </p:cNvSpPr>
          <p:nvPr/>
        </p:nvSpPr>
        <p:spPr bwMode="auto">
          <a:xfrm>
            <a:off x="5334000" y="205740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180" name="Oval 1097"/>
          <p:cNvSpPr>
            <a:spLocks noChangeArrowheads="1"/>
          </p:cNvSpPr>
          <p:nvPr/>
        </p:nvSpPr>
        <p:spPr bwMode="auto">
          <a:xfrm>
            <a:off x="5334000" y="24574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191" name="Rectangle 190"/>
          <p:cNvSpPr>
            <a:spLocks noChangeArrowheads="1"/>
          </p:cNvSpPr>
          <p:nvPr/>
        </p:nvSpPr>
        <p:spPr bwMode="auto">
          <a:xfrm>
            <a:off x="977615" y="3371862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4</a:t>
            </a:r>
          </a:p>
        </p:txBody>
      </p:sp>
      <p:sp>
        <p:nvSpPr>
          <p:cNvPr id="192" name="Rectangle 191"/>
          <p:cNvSpPr>
            <a:spLocks noChangeArrowheads="1"/>
          </p:cNvSpPr>
          <p:nvPr/>
        </p:nvSpPr>
        <p:spPr bwMode="auto">
          <a:xfrm>
            <a:off x="2793725" y="3371862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3</a:t>
            </a:r>
          </a:p>
        </p:txBody>
      </p:sp>
      <p:sp>
        <p:nvSpPr>
          <p:cNvPr id="193" name="Rectangle 192"/>
          <p:cNvSpPr>
            <a:spLocks noChangeArrowheads="1"/>
          </p:cNvSpPr>
          <p:nvPr/>
        </p:nvSpPr>
        <p:spPr bwMode="auto">
          <a:xfrm>
            <a:off x="4139929" y="3371862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2</a:t>
            </a:r>
          </a:p>
        </p:txBody>
      </p:sp>
      <p:sp>
        <p:nvSpPr>
          <p:cNvPr id="194" name="Rectangle 193"/>
          <p:cNvSpPr>
            <a:spLocks noChangeArrowheads="1"/>
          </p:cNvSpPr>
          <p:nvPr/>
        </p:nvSpPr>
        <p:spPr bwMode="auto">
          <a:xfrm>
            <a:off x="5575025" y="3371862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5</a:t>
            </a:r>
          </a:p>
        </p:txBody>
      </p:sp>
      <p:sp>
        <p:nvSpPr>
          <p:cNvPr id="195" name="Rectangle 194"/>
          <p:cNvSpPr>
            <a:spLocks noChangeArrowheads="1"/>
          </p:cNvSpPr>
          <p:nvPr/>
        </p:nvSpPr>
        <p:spPr bwMode="auto">
          <a:xfrm>
            <a:off x="6641822" y="3371862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1</a:t>
            </a:r>
          </a:p>
        </p:txBody>
      </p:sp>
      <p:sp>
        <p:nvSpPr>
          <p:cNvPr id="196" name="Rectangle 195"/>
          <p:cNvSpPr>
            <a:spLocks noChangeArrowheads="1"/>
          </p:cNvSpPr>
          <p:nvPr/>
        </p:nvSpPr>
        <p:spPr bwMode="auto">
          <a:xfrm>
            <a:off x="7861025" y="3371862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6</a:t>
            </a:r>
          </a:p>
        </p:txBody>
      </p:sp>
      <p:sp>
        <p:nvSpPr>
          <p:cNvPr id="197" name="Rectangle 196"/>
          <p:cNvSpPr>
            <a:spLocks noChangeArrowheads="1"/>
          </p:cNvSpPr>
          <p:nvPr/>
        </p:nvSpPr>
        <p:spPr bwMode="auto">
          <a:xfrm>
            <a:off x="565155" y="3889385"/>
            <a:ext cx="2690977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66"/>
                </a:solidFill>
                <a:ea typeface="SimSun" pitchFamily="2" charset="-122"/>
              </a:rPr>
              <a:t>Viết số:…………..</a:t>
            </a:r>
          </a:p>
        </p:txBody>
      </p:sp>
      <p:sp>
        <p:nvSpPr>
          <p:cNvPr id="198" name="Rectangle 197"/>
          <p:cNvSpPr>
            <a:spLocks noChangeArrowheads="1"/>
          </p:cNvSpPr>
          <p:nvPr/>
        </p:nvSpPr>
        <p:spPr bwMode="auto">
          <a:xfrm>
            <a:off x="1722363" y="3886205"/>
            <a:ext cx="1298736" cy="46165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432 516</a:t>
            </a:r>
          </a:p>
        </p:txBody>
      </p:sp>
      <p:sp>
        <p:nvSpPr>
          <p:cNvPr id="199" name="Rectangle 198"/>
          <p:cNvSpPr>
            <a:spLocks noChangeArrowheads="1"/>
          </p:cNvSpPr>
          <p:nvPr/>
        </p:nvSpPr>
        <p:spPr bwMode="auto">
          <a:xfrm>
            <a:off x="457203" y="4346587"/>
            <a:ext cx="2714188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66"/>
                </a:solidFill>
                <a:ea typeface="SimSun" pitchFamily="2" charset="-122"/>
              </a:rPr>
              <a:t>Đọc số:…………..</a:t>
            </a:r>
          </a:p>
        </p:txBody>
      </p:sp>
      <p:sp>
        <p:nvSpPr>
          <p:cNvPr id="200" name="Rectangle 199"/>
          <p:cNvSpPr>
            <a:spLocks noChangeArrowheads="1"/>
          </p:cNvSpPr>
          <p:nvPr/>
        </p:nvSpPr>
        <p:spPr bwMode="auto">
          <a:xfrm>
            <a:off x="1662114" y="4346587"/>
            <a:ext cx="7374118" cy="46165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Bốn trăm ba mươi hai nghìn năm trăm mười sáu.</a:t>
            </a:r>
          </a:p>
        </p:txBody>
      </p:sp>
      <p:sp>
        <p:nvSpPr>
          <p:cNvPr id="201" name="Oval 1097"/>
          <p:cNvSpPr>
            <a:spLocks noChangeArrowheads="1"/>
          </p:cNvSpPr>
          <p:nvPr/>
        </p:nvSpPr>
        <p:spPr bwMode="auto">
          <a:xfrm>
            <a:off x="5334000" y="285750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202" name="Oval 1092"/>
          <p:cNvSpPr>
            <a:spLocks noChangeArrowheads="1"/>
          </p:cNvSpPr>
          <p:nvPr/>
        </p:nvSpPr>
        <p:spPr bwMode="auto">
          <a:xfrm>
            <a:off x="7620000" y="285750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7118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91" grpId="0"/>
      <p:bldP spid="192" grpId="0"/>
      <p:bldP spid="193" grpId="0"/>
      <p:bldP spid="194" grpId="0"/>
      <p:bldP spid="195" grpId="0"/>
      <p:bldP spid="196" grpId="0"/>
      <p:bldP spid="197" grpId="0"/>
      <p:bldP spid="198" grpId="0" animBg="1"/>
      <p:bldP spid="199" grpId="0"/>
      <p:bldP spid="200" grpId="0" animBg="1"/>
      <p:bldP spid="201" grpId="0" animBg="1"/>
      <p:bldP spid="20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" y="360363"/>
            <a:ext cx="8153400" cy="3476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33409" y="342912"/>
            <a:ext cx="4932363" cy="461657"/>
          </a:xfrm>
          <a:prstGeom prst="rect">
            <a:avLst/>
          </a:prstGeom>
          <a:noFill/>
        </p:spPr>
        <p:txBody>
          <a:bodyPr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Bài 1</a:t>
            </a:r>
            <a:r>
              <a:rPr lang="vi-VN" altLang="en-US" sz="2400" b="1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: Viết theo mẫu</a:t>
            </a:r>
            <a:r>
              <a:rPr lang="en-US" sz="2400" b="1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vi-VN" altLang="en-US" sz="2400" b="1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(</a:t>
            </a:r>
            <a:r>
              <a:rPr lang="en-US" sz="2400" b="1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Tr 9</a:t>
            </a:r>
            <a:r>
              <a:rPr lang="vi-VN" altLang="en-US" sz="2400" b="1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)</a:t>
            </a:r>
          </a:p>
        </p:txBody>
      </p:sp>
      <p:graphicFrame>
        <p:nvGraphicFramePr>
          <p:cNvPr id="37" name="Group 80"/>
          <p:cNvGraphicFramePr/>
          <p:nvPr/>
        </p:nvGraphicFramePr>
        <p:xfrm>
          <a:off x="609611" y="1095377"/>
          <a:ext cx="8000999" cy="2642235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4299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Trăm nghìn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Chục nghìn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Nghìn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Trăm 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Chục 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Đơn vị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04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8" name="Oval 45"/>
          <p:cNvSpPr>
            <a:spLocks noChangeArrowheads="1"/>
          </p:cNvSpPr>
          <p:nvPr/>
        </p:nvSpPr>
        <p:spPr bwMode="auto">
          <a:xfrm>
            <a:off x="7620000" y="171450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9" name="Oval 46"/>
          <p:cNvSpPr>
            <a:spLocks noChangeArrowheads="1"/>
          </p:cNvSpPr>
          <p:nvPr/>
        </p:nvSpPr>
        <p:spPr bwMode="auto">
          <a:xfrm>
            <a:off x="7620000" y="21145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0" name="Oval 47"/>
          <p:cNvSpPr>
            <a:spLocks noChangeArrowheads="1"/>
          </p:cNvSpPr>
          <p:nvPr/>
        </p:nvSpPr>
        <p:spPr bwMode="auto">
          <a:xfrm>
            <a:off x="7620000" y="251460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1" name="Oval 48"/>
          <p:cNvSpPr>
            <a:spLocks noChangeArrowheads="1"/>
          </p:cNvSpPr>
          <p:nvPr/>
        </p:nvSpPr>
        <p:spPr bwMode="auto">
          <a:xfrm>
            <a:off x="7620000" y="29146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2" name="Oval 54"/>
          <p:cNvSpPr>
            <a:spLocks noChangeArrowheads="1"/>
          </p:cNvSpPr>
          <p:nvPr/>
        </p:nvSpPr>
        <p:spPr bwMode="auto">
          <a:xfrm>
            <a:off x="6400800" y="29146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3" name="Oval 59"/>
          <p:cNvSpPr>
            <a:spLocks noChangeArrowheads="1"/>
          </p:cNvSpPr>
          <p:nvPr/>
        </p:nvSpPr>
        <p:spPr bwMode="auto">
          <a:xfrm>
            <a:off x="5257800" y="251460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4" name="Oval 60"/>
          <p:cNvSpPr>
            <a:spLocks noChangeArrowheads="1"/>
          </p:cNvSpPr>
          <p:nvPr/>
        </p:nvSpPr>
        <p:spPr bwMode="auto">
          <a:xfrm>
            <a:off x="5257800" y="29146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5" name="AutoShape 63"/>
          <p:cNvSpPr>
            <a:spLocks noChangeArrowheads="1"/>
          </p:cNvSpPr>
          <p:nvPr/>
        </p:nvSpPr>
        <p:spPr bwMode="auto">
          <a:xfrm>
            <a:off x="3810000" y="2468563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6" name="AutoShape 64"/>
          <p:cNvSpPr>
            <a:spLocks noChangeArrowheads="1"/>
          </p:cNvSpPr>
          <p:nvPr/>
        </p:nvSpPr>
        <p:spPr bwMode="auto">
          <a:xfrm>
            <a:off x="3810000" y="2068513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7" name="AutoShape 65"/>
          <p:cNvSpPr>
            <a:spLocks noChangeArrowheads="1"/>
          </p:cNvSpPr>
          <p:nvPr/>
        </p:nvSpPr>
        <p:spPr bwMode="auto">
          <a:xfrm>
            <a:off x="3810000" y="2868613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8" name="AutoShape 69"/>
          <p:cNvSpPr>
            <a:spLocks noChangeArrowheads="1"/>
          </p:cNvSpPr>
          <p:nvPr/>
        </p:nvSpPr>
        <p:spPr bwMode="auto">
          <a:xfrm>
            <a:off x="2286000" y="285750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10 000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9" name="AutoShape 71"/>
          <p:cNvSpPr>
            <a:spLocks noChangeArrowheads="1"/>
          </p:cNvSpPr>
          <p:nvPr/>
        </p:nvSpPr>
        <p:spPr bwMode="auto">
          <a:xfrm>
            <a:off x="762000" y="285750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0" name="AutoShape 72"/>
          <p:cNvSpPr>
            <a:spLocks noChangeArrowheads="1"/>
          </p:cNvSpPr>
          <p:nvPr/>
        </p:nvSpPr>
        <p:spPr bwMode="auto">
          <a:xfrm>
            <a:off x="762000" y="245745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1" name="AutoShape 73"/>
          <p:cNvSpPr>
            <a:spLocks noChangeArrowheads="1"/>
          </p:cNvSpPr>
          <p:nvPr/>
        </p:nvSpPr>
        <p:spPr bwMode="auto">
          <a:xfrm>
            <a:off x="762000" y="205740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457005" y="708037"/>
            <a:ext cx="1159276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ea typeface="SimSun" pitchFamily="2" charset="-122"/>
              </a:rPr>
              <a:t>a) Mẫu</a:t>
            </a:r>
            <a:endParaRPr lang="en-US" altLang="zh-CN" sz="2400" b="1">
              <a:solidFill>
                <a:srgbClr val="C00000"/>
              </a:solidFill>
              <a:ea typeface="SimSun" pitchFamily="2" charset="-122"/>
            </a:endParaRPr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977615" y="3371862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3</a:t>
            </a: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2793725" y="3371862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1</a:t>
            </a:r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4139929" y="3371862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3</a:t>
            </a: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5575025" y="3371862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2</a:t>
            </a:r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6641822" y="3371862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1</a:t>
            </a: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7861025" y="3371862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4</a:t>
            </a: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565155" y="3889385"/>
            <a:ext cx="2690977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66"/>
                </a:solidFill>
                <a:ea typeface="SimSun" pitchFamily="2" charset="-122"/>
              </a:rPr>
              <a:t>Viết số:…………..</a:t>
            </a: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1722363" y="3886205"/>
            <a:ext cx="1298736" cy="46165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313 214</a:t>
            </a: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457203" y="4346587"/>
            <a:ext cx="2714188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66"/>
                </a:solidFill>
                <a:ea typeface="SimSun" pitchFamily="2" charset="-122"/>
              </a:rPr>
              <a:t>Đọc số:…………..</a:t>
            </a:r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1662123" y="4346587"/>
            <a:ext cx="6484451" cy="46165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Ba trăm mười ba nghìn hai trăm mười bốn.</a:t>
            </a:r>
          </a:p>
        </p:txBody>
      </p:sp>
    </p:spTree>
    <p:extLst>
      <p:ext uri="{BB962C8B-B14F-4D97-AF65-F5344CB8AC3E}">
        <p14:creationId xmlns:p14="http://schemas.microsoft.com/office/powerpoint/2010/main" val="215323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5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 animBg="1"/>
      <p:bldP spid="67" grpId="0"/>
      <p:bldP spid="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" y="342912"/>
            <a:ext cx="8153400" cy="3460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33420" y="342912"/>
            <a:ext cx="4117975" cy="830989"/>
          </a:xfrm>
          <a:prstGeom prst="rect">
            <a:avLst/>
          </a:prstGeom>
          <a:noFill/>
        </p:spPr>
        <p:txBody>
          <a:bodyPr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Bài 1</a:t>
            </a:r>
            <a:r>
              <a:rPr lang="vi-VN" altLang="en-US" sz="2400" b="1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: Viết theo mẫu</a:t>
            </a:r>
            <a:r>
              <a:rPr lang="en-US" sz="2400" b="1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vi-VN" altLang="en-US" sz="2400" b="1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(</a:t>
            </a:r>
            <a:r>
              <a:rPr lang="en-US" sz="2400" b="1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Tr 9</a:t>
            </a:r>
            <a:r>
              <a:rPr lang="vi-VN" altLang="en-US" sz="2400" b="1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) b)</a:t>
            </a:r>
          </a:p>
        </p:txBody>
      </p:sp>
      <p:graphicFrame>
        <p:nvGraphicFramePr>
          <p:cNvPr id="37" name="Group 80"/>
          <p:cNvGraphicFramePr/>
          <p:nvPr/>
        </p:nvGraphicFramePr>
        <p:xfrm>
          <a:off x="609611" y="742950"/>
          <a:ext cx="8000999" cy="3051810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4299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Trăm nghìn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Chục nghìn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Nghìn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Trăm 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Chục 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Đơn vị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57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" name="Oval 46"/>
          <p:cNvSpPr>
            <a:spLocks noChangeArrowheads="1"/>
          </p:cNvSpPr>
          <p:nvPr/>
        </p:nvSpPr>
        <p:spPr bwMode="auto">
          <a:xfrm>
            <a:off x="7620000" y="217170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0" name="Oval 47"/>
          <p:cNvSpPr>
            <a:spLocks noChangeArrowheads="1"/>
          </p:cNvSpPr>
          <p:nvPr/>
        </p:nvSpPr>
        <p:spPr bwMode="auto">
          <a:xfrm>
            <a:off x="7620000" y="25717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1" name="Oval 48"/>
          <p:cNvSpPr>
            <a:spLocks noChangeArrowheads="1"/>
          </p:cNvSpPr>
          <p:nvPr/>
        </p:nvSpPr>
        <p:spPr bwMode="auto">
          <a:xfrm>
            <a:off x="7620000" y="297180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2" name="Oval 54"/>
          <p:cNvSpPr>
            <a:spLocks noChangeArrowheads="1"/>
          </p:cNvSpPr>
          <p:nvPr/>
        </p:nvSpPr>
        <p:spPr bwMode="auto">
          <a:xfrm>
            <a:off x="6400800" y="29146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3" name="Oval 59"/>
          <p:cNvSpPr>
            <a:spLocks noChangeArrowheads="1"/>
          </p:cNvSpPr>
          <p:nvPr/>
        </p:nvSpPr>
        <p:spPr bwMode="auto">
          <a:xfrm>
            <a:off x="5257800" y="1704975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4" name="Oval 60"/>
          <p:cNvSpPr>
            <a:spLocks noChangeArrowheads="1"/>
          </p:cNvSpPr>
          <p:nvPr/>
        </p:nvSpPr>
        <p:spPr bwMode="auto">
          <a:xfrm>
            <a:off x="5257800" y="2105025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5" name="AutoShape 63"/>
          <p:cNvSpPr>
            <a:spLocks noChangeArrowheads="1"/>
          </p:cNvSpPr>
          <p:nvPr/>
        </p:nvSpPr>
        <p:spPr bwMode="auto">
          <a:xfrm>
            <a:off x="3810000" y="251460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6" name="AutoShape 64"/>
          <p:cNvSpPr>
            <a:spLocks noChangeArrowheads="1"/>
          </p:cNvSpPr>
          <p:nvPr/>
        </p:nvSpPr>
        <p:spPr bwMode="auto">
          <a:xfrm>
            <a:off x="3810000" y="211455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7" name="AutoShape 65"/>
          <p:cNvSpPr>
            <a:spLocks noChangeArrowheads="1"/>
          </p:cNvSpPr>
          <p:nvPr/>
        </p:nvSpPr>
        <p:spPr bwMode="auto">
          <a:xfrm>
            <a:off x="3810000" y="291465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8" name="AutoShape 69"/>
          <p:cNvSpPr>
            <a:spLocks noChangeArrowheads="1"/>
          </p:cNvSpPr>
          <p:nvPr/>
        </p:nvSpPr>
        <p:spPr bwMode="auto">
          <a:xfrm>
            <a:off x="2286000" y="2505075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10 000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9" name="AutoShape 71"/>
          <p:cNvSpPr>
            <a:spLocks noChangeArrowheads="1"/>
          </p:cNvSpPr>
          <p:nvPr/>
        </p:nvSpPr>
        <p:spPr bwMode="auto">
          <a:xfrm>
            <a:off x="762000" y="2162175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0" name="AutoShape 72"/>
          <p:cNvSpPr>
            <a:spLocks noChangeArrowheads="1"/>
          </p:cNvSpPr>
          <p:nvPr/>
        </p:nvSpPr>
        <p:spPr bwMode="auto">
          <a:xfrm>
            <a:off x="762000" y="1762125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1" name="AutoShape 73"/>
          <p:cNvSpPr>
            <a:spLocks noChangeArrowheads="1"/>
          </p:cNvSpPr>
          <p:nvPr/>
        </p:nvSpPr>
        <p:spPr bwMode="auto">
          <a:xfrm>
            <a:off x="762000" y="1362075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977615" y="3368687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5</a:t>
            </a: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2793725" y="3368687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2</a:t>
            </a:r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4139929" y="3368687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3</a:t>
            </a: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5575025" y="3368687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4</a:t>
            </a:r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6641822" y="3368687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5</a:t>
            </a: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7861025" y="3368687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3</a:t>
            </a: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565155" y="3825884"/>
            <a:ext cx="2690977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66"/>
                </a:solidFill>
                <a:ea typeface="SimSun" pitchFamily="2" charset="-122"/>
              </a:rPr>
              <a:t>Viết số:…………..</a:t>
            </a: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1722363" y="3822712"/>
            <a:ext cx="1298736" cy="46165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523 453</a:t>
            </a: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457203" y="4248162"/>
            <a:ext cx="2714188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66"/>
                </a:solidFill>
                <a:ea typeface="SimSun" pitchFamily="2" charset="-122"/>
              </a:rPr>
              <a:t>Đọc số:…………..</a:t>
            </a:r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1662113" y="4252622"/>
            <a:ext cx="6948487" cy="415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100" b="1">
                <a:solidFill>
                  <a:srgbClr val="C00000"/>
                </a:solidFill>
                <a:ea typeface="SimSun" pitchFamily="2" charset="-122"/>
              </a:rPr>
              <a:t>Năm trăm hai mươi ba nghìn bốn trăm năm mươi ba.</a:t>
            </a:r>
          </a:p>
        </p:txBody>
      </p:sp>
      <p:sp>
        <p:nvSpPr>
          <p:cNvPr id="31" name="AutoShape 71"/>
          <p:cNvSpPr>
            <a:spLocks noChangeArrowheads="1"/>
          </p:cNvSpPr>
          <p:nvPr/>
        </p:nvSpPr>
        <p:spPr bwMode="auto">
          <a:xfrm>
            <a:off x="757238" y="2547938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2" name="AutoShape 71"/>
          <p:cNvSpPr>
            <a:spLocks noChangeArrowheads="1"/>
          </p:cNvSpPr>
          <p:nvPr/>
        </p:nvSpPr>
        <p:spPr bwMode="auto">
          <a:xfrm>
            <a:off x="757238" y="297180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3" name="AutoShape 69"/>
          <p:cNvSpPr>
            <a:spLocks noChangeArrowheads="1"/>
          </p:cNvSpPr>
          <p:nvPr/>
        </p:nvSpPr>
        <p:spPr bwMode="auto">
          <a:xfrm>
            <a:off x="2286000" y="2924175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10 000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4" name="Oval 59"/>
          <p:cNvSpPr>
            <a:spLocks noChangeArrowheads="1"/>
          </p:cNvSpPr>
          <p:nvPr/>
        </p:nvSpPr>
        <p:spPr bwMode="auto">
          <a:xfrm>
            <a:off x="5181600" y="2528888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6" name="Oval 60"/>
          <p:cNvSpPr>
            <a:spLocks noChangeArrowheads="1"/>
          </p:cNvSpPr>
          <p:nvPr/>
        </p:nvSpPr>
        <p:spPr bwMode="auto">
          <a:xfrm>
            <a:off x="5181600" y="2928938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2" name="Oval 54"/>
          <p:cNvSpPr>
            <a:spLocks noChangeArrowheads="1"/>
          </p:cNvSpPr>
          <p:nvPr/>
        </p:nvSpPr>
        <p:spPr bwMode="auto">
          <a:xfrm>
            <a:off x="6400800" y="25717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3" name="Oval 54"/>
          <p:cNvSpPr>
            <a:spLocks noChangeArrowheads="1"/>
          </p:cNvSpPr>
          <p:nvPr/>
        </p:nvSpPr>
        <p:spPr bwMode="auto">
          <a:xfrm>
            <a:off x="6400800" y="2205038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4" name="Oval 54"/>
          <p:cNvSpPr>
            <a:spLocks noChangeArrowheads="1"/>
          </p:cNvSpPr>
          <p:nvPr/>
        </p:nvSpPr>
        <p:spPr bwMode="auto">
          <a:xfrm>
            <a:off x="6407150" y="18097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6407150" y="14287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25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 animBg="1"/>
      <p:bldP spid="67" grpId="0"/>
      <p:bldP spid="68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81150" y="134941"/>
            <a:ext cx="7113588" cy="3460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800" smtClean="0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524000" y="15878"/>
            <a:ext cx="5943600" cy="584200"/>
          </a:xfrm>
          <a:prstGeom prst="rect">
            <a:avLst/>
          </a:prstGeom>
          <a:noFill/>
        </p:spPr>
        <p:txBody>
          <a:bodyPr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vi-VN" altLang="en-US" sz="3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: Viết theo mẫu</a:t>
            </a:r>
            <a:r>
              <a:rPr lang="en-US" sz="3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9</a:t>
            </a:r>
            <a:r>
              <a:rPr lang="vi-VN" altLang="en-US" sz="3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12293" name="Table 12292"/>
          <p:cNvGraphicFramePr/>
          <p:nvPr>
            <p:extLst>
              <p:ext uri="{D42A27DB-BD31-4B8C-83A1-F6EECF244321}">
                <p14:modId xmlns:p14="http://schemas.microsoft.com/office/powerpoint/2010/main" val="473639953"/>
              </p:ext>
            </p:extLst>
          </p:nvPr>
        </p:nvGraphicFramePr>
        <p:xfrm>
          <a:off x="-5863" y="609195"/>
          <a:ext cx="9144001" cy="4514662"/>
        </p:xfrm>
        <a:graphic>
          <a:graphicData uri="http://schemas.openxmlformats.org/drawingml/2006/table">
            <a:tbl>
              <a:tblPr/>
              <a:tblGrid>
                <a:gridCol w="11510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866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379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257357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709042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0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 số</a:t>
                      </a:r>
                      <a:endParaRPr lang="en-US" sz="20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0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 nghìn</a:t>
                      </a:r>
                      <a:endParaRPr lang="en-US" sz="20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0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Chục nghìn</a:t>
                      </a:r>
                      <a:endParaRPr lang="en-US" sz="20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0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Nghìn</a:t>
                      </a:r>
                      <a:endParaRPr lang="en-US" sz="20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0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</a:t>
                      </a:r>
                      <a:endParaRPr lang="en-US" sz="20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0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Chục</a:t>
                      </a:r>
                      <a:endParaRPr lang="en-US" sz="20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0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Đơn vị</a:t>
                      </a:r>
                      <a:endParaRPr lang="en-US" sz="20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0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Đọc số</a:t>
                      </a:r>
                      <a:endParaRPr lang="en-US" sz="20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4150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sz="2200" b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sz="2200" b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</a:t>
                      </a:r>
                      <a:r>
                        <a:rPr sz="22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671</a:t>
                      </a:r>
                      <a:endParaRPr lang="en-US" sz="2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3200" b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3200" b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3200" b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Bốn trăm hai mươi lăm nghìn sáu trăm bảy mươi mốt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7627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2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369 815</a:t>
                      </a:r>
                      <a:endParaRPr lang="en-US" sz="2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25736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sz="3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sz="3200" b="1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3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9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6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2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3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b="1" dirty="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28107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Bảy trăm tám mươi sáu nghìn sáu trăm mười hai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553200" y="1311244"/>
            <a:ext cx="2590800" cy="990600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800" smtClean="0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530156" y="2234116"/>
            <a:ext cx="2669871" cy="101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 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tám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mười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lăm</a:t>
            </a:r>
            <a:endParaRPr lang="en-US" altLang="zh-CN" sz="2000" b="1" dirty="0" smtClean="0">
              <a:solidFill>
                <a:srgbClr val="0000FF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6850" y="2482056"/>
            <a:ext cx="4000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3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449922" y="2482055"/>
            <a:ext cx="4000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6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448058" y="2482055"/>
            <a:ext cx="400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9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341616" y="2493898"/>
            <a:ext cx="4000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8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164024" y="2482055"/>
            <a:ext cx="400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949652" y="2449843"/>
            <a:ext cx="400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5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8421" y="3444103"/>
            <a:ext cx="1143000" cy="43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579 623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570814" y="3136327"/>
            <a:ext cx="2555571" cy="101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Năm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bảy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hai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endParaRPr lang="en-US" altLang="zh-CN" sz="2000" b="1" dirty="0" smtClean="0">
              <a:solidFill>
                <a:srgbClr val="C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221" y="4410869"/>
            <a:ext cx="1143000" cy="43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786 612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469884" y="4318000"/>
            <a:ext cx="4000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7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2442177" y="4328312"/>
            <a:ext cx="4000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8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414470" y="4304315"/>
            <a:ext cx="400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6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4341616" y="4304315"/>
            <a:ext cx="400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6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5164024" y="4312514"/>
            <a:ext cx="400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5971253" y="4317999"/>
            <a:ext cx="4000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3203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/>
      <p:bldP spid="3" grpId="0" animBg="1"/>
      <p:bldP spid="4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5" grpId="0"/>
      <p:bldP spid="18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7" y="2826854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4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3847798"/>
            <a:ext cx="390293" cy="424931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512509" y="367664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62" y="3526876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35746"/>
            <a:ext cx="5943600" cy="584200"/>
          </a:xfrm>
          <a:prstGeom prst="rect">
            <a:avLst/>
          </a:prstGeom>
          <a:noFill/>
        </p:spPr>
        <p:txBody>
          <a:bodyPr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altLang="en-US" sz="32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32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2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2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vi-VN" altLang="en-US" sz="32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en-US" sz="32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000000">
                  <a:lumMod val="95000"/>
                  <a:lumOff val="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Hexagon 2"/>
          <p:cNvSpPr/>
          <p:nvPr/>
        </p:nvSpPr>
        <p:spPr>
          <a:xfrm>
            <a:off x="28254" y="751050"/>
            <a:ext cx="1447800" cy="1066800"/>
          </a:xfrm>
          <a:prstGeom prst="hexagon">
            <a:avLst/>
          </a:prstGeom>
          <a:solidFill>
            <a:schemeClr val="accent2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96 315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exagon 11"/>
          <p:cNvSpPr/>
          <p:nvPr/>
        </p:nvSpPr>
        <p:spPr>
          <a:xfrm>
            <a:off x="362164" y="1990211"/>
            <a:ext cx="1447800" cy="1066800"/>
          </a:xfrm>
          <a:prstGeom prst="hexagon">
            <a:avLst/>
          </a:prstGeom>
          <a:solidFill>
            <a:srgbClr val="FFFF00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796 315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1078876" y="3186115"/>
            <a:ext cx="1447800" cy="1066800"/>
          </a:xfrm>
          <a:prstGeom prst="hexagon">
            <a:avLst/>
          </a:prstGeom>
          <a:solidFill>
            <a:srgbClr val="92D050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106 315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/>
          <p:cNvSpPr/>
          <p:nvPr/>
        </p:nvSpPr>
        <p:spPr>
          <a:xfrm>
            <a:off x="2323594" y="4093440"/>
            <a:ext cx="1447800" cy="1066800"/>
          </a:xfrm>
          <a:prstGeom prst="hexagon">
            <a:avLst/>
          </a:prstGeom>
          <a:solidFill>
            <a:srgbClr val="FF99FF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106 827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76054" y="845954"/>
            <a:ext cx="5357195" cy="685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809964" y="2105409"/>
            <a:ext cx="5357195" cy="6858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520054" y="3281547"/>
            <a:ext cx="5357195" cy="685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771394" y="4269825"/>
            <a:ext cx="5357195" cy="685800"/>
          </a:xfrm>
          <a:prstGeom prst="roundRect">
            <a:avLst/>
          </a:prstGeom>
          <a:solidFill>
            <a:srgbClr val="FFCCFF"/>
          </a:solidFill>
          <a:ln w="28575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9723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10" grpId="0"/>
      <p:bldP spid="5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" y="-55378"/>
            <a:ext cx="9639920" cy="522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6200" y="433693"/>
            <a:ext cx="5943600" cy="461657"/>
          </a:xfrm>
          <a:prstGeom prst="rect">
            <a:avLst/>
          </a:prstGeom>
          <a:noFill/>
        </p:spPr>
        <p:txBody>
          <a:bodyPr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4</a:t>
            </a:r>
            <a:r>
              <a:rPr lang="vi-VN" alt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: </a:t>
            </a:r>
            <a:r>
              <a:rPr lang="en-US" alt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Viết</a:t>
            </a:r>
            <a:r>
              <a:rPr lang="en-US" alt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các</a:t>
            </a:r>
            <a:r>
              <a:rPr lang="en-US" alt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số</a:t>
            </a:r>
            <a:r>
              <a:rPr lang="en-US" alt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sau</a:t>
            </a:r>
            <a:r>
              <a:rPr lang="en-US" alt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vi-VN" alt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(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Tr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10</a:t>
            </a:r>
            <a:r>
              <a:rPr lang="vi-VN" alt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)</a:t>
            </a:r>
            <a:r>
              <a:rPr lang="en-US" alt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1352550"/>
            <a:ext cx="8153400" cy="461657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a.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Sáu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mươi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ba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nghìn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trăm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mười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lăm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:</a:t>
            </a:r>
            <a:endParaRPr lang="en-US" sz="24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5317" y="2226067"/>
            <a:ext cx="8768317" cy="461657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Bảy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trăm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hai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mươi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ba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nghìn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chín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trăm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ba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mươi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sáu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:</a:t>
            </a:r>
            <a:endParaRPr lang="en-US" sz="24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8861" y="3092939"/>
            <a:ext cx="8153400" cy="461657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c.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Chín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trăm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bốn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mươi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ba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nghìn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trăm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linh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ba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:</a:t>
            </a:r>
            <a:endParaRPr lang="en-US" sz="24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5317" y="3938893"/>
            <a:ext cx="8568069" cy="461657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d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Tám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trăm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sáu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mươi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nghìn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ba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trăm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bảy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mươi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hai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itchFamily="18" charset="0"/>
              </a:rPr>
              <a:t>:</a:t>
            </a:r>
            <a:endParaRPr lang="en-US" sz="24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30701" y="1276350"/>
            <a:ext cx="1524000" cy="52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63 115</a:t>
            </a:r>
            <a:endParaRPr lang="en-US" sz="24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591647" y="2199697"/>
            <a:ext cx="1524000" cy="52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723 936</a:t>
            </a:r>
            <a:endParaRPr lang="en-US" sz="24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38752" y="3037897"/>
            <a:ext cx="1524000" cy="52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943 103</a:t>
            </a:r>
            <a:endParaRPr lang="en-US" sz="24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162800" y="3952297"/>
            <a:ext cx="1524000" cy="52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860 372</a:t>
            </a:r>
            <a:endParaRPr lang="en-US" sz="24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6447891" y="98245"/>
            <a:ext cx="2705721" cy="1229878"/>
          </a:xfrm>
          <a:prstGeom prst="cloudCallout">
            <a:avLst>
              <a:gd name="adj1" fmla="val -41353"/>
              <a:gd name="adj2" fmla="val 88350"/>
            </a:avLst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6991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" grpId="0"/>
      <p:bldP spid="28" grpId="0"/>
      <p:bldP spid="30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 descr="Cartoon Blue Sky Background, Sky, Cloud, Cartoon Sky Background Image for  Free Downlo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6811" y="663179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Hexagon 7"/>
          <p:cNvSpPr/>
          <p:nvPr/>
        </p:nvSpPr>
        <p:spPr>
          <a:xfrm>
            <a:off x="0" y="1034653"/>
            <a:ext cx="2895600" cy="191809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867" b="1" smtClean="0">
                <a:latin typeface="Times New Roman" pitchFamily="18" charset="0"/>
                <a:cs typeface="Times New Roman" pitchFamily="18" charset="0"/>
              </a:rPr>
              <a:t>Chào</a:t>
            </a:r>
            <a:endParaRPr lang="en-US" sz="5867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1853946" y="148591"/>
            <a:ext cx="2641854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67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endParaRPr lang="en-US" sz="5867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5486401" y="1885950"/>
            <a:ext cx="2150939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867" b="1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Cáccon</a:t>
            </a:r>
            <a:endParaRPr lang="en-US" sz="5867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3810000" y="971550"/>
            <a:ext cx="224399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67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endParaRPr lang="en-US" sz="5867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1" y="2800350"/>
            <a:ext cx="1987153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84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41" y="2688221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4749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29507" y="3867117"/>
            <a:ext cx="3487814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"/>
            </a:pPr>
            <a:r>
              <a:rPr lang="en-US" sz="24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57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29507" y="4514565"/>
            <a:ext cx="3487814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24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257</a:t>
            </a:r>
          </a:p>
        </p:txBody>
      </p:sp>
      <p:sp>
        <p:nvSpPr>
          <p:cNvPr id="31" name="bang b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601922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826680" y="3867117"/>
            <a:ext cx="3487814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24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157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80" y="4514565"/>
            <a:ext cx="3487814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24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75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990714" y="2948275"/>
            <a:ext cx="7377973" cy="461657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Câu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1: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Giá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trị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biểu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thức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157 – a,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với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a = 100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9471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84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41" y="2688221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709" y="2895150"/>
            <a:ext cx="7037773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prstClr val="white"/>
                </a:solidFill>
              </a:rPr>
              <a:t>Câu</a:t>
            </a:r>
            <a:r>
              <a:rPr lang="en-US" sz="2400" dirty="0">
                <a:solidFill>
                  <a:prstClr val="white"/>
                </a:solidFill>
              </a:rPr>
              <a:t> 2 :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Giá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trị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biểu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thức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250 + m,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với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m = 50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:</a:t>
            </a:r>
          </a:p>
        </p:txBody>
      </p:sp>
      <p:sp>
        <p:nvSpPr>
          <p:cNvPr id="15" name="bang b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382543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970284" y="3871335"/>
            <a:ext cx="3487814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300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16718" y="4514565"/>
            <a:ext cx="3487814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73111" y="3867117"/>
            <a:ext cx="3487814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200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970284" y="4514565"/>
            <a:ext cx="3487814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350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84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41" y="2688221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21921" y="2926743"/>
            <a:ext cx="7037773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prstClr val="white"/>
                </a:solidFill>
              </a:rPr>
              <a:t>Câu</a:t>
            </a:r>
            <a:r>
              <a:rPr lang="en-US" sz="2400" dirty="0">
                <a:solidFill>
                  <a:prstClr val="white"/>
                </a:solidFill>
              </a:rPr>
              <a:t> 3: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Giá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trị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biểu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thức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30 + 3 x b,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với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b = 5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:</a:t>
            </a: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9" y="4470969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28214" y="4495308"/>
            <a:ext cx="3487814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45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80" y="3845559"/>
            <a:ext cx="3487814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33</a:t>
            </a: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45559"/>
            <a:ext cx="3487814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165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80" y="4493007"/>
            <a:ext cx="3487814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38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0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84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41" y="2688221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762117" y="2971350"/>
            <a:ext cx="7552395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defTabSz="685715">
              <a:defRPr/>
            </a:pPr>
            <a:r>
              <a:rPr lang="en-US" sz="2400" dirty="0" err="1">
                <a:solidFill>
                  <a:prstClr val="white"/>
                </a:solidFill>
              </a:rPr>
              <a:t>Câu</a:t>
            </a:r>
            <a:r>
              <a:rPr lang="en-US" sz="2400" dirty="0">
                <a:solidFill>
                  <a:prstClr val="white"/>
                </a:solidFill>
              </a:rPr>
              <a:t> 4 :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Giá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trị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biểu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thức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( 92 – c) + 81,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với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a = 4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:</a:t>
            </a:r>
          </a:p>
        </p:txBody>
      </p:sp>
      <p:sp>
        <p:nvSpPr>
          <p:cNvPr id="15" name="bang d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marL="214288" indent="-214288" algn="ctr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3821220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marL="214288" indent="-214288" algn="ctr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80" y="4545324"/>
            <a:ext cx="3487814" cy="500135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8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169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80" y="3897877"/>
            <a:ext cx="3487814" cy="500135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8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196</a:t>
            </a: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97877"/>
            <a:ext cx="3487814" cy="500135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8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173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29507" y="4545324"/>
            <a:ext cx="3487814" cy="500135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8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137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1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7B08642-3A1B-40B6-B2C3-F3FE0FBD0E92}"/>
              </a:ext>
            </a:extLst>
          </p:cNvPr>
          <p:cNvSpPr txBox="1"/>
          <p:nvPr/>
        </p:nvSpPr>
        <p:spPr>
          <a:xfrm>
            <a:off x="10633" y="438150"/>
            <a:ext cx="91333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13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9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2021</a:t>
            </a:r>
          </a:p>
          <a:p>
            <a:pPr algn="ctr">
              <a:lnSpc>
                <a:spcPct val="150000"/>
              </a:lnSpc>
            </a:pPr>
            <a:r>
              <a:rPr lang="en-US" sz="3200" b="1" u="sng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3200" b="1" u="sng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sáu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endParaRPr lang="en-US" sz="32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37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7B08642-3A1B-40B6-B2C3-F3FE0FBD0E92}"/>
              </a:ext>
            </a:extLst>
          </p:cNvPr>
          <p:cNvSpPr txBox="1"/>
          <p:nvPr/>
        </p:nvSpPr>
        <p:spPr>
          <a:xfrm>
            <a:off x="10633" y="438150"/>
            <a:ext cx="913336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orizontal Scroll 1"/>
          <p:cNvSpPr/>
          <p:nvPr/>
        </p:nvSpPr>
        <p:spPr bwMode="auto">
          <a:xfrm>
            <a:off x="1524000" y="1428750"/>
            <a:ext cx="5638800" cy="2819400"/>
          </a:xfrm>
          <a:prstGeom prst="horizontalScrol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87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ounded Rectangle 160"/>
          <p:cNvSpPr/>
          <p:nvPr/>
        </p:nvSpPr>
        <p:spPr bwMode="auto">
          <a:xfrm>
            <a:off x="468313" y="323850"/>
            <a:ext cx="8191500" cy="365522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6" rIns="91432" bIns="4571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>
                  <a:lumMod val="95000"/>
                  <a:lumOff val="5000"/>
                </a:srgbClr>
              </a:solidFill>
            </a:endParaRPr>
          </a:p>
        </p:txBody>
      </p:sp>
      <p:sp>
        <p:nvSpPr>
          <p:cNvPr id="35" name="Rectangle 34" descr="B32"/>
          <p:cNvSpPr>
            <a:spLocks noChangeArrowheads="1" noChangeShapeType="1" noTextEdit="1"/>
          </p:cNvSpPr>
          <p:nvPr/>
        </p:nvSpPr>
        <p:spPr bwMode="auto">
          <a:xfrm>
            <a:off x="514350" y="1109663"/>
            <a:ext cx="5086350" cy="514350"/>
          </a:xfrm>
          <a:prstGeom prst="rect">
            <a:avLst/>
          </a:prstGeom>
        </p:spPr>
        <p:txBody>
          <a:bodyPr wrap="none" lIns="91432" tIns="45716" rIns="91432" bIns="45716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kern="10">
              <a:ln w="28575">
                <a:solidFill>
                  <a:srgbClr val="800000"/>
                </a:solidFill>
                <a:round/>
                <a:headEnd/>
                <a:tailEnd/>
              </a:ln>
              <a:blipFill dpi="0" rotWithShape="1">
                <a:blip r:embed="rId2"/>
                <a:srcRect/>
                <a:stretch>
                  <a:fillRect/>
                </a:stretch>
              </a:blip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342913"/>
            <a:ext cx="3886200" cy="461657"/>
          </a:xfrm>
          <a:prstGeom prst="rect">
            <a:avLst/>
          </a:prstGeom>
          <a:noFill/>
        </p:spPr>
        <p:txBody>
          <a:bodyPr lIns="91432" tIns="45716" rIns="91432" bIns="45716">
            <a:spAutoFit/>
          </a:bodyPr>
          <a:lstStyle/>
          <a:p>
            <a:pPr marL="514301" indent="-514301" algn="just"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US" sz="2400" b="1">
                <a:solidFill>
                  <a:srgbClr val="000000">
                    <a:lumMod val="95000"/>
                    <a:lumOff val="5000"/>
                  </a:srgbClr>
                </a:solidFill>
                <a:cs typeface="Arial" pitchFamily="34" charset="0"/>
              </a:rPr>
              <a:t>Đơn vị - Chục- Trăm</a:t>
            </a: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1578710" y="1298988"/>
            <a:ext cx="249238" cy="188119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13" name="Group 8732"/>
          <p:cNvGrpSpPr>
            <a:grpSpLocks/>
          </p:cNvGrpSpPr>
          <p:nvPr/>
        </p:nvGrpSpPr>
        <p:grpSpPr bwMode="auto">
          <a:xfrm>
            <a:off x="3119459" y="1271604"/>
            <a:ext cx="2160587" cy="839392"/>
            <a:chOff x="1519" y="2251"/>
            <a:chExt cx="1361" cy="705"/>
          </a:xfrm>
        </p:grpSpPr>
        <p:sp>
          <p:nvSpPr>
            <p:cNvPr id="14" name="Text Box 8603"/>
            <p:cNvSpPr txBox="1">
              <a:spLocks noChangeArrowheads="1"/>
            </p:cNvSpPr>
            <p:nvPr/>
          </p:nvSpPr>
          <p:spPr bwMode="auto">
            <a:xfrm>
              <a:off x="1701" y="2568"/>
              <a:ext cx="771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>
                  <a:solidFill>
                    <a:srgbClr val="000000"/>
                  </a:solidFill>
                </a:rPr>
                <a:t>1 chục</a:t>
              </a:r>
            </a:p>
          </p:txBody>
        </p:sp>
        <p:grpSp>
          <p:nvGrpSpPr>
            <p:cNvPr id="6269" name="Group 8618"/>
            <p:cNvGrpSpPr>
              <a:grpSpLocks/>
            </p:cNvGrpSpPr>
            <p:nvPr/>
          </p:nvGrpSpPr>
          <p:grpSpPr bwMode="auto">
            <a:xfrm>
              <a:off x="1519" y="2251"/>
              <a:ext cx="1361" cy="181"/>
              <a:chOff x="1474" y="2704"/>
              <a:chExt cx="1406" cy="181"/>
            </a:xfrm>
          </p:grpSpPr>
          <p:sp>
            <p:nvSpPr>
              <p:cNvPr id="16" name="AutoShape 7"/>
              <p:cNvSpPr>
                <a:spLocks noChangeArrowheads="1"/>
              </p:cNvSpPr>
              <p:nvPr/>
            </p:nvSpPr>
            <p:spPr bwMode="auto">
              <a:xfrm>
                <a:off x="1474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AutoShape 7"/>
              <p:cNvSpPr>
                <a:spLocks noChangeArrowheads="1"/>
              </p:cNvSpPr>
              <p:nvPr/>
            </p:nvSpPr>
            <p:spPr bwMode="auto">
              <a:xfrm>
                <a:off x="1610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AutoShape 7"/>
              <p:cNvSpPr>
                <a:spLocks noChangeArrowheads="1"/>
              </p:cNvSpPr>
              <p:nvPr/>
            </p:nvSpPr>
            <p:spPr bwMode="auto">
              <a:xfrm>
                <a:off x="1746" y="2704"/>
                <a:ext cx="182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1882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AutoShape 7"/>
              <p:cNvSpPr>
                <a:spLocks noChangeArrowheads="1"/>
              </p:cNvSpPr>
              <p:nvPr/>
            </p:nvSpPr>
            <p:spPr bwMode="auto">
              <a:xfrm>
                <a:off x="2018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AutoShape 7"/>
              <p:cNvSpPr>
                <a:spLocks noChangeArrowheads="1"/>
              </p:cNvSpPr>
              <p:nvPr/>
            </p:nvSpPr>
            <p:spPr bwMode="auto">
              <a:xfrm>
                <a:off x="2154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AutoShape 7"/>
              <p:cNvSpPr>
                <a:spLocks noChangeArrowheads="1"/>
              </p:cNvSpPr>
              <p:nvPr/>
            </p:nvSpPr>
            <p:spPr bwMode="auto">
              <a:xfrm>
                <a:off x="2290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AutoShape 7"/>
              <p:cNvSpPr>
                <a:spLocks noChangeArrowheads="1"/>
              </p:cNvSpPr>
              <p:nvPr/>
            </p:nvSpPr>
            <p:spPr bwMode="auto">
              <a:xfrm>
                <a:off x="2426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AutoShape 7"/>
              <p:cNvSpPr>
                <a:spLocks noChangeArrowheads="1"/>
              </p:cNvSpPr>
              <p:nvPr/>
            </p:nvSpPr>
            <p:spPr bwMode="auto">
              <a:xfrm>
                <a:off x="2563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AutoShape 7"/>
              <p:cNvSpPr>
                <a:spLocks noChangeArrowheads="1"/>
              </p:cNvSpPr>
              <p:nvPr/>
            </p:nvSpPr>
            <p:spPr bwMode="auto">
              <a:xfrm>
                <a:off x="2699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6" name="Group 8733"/>
          <p:cNvGrpSpPr>
            <a:grpSpLocks/>
          </p:cNvGrpSpPr>
          <p:nvPr/>
        </p:nvGrpSpPr>
        <p:grpSpPr bwMode="auto">
          <a:xfrm>
            <a:off x="5678508" y="1028723"/>
            <a:ext cx="2879725" cy="1164433"/>
            <a:chOff x="2744" y="3022"/>
            <a:chExt cx="1814" cy="978"/>
          </a:xfrm>
        </p:grpSpPr>
        <p:sp>
          <p:nvSpPr>
            <p:cNvPr id="27" name="Text Box 8605"/>
            <p:cNvSpPr txBox="1">
              <a:spLocks noChangeArrowheads="1"/>
            </p:cNvSpPr>
            <p:nvPr/>
          </p:nvSpPr>
          <p:spPr bwMode="auto">
            <a:xfrm>
              <a:off x="3107" y="3612"/>
              <a:ext cx="771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>
                  <a:solidFill>
                    <a:srgbClr val="000000"/>
                  </a:solidFill>
                </a:rPr>
                <a:t>1 trăm</a:t>
              </a:r>
            </a:p>
          </p:txBody>
        </p:sp>
        <p:grpSp>
          <p:nvGrpSpPr>
            <p:cNvPr id="6157" name="Group 8730"/>
            <p:cNvGrpSpPr>
              <a:grpSpLocks/>
            </p:cNvGrpSpPr>
            <p:nvPr/>
          </p:nvGrpSpPr>
          <p:grpSpPr bwMode="auto">
            <a:xfrm>
              <a:off x="2744" y="3022"/>
              <a:ext cx="1814" cy="589"/>
              <a:chOff x="2835" y="2523"/>
              <a:chExt cx="1814" cy="589"/>
            </a:xfrm>
          </p:grpSpPr>
          <p:grpSp>
            <p:nvGrpSpPr>
              <p:cNvPr id="6158" name="Group 8619"/>
              <p:cNvGrpSpPr>
                <a:grpSpLocks/>
              </p:cNvGrpSpPr>
              <p:nvPr/>
            </p:nvGrpSpPr>
            <p:grpSpPr bwMode="auto">
              <a:xfrm>
                <a:off x="3243" y="2523"/>
                <a:ext cx="1406" cy="181"/>
                <a:chOff x="1474" y="2704"/>
                <a:chExt cx="1406" cy="181"/>
              </a:xfrm>
            </p:grpSpPr>
            <p:sp>
              <p:nvSpPr>
                <p:cNvPr id="130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1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3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4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5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6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7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8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9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159" name="Group 8630"/>
              <p:cNvGrpSpPr>
                <a:grpSpLocks/>
              </p:cNvGrpSpPr>
              <p:nvPr/>
            </p:nvGrpSpPr>
            <p:grpSpPr bwMode="auto">
              <a:xfrm>
                <a:off x="3198" y="2568"/>
                <a:ext cx="1406" cy="181"/>
                <a:chOff x="1474" y="2704"/>
                <a:chExt cx="1406" cy="181"/>
              </a:xfrm>
            </p:grpSpPr>
            <p:sp>
              <p:nvSpPr>
                <p:cNvPr id="120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4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160" name="Group 8641"/>
              <p:cNvGrpSpPr>
                <a:grpSpLocks/>
              </p:cNvGrpSpPr>
              <p:nvPr/>
            </p:nvGrpSpPr>
            <p:grpSpPr bwMode="auto">
              <a:xfrm>
                <a:off x="3152" y="2614"/>
                <a:ext cx="1406" cy="181"/>
                <a:chOff x="1474" y="2704"/>
                <a:chExt cx="1406" cy="181"/>
              </a:xfrm>
            </p:grpSpPr>
            <p:sp>
              <p:nvSpPr>
                <p:cNvPr id="110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161" name="Group 8652"/>
              <p:cNvGrpSpPr>
                <a:grpSpLocks/>
              </p:cNvGrpSpPr>
              <p:nvPr/>
            </p:nvGrpSpPr>
            <p:grpSpPr bwMode="auto">
              <a:xfrm>
                <a:off x="3107" y="2659"/>
                <a:ext cx="1406" cy="181"/>
                <a:chOff x="1474" y="2704"/>
                <a:chExt cx="1406" cy="181"/>
              </a:xfrm>
            </p:grpSpPr>
            <p:sp>
              <p:nvSpPr>
                <p:cNvPr id="100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162" name="Group 8663"/>
              <p:cNvGrpSpPr>
                <a:grpSpLocks/>
              </p:cNvGrpSpPr>
              <p:nvPr/>
            </p:nvGrpSpPr>
            <p:grpSpPr bwMode="auto">
              <a:xfrm>
                <a:off x="3066" y="2704"/>
                <a:ext cx="1406" cy="181"/>
                <a:chOff x="1474" y="2704"/>
                <a:chExt cx="1406" cy="181"/>
              </a:xfrm>
            </p:grpSpPr>
            <p:sp>
              <p:nvSpPr>
                <p:cNvPr id="90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1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2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163" name="Group 8674"/>
              <p:cNvGrpSpPr>
                <a:grpSpLocks/>
              </p:cNvGrpSpPr>
              <p:nvPr/>
            </p:nvGrpSpPr>
            <p:grpSpPr bwMode="auto">
              <a:xfrm>
                <a:off x="3026" y="2750"/>
                <a:ext cx="1406" cy="181"/>
                <a:chOff x="1474" y="2704"/>
                <a:chExt cx="1406" cy="181"/>
              </a:xfrm>
            </p:grpSpPr>
            <p:sp>
              <p:nvSpPr>
                <p:cNvPr id="80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1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3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4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5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6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7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8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9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164" name="Group 8685"/>
              <p:cNvGrpSpPr>
                <a:grpSpLocks/>
              </p:cNvGrpSpPr>
              <p:nvPr/>
            </p:nvGrpSpPr>
            <p:grpSpPr bwMode="auto">
              <a:xfrm>
                <a:off x="2975" y="2795"/>
                <a:ext cx="1406" cy="181"/>
                <a:chOff x="1474" y="2704"/>
                <a:chExt cx="1406" cy="181"/>
              </a:xfrm>
            </p:grpSpPr>
            <p:sp>
              <p:nvSpPr>
                <p:cNvPr id="70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3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4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5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6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165" name="Group 8696"/>
              <p:cNvGrpSpPr>
                <a:grpSpLocks/>
              </p:cNvGrpSpPr>
              <p:nvPr/>
            </p:nvGrpSpPr>
            <p:grpSpPr bwMode="auto">
              <a:xfrm>
                <a:off x="2925" y="2840"/>
                <a:ext cx="1406" cy="181"/>
                <a:chOff x="1474" y="2704"/>
                <a:chExt cx="1406" cy="181"/>
              </a:xfrm>
            </p:grpSpPr>
            <p:sp>
              <p:nvSpPr>
                <p:cNvPr id="60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8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166" name="Group 8707"/>
              <p:cNvGrpSpPr>
                <a:grpSpLocks/>
              </p:cNvGrpSpPr>
              <p:nvPr/>
            </p:nvGrpSpPr>
            <p:grpSpPr bwMode="auto">
              <a:xfrm>
                <a:off x="2880" y="2886"/>
                <a:ext cx="1406" cy="181"/>
                <a:chOff x="1474" y="2704"/>
                <a:chExt cx="1406" cy="181"/>
              </a:xfrm>
            </p:grpSpPr>
            <p:sp>
              <p:nvSpPr>
                <p:cNvPr id="50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167" name="Group 8718"/>
              <p:cNvGrpSpPr>
                <a:grpSpLocks/>
              </p:cNvGrpSpPr>
              <p:nvPr/>
            </p:nvGrpSpPr>
            <p:grpSpPr bwMode="auto">
              <a:xfrm>
                <a:off x="2835" y="2931"/>
                <a:ext cx="1406" cy="181"/>
                <a:chOff x="1474" y="2704"/>
                <a:chExt cx="1406" cy="181"/>
              </a:xfrm>
            </p:grpSpPr>
            <p:sp>
              <p:nvSpPr>
                <p:cNvPr id="40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96826" y="1626002"/>
            <a:ext cx="1377284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1 </a:t>
            </a:r>
            <a:r>
              <a:rPr lang="en-US" sz="2400" b="1" dirty="0" err="1">
                <a:solidFill>
                  <a:srgbClr val="000000"/>
                </a:solidFill>
              </a:rPr>
              <a:t>đơn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vị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40" name="Rectangle 139"/>
          <p:cNvSpPr>
            <a:spLocks noChangeArrowheads="1"/>
          </p:cNvSpPr>
          <p:nvPr/>
        </p:nvSpPr>
        <p:spPr bwMode="auto">
          <a:xfrm>
            <a:off x="1124541" y="2044304"/>
            <a:ext cx="1631392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Viết số : </a:t>
            </a:r>
            <a:r>
              <a:rPr lang="en-US" sz="2400" b="1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41" name="Rectangle 140"/>
          <p:cNvSpPr>
            <a:spLocks noChangeArrowheads="1"/>
          </p:cNvSpPr>
          <p:nvPr/>
        </p:nvSpPr>
        <p:spPr bwMode="auto">
          <a:xfrm>
            <a:off x="3171845" y="1995500"/>
            <a:ext cx="1802913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Viết số : </a:t>
            </a:r>
            <a:r>
              <a:rPr lang="en-US" sz="2400" b="1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162" name="Rectangle 161"/>
          <p:cNvSpPr>
            <a:spLocks noChangeArrowheads="1"/>
          </p:cNvSpPr>
          <p:nvPr/>
        </p:nvSpPr>
        <p:spPr bwMode="auto">
          <a:xfrm>
            <a:off x="6057908" y="1996690"/>
            <a:ext cx="1974435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Viết số : </a:t>
            </a:r>
            <a:r>
              <a:rPr lang="en-US" sz="2400" b="1">
                <a:solidFill>
                  <a:srgbClr val="C00000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178298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35" grpId="0" animBg="1"/>
      <p:bldP spid="2" grpId="0"/>
      <p:bldP spid="12" grpId="0" animBg="1"/>
      <p:bldP spid="5" grpId="0"/>
      <p:bldP spid="140" grpId="0"/>
      <p:bldP spid="141" grpId="0"/>
      <p:bldP spid="1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8" descr="100 nghi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399" y="252425"/>
            <a:ext cx="7770813" cy="50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" name="Rounded Rectangle 160"/>
          <p:cNvSpPr/>
          <p:nvPr/>
        </p:nvSpPr>
        <p:spPr bwMode="auto">
          <a:xfrm>
            <a:off x="468313" y="323862"/>
            <a:ext cx="8191500" cy="708025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6" rIns="91432" bIns="45716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>
                  <a:lumMod val="95000"/>
                  <a:lumOff val="5000"/>
                </a:srgbClr>
              </a:solidFill>
            </a:endParaRPr>
          </a:p>
        </p:txBody>
      </p:sp>
      <p:sp>
        <p:nvSpPr>
          <p:cNvPr id="142" name="Rectangle 141"/>
          <p:cNvSpPr>
            <a:spLocks noChangeArrowheads="1"/>
          </p:cNvSpPr>
          <p:nvPr/>
        </p:nvSpPr>
        <p:spPr bwMode="auto">
          <a:xfrm>
            <a:off x="477838" y="582625"/>
            <a:ext cx="5773738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marL="514301" indent="-514301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D0D0D"/>
                </a:solidFill>
                <a:ea typeface="SimSun" pitchFamily="2" charset="-122"/>
              </a:rPr>
              <a:t>b) Nghìn - Chục nghìn - Trăm nghìn</a:t>
            </a:r>
            <a:endParaRPr lang="en-US" altLang="zh-CN" sz="2400" b="1">
              <a:solidFill>
                <a:srgbClr val="0D0D0D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143" name="Text Box 379"/>
          <p:cNvSpPr txBox="1">
            <a:spLocks noChangeArrowheads="1"/>
          </p:cNvSpPr>
          <p:nvPr/>
        </p:nvSpPr>
        <p:spPr bwMode="auto">
          <a:xfrm>
            <a:off x="422295" y="1882784"/>
            <a:ext cx="3387725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000000"/>
                </a:solidFill>
                <a:ea typeface="SimSun" pitchFamily="2" charset="-122"/>
              </a:rPr>
              <a:t>10 trăm = 1 nghìn</a:t>
            </a:r>
          </a:p>
        </p:txBody>
      </p:sp>
      <p:sp>
        <p:nvSpPr>
          <p:cNvPr id="144" name="Text Box 751"/>
          <p:cNvSpPr txBox="1">
            <a:spLocks noChangeArrowheads="1"/>
          </p:cNvSpPr>
          <p:nvPr/>
        </p:nvSpPr>
        <p:spPr bwMode="auto">
          <a:xfrm>
            <a:off x="4219584" y="1936760"/>
            <a:ext cx="4848225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000000"/>
                </a:solidFill>
                <a:ea typeface="SimSun" pitchFamily="2" charset="-122"/>
              </a:rPr>
              <a:t>10 nghìn = 1 chục nghìn</a:t>
            </a:r>
          </a:p>
        </p:txBody>
      </p:sp>
      <p:sp>
        <p:nvSpPr>
          <p:cNvPr id="145" name="AutoShape 7" descr="Small grid"/>
          <p:cNvSpPr>
            <a:spLocks noChangeArrowheads="1"/>
          </p:cNvSpPr>
          <p:nvPr/>
        </p:nvSpPr>
        <p:spPr bwMode="auto">
          <a:xfrm>
            <a:off x="811213" y="1119200"/>
            <a:ext cx="792162" cy="593725"/>
          </a:xfrm>
          <a:prstGeom prst="cube">
            <a:avLst>
              <a:gd name="adj" fmla="val 25000"/>
            </a:avLst>
          </a:prstGeom>
          <a:pattFill prst="smGrid">
            <a:fgClr>
              <a:schemeClr val="accent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00"/>
              </a:solidFill>
              <a:latin typeface="Tahoma" pitchFamily="34" charset="0"/>
              <a:ea typeface="SimSun" pitchFamily="2" charset="-122"/>
            </a:endParaRPr>
          </a:p>
        </p:txBody>
      </p:sp>
      <p:grpSp>
        <p:nvGrpSpPr>
          <p:cNvPr id="146" name="Group 5612"/>
          <p:cNvGrpSpPr>
            <a:grpSpLocks/>
          </p:cNvGrpSpPr>
          <p:nvPr/>
        </p:nvGrpSpPr>
        <p:grpSpPr bwMode="auto">
          <a:xfrm>
            <a:off x="3171825" y="1128725"/>
            <a:ext cx="5384800" cy="593725"/>
            <a:chOff x="476" y="2795"/>
            <a:chExt cx="3392" cy="499"/>
          </a:xfrm>
        </p:grpSpPr>
        <p:sp>
          <p:nvSpPr>
            <p:cNvPr id="5134" name="AutoShape 7" descr="Small grid"/>
            <p:cNvSpPr>
              <a:spLocks noChangeArrowheads="1"/>
            </p:cNvSpPr>
            <p:nvPr/>
          </p:nvSpPr>
          <p:spPr bwMode="auto">
            <a:xfrm>
              <a:off x="476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5135" name="AutoShape 7" descr="Small grid"/>
            <p:cNvSpPr>
              <a:spLocks noChangeArrowheads="1"/>
            </p:cNvSpPr>
            <p:nvPr/>
          </p:nvSpPr>
          <p:spPr bwMode="auto">
            <a:xfrm>
              <a:off x="839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5136" name="AutoShape 7" descr="Small grid"/>
            <p:cNvSpPr>
              <a:spLocks noChangeArrowheads="1"/>
            </p:cNvSpPr>
            <p:nvPr/>
          </p:nvSpPr>
          <p:spPr bwMode="auto">
            <a:xfrm>
              <a:off x="1202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5137" name="AutoShape 7" descr="Small grid"/>
            <p:cNvSpPr>
              <a:spLocks noChangeArrowheads="1"/>
            </p:cNvSpPr>
            <p:nvPr/>
          </p:nvSpPr>
          <p:spPr bwMode="auto">
            <a:xfrm>
              <a:off x="1565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5138" name="AutoShape 7" descr="Small grid"/>
            <p:cNvSpPr>
              <a:spLocks noChangeArrowheads="1"/>
            </p:cNvSpPr>
            <p:nvPr/>
          </p:nvSpPr>
          <p:spPr bwMode="auto">
            <a:xfrm>
              <a:off x="1917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5139" name="AutoShape 7" descr="Small grid"/>
            <p:cNvSpPr>
              <a:spLocks noChangeArrowheads="1"/>
            </p:cNvSpPr>
            <p:nvPr/>
          </p:nvSpPr>
          <p:spPr bwMode="auto">
            <a:xfrm>
              <a:off x="2290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5140" name="AutoShape 7" descr="Small grid"/>
            <p:cNvSpPr>
              <a:spLocks noChangeArrowheads="1"/>
            </p:cNvSpPr>
            <p:nvPr/>
          </p:nvSpPr>
          <p:spPr bwMode="auto">
            <a:xfrm>
              <a:off x="2643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5141" name="AutoShape 7" descr="Small grid"/>
            <p:cNvSpPr>
              <a:spLocks noChangeArrowheads="1"/>
            </p:cNvSpPr>
            <p:nvPr/>
          </p:nvSpPr>
          <p:spPr bwMode="auto">
            <a:xfrm>
              <a:off x="3016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5142" name="AutoShape 7" descr="Small grid"/>
            <p:cNvSpPr>
              <a:spLocks noChangeArrowheads="1"/>
            </p:cNvSpPr>
            <p:nvPr/>
          </p:nvSpPr>
          <p:spPr bwMode="auto">
            <a:xfrm>
              <a:off x="3369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</p:grpSp>
      <p:sp>
        <p:nvSpPr>
          <p:cNvPr id="156" name="Rectangle 155"/>
          <p:cNvSpPr>
            <a:spLocks noChangeArrowheads="1"/>
          </p:cNvSpPr>
          <p:nvPr/>
        </p:nvSpPr>
        <p:spPr bwMode="auto">
          <a:xfrm>
            <a:off x="456961" y="2282837"/>
            <a:ext cx="2230916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ea typeface="SimSun" pitchFamily="2" charset="-122"/>
              </a:rPr>
              <a:t>Viết số : </a:t>
            </a: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1 000</a:t>
            </a:r>
          </a:p>
        </p:txBody>
      </p:sp>
      <p:sp>
        <p:nvSpPr>
          <p:cNvPr id="157" name="Rectangle 156"/>
          <p:cNvSpPr>
            <a:spLocks noChangeArrowheads="1"/>
          </p:cNvSpPr>
          <p:nvPr/>
        </p:nvSpPr>
        <p:spPr bwMode="auto">
          <a:xfrm>
            <a:off x="4835252" y="2339987"/>
            <a:ext cx="2402436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ea typeface="SimSun" pitchFamily="2" charset="-122"/>
              </a:rPr>
              <a:t>Viết số : </a:t>
            </a: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10 000</a:t>
            </a:r>
          </a:p>
        </p:txBody>
      </p:sp>
      <p:sp>
        <p:nvSpPr>
          <p:cNvPr id="159" name="Text Box 751"/>
          <p:cNvSpPr txBox="1">
            <a:spLocks noChangeArrowheads="1"/>
          </p:cNvSpPr>
          <p:nvPr/>
        </p:nvSpPr>
        <p:spPr bwMode="auto">
          <a:xfrm>
            <a:off x="5741992" y="3028960"/>
            <a:ext cx="4848225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000000"/>
                </a:solidFill>
                <a:ea typeface="SimSun" pitchFamily="2" charset="-122"/>
              </a:rPr>
              <a:t>10 chục nghìn 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000000"/>
                </a:solidFill>
                <a:ea typeface="SimSun" pitchFamily="2" charset="-122"/>
              </a:rPr>
              <a:t> = 100    nghìn</a:t>
            </a:r>
          </a:p>
        </p:txBody>
      </p:sp>
      <p:sp>
        <p:nvSpPr>
          <p:cNvPr id="160" name="Rectangle 159"/>
          <p:cNvSpPr>
            <a:spLocks noChangeArrowheads="1"/>
          </p:cNvSpPr>
          <p:nvPr/>
        </p:nvSpPr>
        <p:spPr bwMode="auto">
          <a:xfrm>
            <a:off x="6189356" y="3771912"/>
            <a:ext cx="2573958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ea typeface="SimSun" pitchFamily="2" charset="-122"/>
              </a:rPr>
              <a:t>Viết số : </a:t>
            </a: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100 000</a:t>
            </a:r>
          </a:p>
        </p:txBody>
      </p:sp>
    </p:spTree>
    <p:extLst>
      <p:ext uri="{BB962C8B-B14F-4D97-AF65-F5344CB8AC3E}">
        <p14:creationId xmlns:p14="http://schemas.microsoft.com/office/powerpoint/2010/main" val="131686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42" grpId="0"/>
      <p:bldP spid="143" grpId="0"/>
      <p:bldP spid="144" grpId="0"/>
      <p:bldP spid="145" grpId="0" animBg="1"/>
      <p:bldP spid="156" grpId="0"/>
      <p:bldP spid="157" grpId="0"/>
      <p:bldP spid="159" grpId="0"/>
      <p:bldP spid="160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691</Words>
  <Application>Microsoft Office PowerPoint</Application>
  <PresentationFormat>On-screen Show (16:9)</PresentationFormat>
  <Paragraphs>215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SimSun</vt:lpstr>
      <vt:lpstr>.VnTime</vt:lpstr>
      <vt:lpstr>Arial</vt:lpstr>
      <vt:lpstr>Bernard MT Condensed</vt:lpstr>
      <vt:lpstr>Broadway</vt:lpstr>
      <vt:lpstr>Calibri</vt:lpstr>
      <vt:lpstr>Calibri Light</vt:lpstr>
      <vt:lpstr>HP001 4 hàng</vt:lpstr>
      <vt:lpstr>Tahoma</vt:lpstr>
      <vt:lpstr>Times New Roman</vt:lpstr>
      <vt:lpstr>Wingdings</vt:lpstr>
      <vt:lpstr>Default Design</vt:lpstr>
      <vt:lpstr>1_Office Theme</vt:lpstr>
      <vt:lpstr>3_Office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NK</dc:creator>
  <cp:lastModifiedBy>PC ADMIN</cp:lastModifiedBy>
  <cp:revision>44</cp:revision>
  <dcterms:created xsi:type="dcterms:W3CDTF">2021-08-12T04:24:11Z</dcterms:created>
  <dcterms:modified xsi:type="dcterms:W3CDTF">2021-09-13T03:25:49Z</dcterms:modified>
</cp:coreProperties>
</file>