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278" r:id="rId4"/>
    <p:sldId id="257" r:id="rId5"/>
    <p:sldId id="282" r:id="rId6"/>
    <p:sldId id="291" r:id="rId7"/>
    <p:sldId id="283" r:id="rId8"/>
    <p:sldId id="285" r:id="rId9"/>
    <p:sldId id="286" r:id="rId10"/>
    <p:sldId id="287" r:id="rId11"/>
    <p:sldId id="276" r:id="rId12"/>
    <p:sldId id="270" r:id="rId13"/>
    <p:sldId id="289" r:id="rId14"/>
    <p:sldId id="290" r:id="rId15"/>
    <p:sldId id="272" r:id="rId16"/>
    <p:sldId id="264" r:id="rId17"/>
    <p:sldId id="273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0F7B3EB-6FD5-4FD0-8DE1-7095B356CA6A}">
          <p14:sldIdLst>
            <p14:sldId id="292"/>
            <p14:sldId id="256"/>
            <p14:sldId id="278"/>
            <p14:sldId id="257"/>
            <p14:sldId id="282"/>
            <p14:sldId id="291"/>
            <p14:sldId id="283"/>
            <p14:sldId id="285"/>
            <p14:sldId id="286"/>
            <p14:sldId id="287"/>
            <p14:sldId id="276"/>
            <p14:sldId id="270"/>
            <p14:sldId id="289"/>
            <p14:sldId id="290"/>
            <p14:sldId id="272"/>
            <p14:sldId id="264"/>
            <p14:sldId id="273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50090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19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77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38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605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67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273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14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44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3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93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1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8BBC-BEDE-42E5-9854-2F754979409E}" type="datetimeFigureOut">
              <a:rPr lang="en-US" smtClean="0"/>
              <a:pPr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7E3D-A0F6-4FC9-8804-AAC60F9D40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02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eem.com/groups/wPPlJSiN/photo/d1VbxBMHb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 descr="hd2"/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4114800" cy="381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542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Tiếng Việt</a:t>
            </a:r>
          </a:p>
        </p:txBody>
      </p:sp>
      <p:sp>
        <p:nvSpPr>
          <p:cNvPr id="4" name="WordArt 7" descr="lollipop[1]"/>
          <p:cNvSpPr>
            <a:spLocks noChangeArrowheads="1" noChangeShapeType="1" noTextEdit="1"/>
          </p:cNvSpPr>
          <p:nvPr/>
        </p:nvSpPr>
        <p:spPr bwMode="auto">
          <a:xfrm>
            <a:off x="5991225" y="1520825"/>
            <a:ext cx="1600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VNI-Revue"/>
              </a:rPr>
              <a:t>5</a:t>
            </a:r>
          </a:p>
        </p:txBody>
      </p:sp>
      <p:pic>
        <p:nvPicPr>
          <p:cNvPr id="5" name="Picture 10" descr="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2825" y="3236913"/>
            <a:ext cx="16954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4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172450" cy="9032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TRƯỜNG TIỂU HỌC GIA QUẤT</a:t>
            </a:r>
            <a:endParaRPr lang="en-US" sz="36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dist="107763" dir="81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9" name="Picture 11" descr="1625896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334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021422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2514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3" descr="021422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52578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4" descr="021422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" y="3276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5" descr="1625896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6670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6" descr="1625896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2192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 descr="1625896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5562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8" descr="16258966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518160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9" descr="1STAR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1066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0" descr="1STAR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1066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1" descr="1STAR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396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2" descr="1STAR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775" y="3349625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6" descr="pinksparkle6df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1400" y="3429000"/>
            <a:ext cx="6858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30" descr="th_b9hs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76400" y="114300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34" descr="th_b9hsm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24200" y="6019800"/>
            <a:ext cx="2000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33400" y="3133725"/>
            <a:ext cx="8062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tiếp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</a:rPr>
              <a:t> 2, </a:t>
            </a:r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nghĩa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hiểu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533400" y="2057400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99"/>
                </a:solidFill>
              </a:rPr>
              <a:t>3 </a:t>
            </a:r>
            <a:r>
              <a:rPr lang="en-US" sz="2800" dirty="0" err="1">
                <a:solidFill>
                  <a:srgbClr val="000099"/>
                </a:solidFill>
              </a:rPr>
              <a:t>học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sinh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đọc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nối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tiếp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</a:rPr>
              <a:t>lần</a:t>
            </a:r>
            <a:r>
              <a:rPr lang="en-US" sz="2800" dirty="0" smtClean="0">
                <a:solidFill>
                  <a:srgbClr val="000099"/>
                </a:solidFill>
              </a:rPr>
              <a:t> 1, </a:t>
            </a:r>
            <a:r>
              <a:rPr lang="en-US" sz="2800" dirty="0" err="1">
                <a:solidFill>
                  <a:srgbClr val="000099"/>
                </a:solidFill>
              </a:rPr>
              <a:t>lớp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đọc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thầm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tìm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từ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khó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đọc</a:t>
            </a:r>
            <a:r>
              <a:rPr lang="en-US" sz="2800" dirty="0">
                <a:solidFill>
                  <a:srgbClr val="000099"/>
                </a:solidFill>
              </a:rPr>
              <a:t>.</a:t>
            </a:r>
            <a:endParaRPr lang="en-US" sz="2800" dirty="0"/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549275" y="3886200"/>
            <a:ext cx="318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/>
              <a:t>Giáo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101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304800" y="1519535"/>
            <a:ext cx="8065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thầm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551544" y="2126380"/>
            <a:ext cx="806557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vi-VN" sz="2300" b="1" dirty="0"/>
              <a:t>- Các môn sinh của cụ giáo Chu đến nhà thầy để làm </a:t>
            </a:r>
            <a:r>
              <a:rPr lang="vi-VN" sz="2300" b="1" dirty="0" smtClean="0"/>
              <a:t>gì?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51544" y="2551615"/>
            <a:ext cx="8065571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300" b="1" dirty="0" smtClean="0">
                <a:solidFill>
                  <a:srgbClr val="C00000"/>
                </a:solidFill>
              </a:rPr>
              <a:t>+</a:t>
            </a:r>
            <a:r>
              <a:rPr lang="vi-VN" sz="2300" b="1" dirty="0" smtClean="0">
                <a:solidFill>
                  <a:srgbClr val="C00000"/>
                </a:solidFill>
              </a:rPr>
              <a:t> </a:t>
            </a:r>
            <a:r>
              <a:rPr lang="vi-VN" sz="2300" b="1" dirty="0">
                <a:solidFill>
                  <a:srgbClr val="C00000"/>
                </a:solidFill>
              </a:rPr>
              <a:t>Các môn sinh đến nhà cụ giáo Chu để mừng thọ thầy; thể hiện lòng yêu quý, kính trọng thầy – người đã dạy dỗ, dìu dắt họ trưởng thành.</a:t>
            </a:r>
            <a:endParaRPr lang="en-US" sz="23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544" y="3650346"/>
            <a:ext cx="806557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Chu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544" y="4053114"/>
            <a:ext cx="80655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>
                <a:solidFill>
                  <a:srgbClr val="C00000"/>
                </a:solidFill>
              </a:rPr>
              <a:t>+</a:t>
            </a:r>
            <a:r>
              <a:rPr lang="vi-VN" sz="2300" b="1" smtClean="0">
                <a:solidFill>
                  <a:srgbClr val="C00000"/>
                </a:solidFill>
              </a:rPr>
              <a:t> </a:t>
            </a:r>
            <a:r>
              <a:rPr lang="vi-VN" sz="2300" b="1">
                <a:solidFill>
                  <a:srgbClr val="C00000"/>
                </a:solidFill>
              </a:rPr>
              <a:t>Từ sáng sớm, các môn sinh đã tề tựu trước sân nhà thầy giáo Chu </a:t>
            </a:r>
            <a:r>
              <a:rPr lang="vi-VN" sz="2300" b="1" smtClean="0">
                <a:solidFill>
                  <a:srgbClr val="C00000"/>
                </a:solidFill>
              </a:rPr>
              <a:t>đ</a:t>
            </a:r>
            <a:r>
              <a:rPr lang="en-US" sz="2300" b="1" smtClean="0">
                <a:solidFill>
                  <a:srgbClr val="C00000"/>
                </a:solidFill>
              </a:rPr>
              <a:t>ể</a:t>
            </a:r>
            <a:r>
              <a:rPr lang="vi-VN" sz="2300" b="1" smtClean="0">
                <a:solidFill>
                  <a:srgbClr val="C00000"/>
                </a:solidFill>
              </a:rPr>
              <a:t> </a:t>
            </a:r>
            <a:r>
              <a:rPr lang="vi-VN" sz="2300" b="1">
                <a:solidFill>
                  <a:srgbClr val="C00000"/>
                </a:solidFill>
              </a:rPr>
              <a:t>mừng thọ thầy. Họ dâng biếu thầy những cuốn sách quý. Khi nghe cùng với thầy “tới </a:t>
            </a:r>
            <a:r>
              <a:rPr lang="vi-VN" sz="2300" b="1" smtClean="0">
                <a:solidFill>
                  <a:srgbClr val="C00000"/>
                </a:solidFill>
              </a:rPr>
              <a:t>th</a:t>
            </a:r>
            <a:r>
              <a:rPr lang="en-US" sz="2300" b="1">
                <a:solidFill>
                  <a:srgbClr val="C00000"/>
                </a:solidFill>
              </a:rPr>
              <a:t>ă</a:t>
            </a:r>
            <a:r>
              <a:rPr lang="vi-VN" sz="2300" b="1" smtClean="0">
                <a:solidFill>
                  <a:srgbClr val="C00000"/>
                </a:solidFill>
              </a:rPr>
              <a:t>m </a:t>
            </a:r>
            <a:r>
              <a:rPr lang="vi-VN" sz="2300" b="1">
                <a:solidFill>
                  <a:srgbClr val="C00000"/>
                </a:solidFill>
              </a:rPr>
              <a:t>một người mà thầy mang ơn rất nặng”, họ “đồng thanh dạ ran”, cùng theo sau thầy.</a:t>
            </a:r>
            <a:endParaRPr lang="en-US" sz="2300" b="1">
              <a:solidFill>
                <a:srgbClr val="C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500914" y="4448628"/>
            <a:ext cx="8977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966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Frames PPT 0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Hình Chữ nhật 8"/>
          <p:cNvSpPr>
            <a:spLocks noChangeArrowheads="1"/>
          </p:cNvSpPr>
          <p:nvPr/>
        </p:nvSpPr>
        <p:spPr bwMode="auto">
          <a:xfrm>
            <a:off x="5257800" y="996815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400" b="1" i="1"/>
              <a:t>Theo</a:t>
            </a:r>
            <a:r>
              <a:rPr lang="en-US" altLang="en-US" sz="2400" b="1"/>
              <a:t> Hà Ân</a:t>
            </a:r>
            <a:r>
              <a:rPr lang="en-US" altLang="en-US" sz="2400" b="1" i="1"/>
              <a:t> 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54632" y="597218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Tập đọc:</a:t>
            </a:r>
            <a:endParaRPr lang="en-US" sz="2000" b="1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229" y="2106543"/>
            <a:ext cx="8130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3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Tình cảm của cụ giáo Chu đối với người thầy đã dạy cụ từ thuở học vỡ lòng như thế nào ?</a:t>
            </a:r>
            <a:endParaRPr lang="en-US" sz="23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229" y="2880211"/>
            <a:ext cx="813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300" b="1" smtClean="0">
                <a:solidFill>
                  <a:srgbClr val="C00000"/>
                </a:solidFill>
              </a:rPr>
              <a:t> </a:t>
            </a:r>
            <a:r>
              <a:rPr lang="vi-VN" sz="2300" b="1">
                <a:solidFill>
                  <a:srgbClr val="C00000"/>
                </a:solidFill>
              </a:rPr>
              <a:t>Thầy giáo Chu rất tôn kính cụ đồ đã dạy thầy </a:t>
            </a:r>
            <a:r>
              <a:rPr lang="vi-VN" sz="2300" b="1" smtClean="0">
                <a:solidFill>
                  <a:srgbClr val="C00000"/>
                </a:solidFill>
              </a:rPr>
              <a:t>từ</a:t>
            </a:r>
            <a:r>
              <a:rPr lang="en-US" sz="2300" b="1" smtClean="0">
                <a:solidFill>
                  <a:srgbClr val="C00000"/>
                </a:solidFill>
              </a:rPr>
              <a:t> </a:t>
            </a:r>
            <a:r>
              <a:rPr lang="vi-VN" sz="2300" b="1" smtClean="0">
                <a:solidFill>
                  <a:srgbClr val="C00000"/>
                </a:solidFill>
              </a:rPr>
              <a:t>thuở </a:t>
            </a:r>
            <a:r>
              <a:rPr lang="vi-VN" sz="2300" b="1">
                <a:solidFill>
                  <a:srgbClr val="C00000"/>
                </a:solidFill>
              </a:rPr>
              <a:t>vỡ lòng.	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642211"/>
            <a:ext cx="813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3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sz="2300" b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những chi tiết biểu hiện tình cảm đó ?</a:t>
            </a:r>
            <a:endParaRPr lang="en-US" sz="2300" b="1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6228" y="4034380"/>
            <a:ext cx="813088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3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chi tiết biểu hiện tình cảm đó: Thầy mời học trò cùng tới thăm một người mà thầy mang ơn rất nặng./ Thầy chấp tay cung kính vái cụ đồ./ Thầy cung kính thưa với cụ: “Lạy thầy ! Hôm nay con đem tất cả các môn sinh đến tạ ơn thầy”.	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3407232" y="533400"/>
            <a:ext cx="2612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Nghĩa thầy trò</a:t>
            </a:r>
            <a:endParaRPr lang="en-US" sz="2600" b="1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51544" y="1359932"/>
            <a:ext cx="80655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thầm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i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i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3 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4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228600" y="2133600"/>
            <a:ext cx="868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</a:rPr>
              <a:t>.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nói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mừng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thọ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Chu?</a:t>
            </a:r>
            <a:endParaRPr lang="vi-VN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0581" name="Text Box 5"/>
          <p:cNvSpPr txBox="1">
            <a:spLocks noChangeArrowheads="1"/>
          </p:cNvSpPr>
          <p:nvPr/>
        </p:nvSpPr>
        <p:spPr bwMode="auto">
          <a:xfrm>
            <a:off x="990600" y="3352800"/>
            <a:ext cx="670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a) Tiên học lễ, hậu học văn.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914400" y="3962400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b) Uống nước nhớ nguồn.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914400" y="51816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d) Nhất tự vi sư, bán tự vi sư. (Một chữ là thầy, nửa chữ cũng là thầy.)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914400" y="45720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c) Tôn sư trọng đạo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57150" y="2147888"/>
            <a:ext cx="1162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3</a:t>
            </a:r>
            <a:r>
              <a:rPr lang="en-US" dirty="0"/>
              <a:t>:</a:t>
            </a:r>
          </a:p>
        </p:txBody>
      </p:sp>
      <p:sp>
        <p:nvSpPr>
          <p:cNvPr id="2" name="Oval 1"/>
          <p:cNvSpPr/>
          <p:nvPr/>
        </p:nvSpPr>
        <p:spPr>
          <a:xfrm>
            <a:off x="2362200" y="1143000"/>
            <a:ext cx="3429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7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28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8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8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0" grpId="0"/>
      <p:bldP spid="280581" grpId="0"/>
      <p:bldP spid="280582" grpId="0"/>
      <p:bldP spid="280583" grpId="0"/>
      <p:bldP spid="280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571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82633" name="Text Box 9"/>
          <p:cNvSpPr txBox="1">
            <a:spLocks noChangeArrowheads="1"/>
          </p:cNvSpPr>
          <p:nvPr/>
        </p:nvSpPr>
        <p:spPr bwMode="auto">
          <a:xfrm>
            <a:off x="228600" y="17526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ngữ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2634" name="Text Box 10"/>
          <p:cNvSpPr txBox="1">
            <a:spLocks noChangeArrowheads="1"/>
          </p:cNvSpPr>
          <p:nvPr/>
        </p:nvSpPr>
        <p:spPr bwMode="auto">
          <a:xfrm>
            <a:off x="228600" y="28194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a) Tiên học lễ, hậu học văn: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2635" name="Text Box 11"/>
          <p:cNvSpPr txBox="1">
            <a:spLocks noChangeArrowheads="1"/>
          </p:cNvSpPr>
          <p:nvPr/>
        </p:nvSpPr>
        <p:spPr bwMode="auto">
          <a:xfrm>
            <a:off x="228600" y="36576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b)Uống nước nhớ nguồn: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2636" name="Text Box 12"/>
          <p:cNvSpPr txBox="1">
            <a:spLocks noChangeArrowheads="1"/>
          </p:cNvSpPr>
          <p:nvPr/>
        </p:nvSpPr>
        <p:spPr bwMode="auto">
          <a:xfrm>
            <a:off x="228600" y="44958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c) Tôn sư trọng đạo:</a:t>
            </a:r>
            <a:endParaRPr lang="vi-VN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228600" y="5029200"/>
            <a:ext cx="868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d)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Nhất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sư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: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nửa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2638" name="Text Box 14"/>
          <p:cNvSpPr txBox="1">
            <a:spLocks noChangeArrowheads="1"/>
          </p:cNvSpPr>
          <p:nvPr/>
        </p:nvSpPr>
        <p:spPr bwMode="auto">
          <a:xfrm>
            <a:off x="4343400" y="2819400"/>
            <a:ext cx="5105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lễ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2639" name="Text Box 15"/>
          <p:cNvSpPr txBox="1">
            <a:spLocks noChangeArrowheads="1"/>
          </p:cNvSpPr>
          <p:nvPr/>
        </p:nvSpPr>
        <p:spPr bwMode="auto">
          <a:xfrm>
            <a:off x="3886200" y="3657600"/>
            <a:ext cx="50292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hưởng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huệ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cội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nguồn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2640" name="Text Box 16"/>
          <p:cNvSpPr txBox="1">
            <a:spLocks noChangeArrowheads="1"/>
          </p:cNvSpPr>
          <p:nvPr/>
        </p:nvSpPr>
        <p:spPr bwMode="auto">
          <a:xfrm>
            <a:off x="3352800" y="4495800"/>
            <a:ext cx="5562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học</a:t>
            </a: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vi-VN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5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8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2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2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3" grpId="0"/>
      <p:bldP spid="282634" grpId="0"/>
      <p:bldP spid="282635" grpId="0"/>
      <p:bldP spid="282636" grpId="0"/>
      <p:bldP spid="282637" grpId="0"/>
      <p:bldP spid="282638" grpId="0"/>
      <p:bldP spid="282639" grpId="0"/>
      <p:bldP spid="2826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5240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300" b="1" dirty="0" smtClean="0"/>
              <a:t>Em </a:t>
            </a:r>
            <a:r>
              <a:rPr lang="vi-VN" sz="2300" b="1" dirty="0"/>
              <a:t>biết thêm thành ngữ, tục ngữ, ca dao hay khẩu hiệu nào có nội dung tương tự ?</a:t>
            </a:r>
            <a:endParaRPr lang="en-US" sz="2300" b="1" dirty="0"/>
          </a:p>
        </p:txBody>
      </p:sp>
      <p:sp>
        <p:nvSpPr>
          <p:cNvPr id="5" name="Rectangle 4"/>
          <p:cNvSpPr/>
          <p:nvPr/>
        </p:nvSpPr>
        <p:spPr>
          <a:xfrm>
            <a:off x="540660" y="2339876"/>
            <a:ext cx="806994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vi-VN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vi-VN" sz="2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th</a:t>
            </a:r>
            <a:r>
              <a:rPr lang="en-US" sz="23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ầy</a:t>
            </a:r>
            <a:r>
              <a:rPr lang="vi-VN" sz="2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 mày làm nên</a:t>
            </a:r>
            <a:r>
              <a:rPr lang="vi-VN" sz="2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3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*</a:t>
            </a:r>
            <a:r>
              <a:rPr lang="vi-VN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 thì bắc cầu kiều, </a:t>
            </a:r>
            <a:endParaRPr lang="en-US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hay chữ thì yêu lấy thầy; </a:t>
            </a:r>
            <a:endParaRPr lang="en-US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* </a:t>
            </a:r>
            <a:r>
              <a:rPr lang="vi-VN" sz="23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 </a:t>
            </a:r>
            <a:r>
              <a:rPr lang="vi-VN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 yêu bạn; </a:t>
            </a:r>
            <a:endParaRPr lang="en-US" sz="23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*</a:t>
            </a:r>
            <a:r>
              <a:rPr lang="vi-VN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cha, áo mẹ, chữ thầy, </a:t>
            </a:r>
            <a:endParaRPr lang="en-US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vi-VN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vi-VN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cho bõ những ngày ước ao;...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28600" y="1524000"/>
            <a:ext cx="7620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2426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1843314"/>
            <a:ext cx="784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tề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tựu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ran.</a:t>
            </a:r>
          </a:p>
        </p:txBody>
      </p:sp>
      <p:sp>
        <p:nvSpPr>
          <p:cNvPr id="56" name="Text Box 40"/>
          <p:cNvSpPr txBox="1">
            <a:spLocks noChangeArrowheads="1"/>
          </p:cNvSpPr>
          <p:nvPr/>
        </p:nvSpPr>
        <p:spPr bwMode="auto">
          <a:xfrm>
            <a:off x="838200" y="1371600"/>
            <a:ext cx="434498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Luyện</a:t>
            </a:r>
            <a:r>
              <a:rPr lang="en-US" sz="2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đọc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cảm</a:t>
            </a:r>
            <a:endParaRPr lang="en-US" sz="2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67400" y="1900535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tề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tựu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3886200" y="2219980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554654" y="2738735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6172200" y="2677180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00600" y="3134380"/>
            <a:ext cx="2215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572000" y="351538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/>
          </a:p>
        </p:txBody>
      </p:sp>
      <p:sp>
        <p:nvSpPr>
          <p:cNvPr id="65" name="Rectangle 64"/>
          <p:cNvSpPr/>
          <p:nvPr/>
        </p:nvSpPr>
        <p:spPr>
          <a:xfrm>
            <a:off x="2458462" y="3972580"/>
            <a:ext cx="1503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180054" y="4419600"/>
            <a:ext cx="1401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572000" y="4810780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24600" y="52578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200400" y="6106180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816236" y="5367010"/>
            <a:ext cx="174136" cy="304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560164" y="4993701"/>
            <a:ext cx="174136" cy="3048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2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33400" y="1465981"/>
            <a:ext cx="8382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suy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nghĩ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Nghĩa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err="1" smtClean="0">
                <a:latin typeface="Arial" pitchFamily="34" charset="0"/>
                <a:cs typeface="Arial" pitchFamily="34" charset="0"/>
              </a:rPr>
              <a:t>trò</a:t>
            </a:r>
            <a:r>
              <a:rPr lang="en-US" sz="2300" b="1" i="1" dirty="0" smtClean="0">
                <a:latin typeface="Arial" pitchFamily="34" charset="0"/>
                <a:cs typeface="Arial" pitchFamily="34" charset="0"/>
              </a:rPr>
              <a:t>” ?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457271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Ý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4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truyền thống tôn sư trọng đạo của nhân dân ta, nhắc nhở mọi người cần </a:t>
            </a:r>
            <a:r>
              <a:rPr lang="vi-VN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 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gìn, phát huy truyền thống tốt đẹp đó.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93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12122011200415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17013" cy="6837362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163304"/>
            <a:ext cx="2719014" cy="1951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KHOẺ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!</a:t>
            </a:r>
          </a:p>
        </p:txBody>
      </p:sp>
      <p:pic>
        <p:nvPicPr>
          <p:cNvPr id="11" name="Picture 8" descr="yagmurlubirgunicingulumse's Photo on IMEEM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86" y="4374219"/>
            <a:ext cx="2642814" cy="20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8961" y="1778675"/>
            <a:ext cx="28392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GIỎI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1" descr="fnros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9075"/>
            <a:ext cx="27432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5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>
            <a:spLocks noChangeArrowheads="1"/>
          </p:cNvSpPr>
          <p:nvPr/>
        </p:nvSpPr>
        <p:spPr bwMode="auto">
          <a:xfrm>
            <a:off x="3048000" y="1066800"/>
            <a:ext cx="2819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cũ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Hình Chữ nhật 8"/>
          <p:cNvSpPr>
            <a:spLocks noChangeArrowheads="1"/>
          </p:cNvSpPr>
          <p:nvPr/>
        </p:nvSpPr>
        <p:spPr bwMode="auto">
          <a:xfrm>
            <a:off x="609600" y="1752600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Cửa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sông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914" y="2369403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khổ thơ đầu, tác giả dùng những từ ngữ nào để nói về nơi sông chảy ra biển </a:t>
            </a:r>
            <a:r>
              <a:rPr lang="vi-VN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Cách </a:t>
            </a:r>
            <a:r>
              <a:rPr lang="en-US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ấy có gì hay 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7914" y="3519714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vi-VN" sz="2400" b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</a:t>
            </a:r>
            <a:r>
              <a:rPr lang="vi-VN"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hoá ở khổ thơ cuối giúp tác giả nói lên điều gì về “tấm lòng” của cửa sông với cội nguồn ?</a:t>
            </a:r>
            <a:endParaRPr lang="en-US" sz="2400" b="1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06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317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8"/>
          <p:cNvSpPr>
            <a:spLocks noChangeArrowheads="1"/>
          </p:cNvSpPr>
          <p:nvPr/>
        </p:nvSpPr>
        <p:spPr bwMode="auto">
          <a:xfrm>
            <a:off x="5334000" y="12954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89A4A7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400" b="1" i="1" dirty="0"/>
              <a:t>Theo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Hà</a:t>
            </a:r>
            <a:r>
              <a:rPr lang="en-US" altLang="en-US" sz="2400" b="1" dirty="0"/>
              <a:t> </a:t>
            </a:r>
            <a:r>
              <a:rPr lang="en-US" altLang="en-US" sz="2400" b="1" dirty="0" err="1" smtClean="0"/>
              <a:t>Ân</a:t>
            </a:r>
            <a:endParaRPr lang="en-US" altLang="en-US" sz="2400" b="1" i="1" dirty="0"/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3048000" y="802957"/>
            <a:ext cx="261256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Nghĩa</a:t>
            </a:r>
            <a:r>
              <a:rPr lang="en-US" sz="2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6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trò</a:t>
            </a:r>
            <a:endParaRPr lang="en-US" sz="26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552" y="1661886"/>
            <a:ext cx="7930896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53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1905000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</a:rPr>
              <a:t>Một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học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sinh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khá</a:t>
            </a:r>
            <a:r>
              <a:rPr lang="en-US" sz="2800" dirty="0" smtClean="0">
                <a:solidFill>
                  <a:srgbClr val="0000CC"/>
                </a:solidFill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</a:rPr>
              <a:t>giỏi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bài</a:t>
            </a:r>
            <a:r>
              <a:rPr lang="en-US" sz="2800" dirty="0" smtClean="0">
                <a:solidFill>
                  <a:srgbClr val="0000CC"/>
                </a:solidFill>
              </a:rPr>
              <a:t>.</a:t>
            </a: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102035" y="1447800"/>
            <a:ext cx="6338130" cy="5398201"/>
            <a:chOff x="1556" y="-48"/>
            <a:chExt cx="2293" cy="3400"/>
          </a:xfrm>
        </p:grpSpPr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" y="-48"/>
              <a:ext cx="1824" cy="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2073" y="2583"/>
              <a:ext cx="1776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CHU </a:t>
              </a:r>
              <a:r>
                <a:rPr lang="en-US" sz="3200" b="1" dirty="0" err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AN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  ( 1292 -1370)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2304871"/>
            <a:ext cx="41020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Chu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An 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( 1292 -1370).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261" y="3676471"/>
            <a:ext cx="3943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5777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09600" y="2101850"/>
            <a:ext cx="693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* </a:t>
            </a:r>
            <a:r>
              <a:rPr lang="en-US" sz="3200" dirty="0" err="1" smtClean="0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</a:rPr>
              <a:t>: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609600" y="300196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Đoạn 1: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 Từ đầu…mang ơn rất nặng.</a:t>
            </a:r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609600" y="4068763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</a:rPr>
              <a:t>Đoạn</a:t>
            </a:r>
            <a:r>
              <a:rPr lang="en-US" sz="3200" dirty="0">
                <a:latin typeface="Times New Roman" pitchFamily="18" charset="0"/>
              </a:rPr>
              <a:t> 2: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Tiếp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theo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…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tạ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ơn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3333FF"/>
                </a:solidFill>
                <a:latin typeface="Times New Roman" pitchFamily="18" charset="0"/>
              </a:rPr>
              <a:t>thầy</a:t>
            </a:r>
            <a:r>
              <a:rPr lang="en-US" sz="3200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609600" y="5059363"/>
            <a:ext cx="8534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Đoạn 3:</a:t>
            </a:r>
            <a:r>
              <a:rPr lang="en-US" sz="3200">
                <a:solidFill>
                  <a:srgbClr val="3333FF"/>
                </a:solidFill>
                <a:latin typeface="Times New Roman" pitchFamily="18" charset="0"/>
              </a:rPr>
              <a:t> Phần còn lại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246293"/>
            <a:ext cx="8094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chia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?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0282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/>
      <p:bldP spid="55308" grpId="1"/>
      <p:bldP spid="55309" grpId="0"/>
      <p:bldP spid="55310" grpId="0"/>
      <p:bldP spid="55311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370" y="2057400"/>
            <a:ext cx="7959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</a:rPr>
              <a:t>3 </a:t>
            </a:r>
            <a:r>
              <a:rPr lang="en-US" sz="2800" dirty="0" err="1" smtClean="0">
                <a:solidFill>
                  <a:srgbClr val="0000CC"/>
                </a:solidFill>
              </a:rPr>
              <a:t>bạn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nối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tiếp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lần</a:t>
            </a:r>
            <a:r>
              <a:rPr lang="en-US" sz="2800" dirty="0" smtClean="0">
                <a:solidFill>
                  <a:srgbClr val="0000CC"/>
                </a:solidFill>
              </a:rPr>
              <a:t> 1, </a:t>
            </a:r>
            <a:r>
              <a:rPr lang="en-US" sz="2800" dirty="0" err="1" smtClean="0">
                <a:solidFill>
                  <a:srgbClr val="0000CC"/>
                </a:solidFill>
              </a:rPr>
              <a:t>lớp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thầm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tìm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từ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khó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đọc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8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76200" y="1244600"/>
            <a:ext cx="2743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từ</a:t>
            </a:r>
            <a:endParaRPr lang="en-US" sz="3200" b="1" u="sng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268" name="Line 12"/>
          <p:cNvSpPr>
            <a:spLocks noChangeShapeType="1"/>
          </p:cNvSpPr>
          <p:nvPr/>
        </p:nvSpPr>
        <p:spPr bwMode="auto">
          <a:xfrm>
            <a:off x="2971800" y="1676400"/>
            <a:ext cx="0" cy="4724400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457200" y="2539425"/>
            <a:ext cx="19191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sủa</a:t>
            </a:r>
            <a:r>
              <a:rPr lang="en-US" sz="3200" dirty="0"/>
              <a:t> </a:t>
            </a:r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685800" y="3225225"/>
            <a:ext cx="933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ưởi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685800" y="3987225"/>
            <a:ext cx="1455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ần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</a:rPr>
              <a:t>lượt</a:t>
            </a:r>
            <a:endParaRPr lang="en-US" sz="32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3810000" y="1244600"/>
            <a:ext cx="3352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CC0000"/>
                </a:solidFill>
                <a:latin typeface="Times New Roman" pitchFamily="18" charset="0"/>
              </a:rPr>
              <a:t>  </a:t>
            </a:r>
            <a:r>
              <a:rPr 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Luyện</a:t>
            </a:r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đọc</a:t>
            </a:r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C0000"/>
                </a:solidFill>
                <a:latin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CC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3071813" y="1878013"/>
            <a:ext cx="5638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pattFill prst="trellis">
                  <a:fgClr>
                    <a:srgbClr val="FF3300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Bây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muốn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thăm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rất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nặng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 flipH="1">
            <a:off x="4179607" y="3457100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 flipH="1">
            <a:off x="3810000" y="3048000"/>
            <a:ext cx="1524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</a:rPr>
              <a:t>b</a:t>
            </a:r>
            <a:r>
              <a:rPr lang="en-US" sz="2800" dirty="0" err="1" smtClean="0">
                <a:solidFill>
                  <a:srgbClr val="0000CC"/>
                </a:solidFill>
              </a:rPr>
              <a:t>ảo</a:t>
            </a:r>
            <a:r>
              <a:rPr lang="en-US" sz="2800" dirty="0" smtClean="0">
                <a:solidFill>
                  <a:srgbClr val="0000CC"/>
                </a:solidFill>
              </a:rPr>
              <a:t> ban</a:t>
            </a:r>
            <a:endParaRPr lang="en-US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52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/>
      <p:bldP spid="55310" grpId="0"/>
      <p:bldP spid="55312" grpId="0"/>
      <p:bldP spid="55313" grpId="0"/>
      <p:bldP spid="55316" grpId="0"/>
      <p:bldP spid="55317" grpId="0"/>
      <p:bldP spid="55325" grpId="0" animBg="1"/>
      <p:bldP spid="2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2057400"/>
            <a:ext cx="8367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tiếp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lần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giải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nghĩa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hiểu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6081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Luyện</a:t>
            </a:r>
            <a:r>
              <a:rPr lang="en-US" sz="2800" dirty="0" smtClean="0"/>
              <a:t>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                               </a:t>
            </a:r>
            <a:r>
              <a:rPr lang="en-US" sz="2800" dirty="0" err="1" smtClean="0"/>
              <a:t>Tìm</a:t>
            </a:r>
            <a:r>
              <a:rPr lang="en-US" sz="2800" dirty="0" smtClean="0"/>
              <a:t> </a:t>
            </a:r>
            <a:r>
              <a:rPr lang="en-US" sz="2800" dirty="0" err="1" smtClean="0"/>
              <a:t>hiểu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031208" y="2667000"/>
            <a:ext cx="0" cy="2895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2195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43720" y="2590800"/>
            <a:ext cx="140936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</a:rPr>
              <a:t>b</a:t>
            </a:r>
            <a:r>
              <a:rPr lang="en-US" sz="2800" dirty="0" err="1" smtClean="0">
                <a:solidFill>
                  <a:srgbClr val="0000CC"/>
                </a:solidFill>
              </a:rPr>
              <a:t>ảo</a:t>
            </a:r>
            <a:r>
              <a:rPr lang="en-US" sz="2800" dirty="0" smtClean="0">
                <a:solidFill>
                  <a:srgbClr val="0000CC"/>
                </a:solidFill>
              </a:rPr>
              <a:t> ban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sủa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</a:rPr>
              <a:t>ưởi</a:t>
            </a:r>
            <a:endParaRPr lang="en-US" sz="280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lượt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5720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4800" y="2677180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1" y="5827693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4618" y="5877580"/>
            <a:ext cx="1527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hấm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thía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267718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38600" y="4572000"/>
            <a:ext cx="1409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sủa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800" y="327660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tựu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9201" y="3276600"/>
            <a:ext cx="3962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4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1116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Van Thiem</dc:creator>
  <cp:lastModifiedBy>Windows User</cp:lastModifiedBy>
  <cp:revision>98</cp:revision>
  <dcterms:created xsi:type="dcterms:W3CDTF">2013-10-06T02:38:36Z</dcterms:created>
  <dcterms:modified xsi:type="dcterms:W3CDTF">2019-05-07T07:56:15Z</dcterms:modified>
</cp:coreProperties>
</file>