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77" r:id="rId7"/>
    <p:sldId id="278" r:id="rId8"/>
    <p:sldId id="279" r:id="rId9"/>
    <p:sldId id="27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CC66"/>
    <a:srgbClr val="FF9999"/>
    <a:srgbClr val="3399FF"/>
    <a:srgbClr val="0099FF"/>
    <a:srgbClr val="FFCC00"/>
    <a:srgbClr val="FF6600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65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5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3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3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6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39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6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03-Apr-21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1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cs typeface="Arial-SGK-TV" pitchFamily="2" charset="0"/>
              </a:rPr>
              <a:t> 33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LUYỆN TẬP CHUNG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LUYỆN </a:t>
            </a:r>
            <a:r>
              <a:rPr lang="en-US" sz="4000" b="1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TẬP (</a:t>
            </a:r>
            <a:r>
              <a:rPr lang="en-US" sz="40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tr.70)</a:t>
            </a:r>
            <a:endParaRPr lang="en-US" sz="40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34" y="261256"/>
            <a:ext cx="292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1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: Tính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65434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25 + 40</a:t>
            </a:r>
            <a:endParaRPr lang="en-US" sz="32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27888" y="1448765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41 + 8</a:t>
            </a:r>
            <a:endParaRPr lang="en-US" sz="32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165434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99 - 9</a:t>
            </a:r>
            <a:endParaRPr lang="en-US" sz="32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Rounded Rectangle 51">
            <a:extLst>
              <a:ext uri="{FF2B5EF4-FFF2-40B4-BE49-F238E27FC236}">
                <a16:creationId xmlns:a16="http://schemas.microsoft.com/office/drawing/2014/main" xmlns="" id="{58B82133-6885-4E22-B2F9-01132BA32DDD}"/>
              </a:ext>
            </a:extLst>
          </p:cNvPr>
          <p:cNvSpPr/>
          <p:nvPr/>
        </p:nvSpPr>
        <p:spPr>
          <a:xfrm>
            <a:off x="5027888" y="3224557"/>
            <a:ext cx="2700000" cy="684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65 - 62</a:t>
            </a:r>
            <a:endParaRPr lang="en-US" sz="32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6" name="Text Box 28">
            <a:extLst>
              <a:ext uri="{FF2B5EF4-FFF2-40B4-BE49-F238E27FC236}">
                <a16:creationId xmlns:a16="http://schemas.microsoft.com/office/drawing/2014/main" xmlns="" id="{CF64B521-8704-4142-9AFC-4DBB0E63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997" y="1467599"/>
            <a:ext cx="1120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= 65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xmlns="" id="{08252084-B194-45F0-ACE3-ABFB332E8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75" y="3262226"/>
            <a:ext cx="1120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= 90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xmlns="" id="{8C82CFF6-4EF1-446D-BC29-60D0D0E4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60" y="1448765"/>
            <a:ext cx="1120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= 49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xmlns="" id="{F05D6D63-EDF3-4807-8921-DF09C32E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3787" y="3262226"/>
            <a:ext cx="11201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= 3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CDB36B-A1E8-49B1-A517-9DD53C2C5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46" t="22998" r="2029" b="11527"/>
          <a:stretch/>
        </p:blipFill>
        <p:spPr>
          <a:xfrm>
            <a:off x="0" y="1217094"/>
            <a:ext cx="9019919" cy="4574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421948-EF79-41B4-A430-CFD2BB172F1A}"/>
              </a:ext>
            </a:extLst>
          </p:cNvPr>
          <p:cNvSpPr txBox="1"/>
          <p:nvPr/>
        </p:nvSpPr>
        <p:spPr>
          <a:xfrm>
            <a:off x="265434" y="261256"/>
            <a:ext cx="224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Số?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8">
            <a:extLst>
              <a:ext uri="{FF2B5EF4-FFF2-40B4-BE49-F238E27FC236}">
                <a16:creationId xmlns:a16="http://schemas.microsoft.com/office/drawing/2014/main" xmlns="" id="{F4848F58-A219-4222-8FBE-6413B09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851" y="2612189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xmlns="" id="{288C6C33-23AB-4ABE-B201-C80323AB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703" y="2612188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xmlns="" id="{267C4347-DE6D-41B4-A04E-D33CE4A4A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606101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0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xmlns="" id="{FA1BD7C7-6F1B-43B9-9D0A-01311122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314" y="3606101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1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xmlns="" id="{0C6086D8-7404-4F66-A455-F1B49A978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297" y="2479666"/>
            <a:ext cx="517645" cy="646331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xmlns="" id="{BD2C7381-7F11-45F0-8652-82DD14B8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445" y="2545926"/>
            <a:ext cx="51764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noProof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5F5947-4D14-459B-AADB-8B35260EBD14}"/>
              </a:ext>
            </a:extLst>
          </p:cNvPr>
          <p:cNvSpPr txBox="1"/>
          <p:nvPr/>
        </p:nvSpPr>
        <p:spPr>
          <a:xfrm>
            <a:off x="264272" y="139829"/>
            <a:ext cx="870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3: Số quả thông ở hai bên bằng nhau. Hỏi trong túi màu đỏ có bao nhiêu quả thông?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99851D-371B-4090-ABDC-3A8976689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61" t="22740" r="3855" b="14621"/>
          <a:stretch/>
        </p:blipFill>
        <p:spPr>
          <a:xfrm>
            <a:off x="649357" y="1341783"/>
            <a:ext cx="7583335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957AA7-88D0-4717-A512-A28C6359E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632" y="495754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915CA7-EEDB-4F30-87A9-E8166FA34CA1}"/>
              </a:ext>
            </a:extLst>
          </p:cNvPr>
          <p:cNvSpPr txBox="1"/>
          <p:nvPr/>
        </p:nvSpPr>
        <p:spPr>
          <a:xfrm>
            <a:off x="2306645" y="503340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516343-18A1-45F2-A5C7-7E9EE300741B}"/>
              </a:ext>
            </a:extLst>
          </p:cNvPr>
          <p:cNvSpPr txBox="1"/>
          <p:nvPr/>
        </p:nvSpPr>
        <p:spPr>
          <a:xfrm>
            <a:off x="3939500" y="503340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FAD636-3EC9-4C97-ADD7-034053ACB39E}"/>
              </a:ext>
            </a:extLst>
          </p:cNvPr>
          <p:cNvSpPr txBox="1"/>
          <p:nvPr/>
        </p:nvSpPr>
        <p:spPr>
          <a:xfrm>
            <a:off x="5572355" y="503340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9CBF16-0683-4F36-A0BE-FA39515FBD83}"/>
              </a:ext>
            </a:extLst>
          </p:cNvPr>
          <p:cNvSpPr txBox="1"/>
          <p:nvPr/>
        </p:nvSpPr>
        <p:spPr>
          <a:xfrm>
            <a:off x="3201946" y="4993425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F092EB-C1E6-4984-81F4-05D31C0F052A}"/>
              </a:ext>
            </a:extLst>
          </p:cNvPr>
          <p:cNvSpPr txBox="1"/>
          <p:nvPr/>
        </p:nvSpPr>
        <p:spPr>
          <a:xfrm>
            <a:off x="4799471" y="503340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FA1ECA-960A-45A1-AEBA-FDE8991324C0}"/>
              </a:ext>
            </a:extLst>
          </p:cNvPr>
          <p:cNvSpPr txBox="1"/>
          <p:nvPr/>
        </p:nvSpPr>
        <p:spPr>
          <a:xfrm>
            <a:off x="2171968" y="5020256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45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C1B069A-6D0D-461B-B1B4-5A106E45857C}"/>
              </a:ext>
            </a:extLst>
          </p:cNvPr>
          <p:cNvSpPr txBox="1"/>
          <p:nvPr/>
        </p:nvSpPr>
        <p:spPr>
          <a:xfrm>
            <a:off x="3861527" y="4993425"/>
            <a:ext cx="86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33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E762AA-151A-4ECD-9B30-2DBEE36853F9}"/>
              </a:ext>
            </a:extLst>
          </p:cNvPr>
          <p:cNvSpPr txBox="1"/>
          <p:nvPr/>
        </p:nvSpPr>
        <p:spPr>
          <a:xfrm>
            <a:off x="5542251" y="5020256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78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C727C8-0D39-4E8E-8BF0-22AEEAC5909D}"/>
              </a:ext>
            </a:extLst>
          </p:cNvPr>
          <p:cNvSpPr txBox="1"/>
          <p:nvPr/>
        </p:nvSpPr>
        <p:spPr>
          <a:xfrm>
            <a:off x="3182659" y="506024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9C733B-D1AB-41BA-BD74-5D1FF3ECE59E}"/>
              </a:ext>
            </a:extLst>
          </p:cNvPr>
          <p:cNvSpPr txBox="1"/>
          <p:nvPr/>
        </p:nvSpPr>
        <p:spPr>
          <a:xfrm>
            <a:off x="2171968" y="5950784"/>
            <a:ext cx="499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Em hãy nêu câu trả lời.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60C6C3-CDB2-4DDD-874B-8D1D7CE090AB}"/>
              </a:ext>
            </a:extLst>
          </p:cNvPr>
          <p:cNvSpPr txBox="1"/>
          <p:nvPr/>
        </p:nvSpPr>
        <p:spPr>
          <a:xfrm>
            <a:off x="822421" y="5901758"/>
            <a:ext cx="749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Trong túi màu đỏ có số quả thông là.</a:t>
            </a:r>
            <a:endParaRPr lang="en-US" sz="28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44D0A-A53D-47B9-8158-BDBA3DEDBA3B}"/>
              </a:ext>
            </a:extLst>
          </p:cNvPr>
          <p:cNvSpPr txBox="1"/>
          <p:nvPr/>
        </p:nvSpPr>
        <p:spPr>
          <a:xfrm>
            <a:off x="265434" y="261256"/>
            <a:ext cx="27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4: Tính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2824C9-846C-40F9-A13A-573F8B9838D5}"/>
              </a:ext>
            </a:extLst>
          </p:cNvPr>
          <p:cNvSpPr txBox="1"/>
          <p:nvPr/>
        </p:nvSpPr>
        <p:spPr>
          <a:xfrm>
            <a:off x="1007557" y="1122647"/>
            <a:ext cx="279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 20 + 40 + 1 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9D8D11-0223-4DE9-8E06-A0F914A5612F}"/>
              </a:ext>
            </a:extLst>
          </p:cNvPr>
          <p:cNvSpPr txBox="1"/>
          <p:nvPr/>
        </p:nvSpPr>
        <p:spPr>
          <a:xfrm>
            <a:off x="3604982" y="1122647"/>
            <a:ext cx="115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= 61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652AD-F322-4156-BA35-B3171AF7616C}"/>
              </a:ext>
            </a:extLst>
          </p:cNvPr>
          <p:cNvSpPr txBox="1"/>
          <p:nvPr/>
        </p:nvSpPr>
        <p:spPr>
          <a:xfrm>
            <a:off x="1007557" y="2580387"/>
            <a:ext cx="266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 15 – 2 – 1 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6E1C88-FE00-4EB0-87A1-1641B017F8F9}"/>
              </a:ext>
            </a:extLst>
          </p:cNvPr>
          <p:cNvSpPr txBox="1"/>
          <p:nvPr/>
        </p:nvSpPr>
        <p:spPr>
          <a:xfrm>
            <a:off x="3437627" y="2580387"/>
            <a:ext cx="115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= 12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B9F3A0-2AD0-4753-AB69-08066D2525DD}"/>
              </a:ext>
            </a:extLst>
          </p:cNvPr>
          <p:cNvSpPr txBox="1"/>
          <p:nvPr/>
        </p:nvSpPr>
        <p:spPr>
          <a:xfrm>
            <a:off x="1020809" y="3423060"/>
            <a:ext cx="290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c) 40 + 15 + 2</a:t>
            </a:r>
            <a:endParaRPr lang="en-US" sz="28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287D95-58F0-456E-B946-2BA609AA0C06}"/>
              </a:ext>
            </a:extLst>
          </p:cNvPr>
          <p:cNvSpPr txBox="1"/>
          <p:nvPr/>
        </p:nvSpPr>
        <p:spPr>
          <a:xfrm>
            <a:off x="3662911" y="3423060"/>
            <a:ext cx="115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= 57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xmlns="" id="{AAF4453A-5AFB-4F1A-B30F-6F49ABA7AFB9}"/>
              </a:ext>
            </a:extLst>
          </p:cNvPr>
          <p:cNvSpPr/>
          <p:nvPr/>
        </p:nvSpPr>
        <p:spPr>
          <a:xfrm rot="5400000">
            <a:off x="2028000" y="1137645"/>
            <a:ext cx="203257" cy="115254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F9E380-46A2-410A-A028-877D3D241F1A}"/>
              </a:ext>
            </a:extLst>
          </p:cNvPr>
          <p:cNvSpPr txBox="1"/>
          <p:nvPr/>
        </p:nvSpPr>
        <p:spPr>
          <a:xfrm>
            <a:off x="1762930" y="1865198"/>
            <a:ext cx="75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60</a:t>
            </a:r>
            <a:endParaRPr lang="en-US" sz="2800" b="1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570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Bài</a:t>
            </a:r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 5: Trên ga có 3 đoàn tàu.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DA49E-045C-4CD2-975B-D58C07EB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94" y="1767602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3B1C61-97D8-4997-A05B-980209691E6C}"/>
              </a:ext>
            </a:extLst>
          </p:cNvPr>
          <p:cNvSpPr txBox="1"/>
          <p:nvPr/>
        </p:nvSpPr>
        <p:spPr>
          <a:xfrm>
            <a:off x="2190507" y="184346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8B4A5-56DE-4391-A9F4-0E6133E21147}"/>
              </a:ext>
            </a:extLst>
          </p:cNvPr>
          <p:cNvSpPr txBox="1"/>
          <p:nvPr/>
        </p:nvSpPr>
        <p:spPr>
          <a:xfrm>
            <a:off x="3823362" y="184346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2B7DE7-5BDF-4EF9-A5E4-A9E8CA055DC9}"/>
              </a:ext>
            </a:extLst>
          </p:cNvPr>
          <p:cNvSpPr txBox="1"/>
          <p:nvPr/>
        </p:nvSpPr>
        <p:spPr>
          <a:xfrm>
            <a:off x="5456217" y="184346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121B-36F8-4932-9ADF-16962B6C8A1A}"/>
              </a:ext>
            </a:extLst>
          </p:cNvPr>
          <p:cNvSpPr txBox="1"/>
          <p:nvPr/>
        </p:nvSpPr>
        <p:spPr>
          <a:xfrm>
            <a:off x="3085808" y="1803485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4BA32B-29D8-43CD-88D5-2F98E381DD04}"/>
              </a:ext>
            </a:extLst>
          </p:cNvPr>
          <p:cNvSpPr txBox="1"/>
          <p:nvPr/>
        </p:nvSpPr>
        <p:spPr>
          <a:xfrm>
            <a:off x="4683333" y="184346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713164-8AA9-4114-B15A-0931F275391B}"/>
              </a:ext>
            </a:extLst>
          </p:cNvPr>
          <p:cNvSpPr txBox="1"/>
          <p:nvPr/>
        </p:nvSpPr>
        <p:spPr>
          <a:xfrm>
            <a:off x="2055830" y="1830316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10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720C0A-FAB0-4DB2-8A89-8E7485D4CED2}"/>
              </a:ext>
            </a:extLst>
          </p:cNvPr>
          <p:cNvSpPr txBox="1"/>
          <p:nvPr/>
        </p:nvSpPr>
        <p:spPr>
          <a:xfrm>
            <a:off x="3745389" y="1803485"/>
            <a:ext cx="86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12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7AD042-D583-4511-BE93-30E702971218}"/>
              </a:ext>
            </a:extLst>
          </p:cNvPr>
          <p:cNvSpPr txBox="1"/>
          <p:nvPr/>
        </p:nvSpPr>
        <p:spPr>
          <a:xfrm>
            <a:off x="5426113" y="1830316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22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7E7F2F7-BB76-4AF0-9048-D0AB1EA24081}"/>
              </a:ext>
            </a:extLst>
          </p:cNvPr>
          <p:cNvSpPr txBox="1"/>
          <p:nvPr/>
        </p:nvSpPr>
        <p:spPr>
          <a:xfrm>
            <a:off x="3111864" y="184346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2F8098-E0AB-475D-AC79-0D2167682C4E}"/>
              </a:ext>
            </a:extLst>
          </p:cNvPr>
          <p:cNvSpPr txBox="1"/>
          <p:nvPr/>
        </p:nvSpPr>
        <p:spPr>
          <a:xfrm>
            <a:off x="352486" y="731953"/>
            <a:ext cx="8439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a) Đoàn tàu A có 10 toa. Đoàn tàu B có 12 toa. Hỏi cả hai đoàn tàu có bao nhiêu toa?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7D0A4F-0A00-4C1A-9DFB-581BD7E969E8}"/>
              </a:ext>
            </a:extLst>
          </p:cNvPr>
          <p:cNvSpPr txBox="1"/>
          <p:nvPr/>
        </p:nvSpPr>
        <p:spPr>
          <a:xfrm>
            <a:off x="1965873" y="2758065"/>
            <a:ext cx="42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Em hãy nêu câu trả lời.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37F634-9FE6-49E1-AE1C-1D21B60E5DF3}"/>
              </a:ext>
            </a:extLst>
          </p:cNvPr>
          <p:cNvSpPr txBox="1"/>
          <p:nvPr/>
        </p:nvSpPr>
        <p:spPr>
          <a:xfrm>
            <a:off x="1623742" y="2751781"/>
            <a:ext cx="536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Cả hai đoàn tàu có số toa là.</a:t>
            </a:r>
            <a:endParaRPr lang="en-US" sz="24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8F9C89-EE72-4807-ABAB-9C509AD96E39}"/>
              </a:ext>
            </a:extLst>
          </p:cNvPr>
          <p:cNvSpPr txBox="1"/>
          <p:nvPr/>
        </p:nvSpPr>
        <p:spPr>
          <a:xfrm>
            <a:off x="352486" y="3412137"/>
            <a:ext cx="843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b) Đoàn tàu C có 15 toa chở khách và chở hàng. Trong đó có 3 toa chở hàng. Hỏi đoàn tàu C có bao nhiêu toa chở khách?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673657A-59CE-4ED6-95B6-3BD8ABDE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65" y="4919881"/>
            <a:ext cx="4170025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A27C9BB-61F3-47C4-A24A-BA651F7779D7}"/>
              </a:ext>
            </a:extLst>
          </p:cNvPr>
          <p:cNvSpPr txBox="1"/>
          <p:nvPr/>
        </p:nvSpPr>
        <p:spPr>
          <a:xfrm>
            <a:off x="2261178" y="4995743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CA5877-D633-48CF-99E2-7FB7EC8F01B5}"/>
              </a:ext>
            </a:extLst>
          </p:cNvPr>
          <p:cNvSpPr txBox="1"/>
          <p:nvPr/>
        </p:nvSpPr>
        <p:spPr>
          <a:xfrm>
            <a:off x="3894033" y="4995743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7768CC-A2AC-41FC-A5C9-6E77248B1329}"/>
              </a:ext>
            </a:extLst>
          </p:cNvPr>
          <p:cNvSpPr txBox="1"/>
          <p:nvPr/>
        </p:nvSpPr>
        <p:spPr>
          <a:xfrm>
            <a:off x="5526888" y="4995743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4BE4E8F-CE49-40FB-829F-6B862BDD231E}"/>
              </a:ext>
            </a:extLst>
          </p:cNvPr>
          <p:cNvSpPr txBox="1"/>
          <p:nvPr/>
        </p:nvSpPr>
        <p:spPr>
          <a:xfrm>
            <a:off x="3151088" y="4927984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A650D6-2D3E-4438-B22A-8C85506FB29B}"/>
              </a:ext>
            </a:extLst>
          </p:cNvPr>
          <p:cNvSpPr txBox="1"/>
          <p:nvPr/>
        </p:nvSpPr>
        <p:spPr>
          <a:xfrm>
            <a:off x="4754004" y="4995743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1F32EC-6298-4C76-BA07-DD06A0AC0960}"/>
              </a:ext>
            </a:extLst>
          </p:cNvPr>
          <p:cNvSpPr txBox="1"/>
          <p:nvPr/>
        </p:nvSpPr>
        <p:spPr>
          <a:xfrm>
            <a:off x="2045386" y="4978342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15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3AA2C0-4FC6-4617-8240-83C03BE789D0}"/>
              </a:ext>
            </a:extLst>
          </p:cNvPr>
          <p:cNvSpPr txBox="1"/>
          <p:nvPr/>
        </p:nvSpPr>
        <p:spPr>
          <a:xfrm>
            <a:off x="3982164" y="4988054"/>
            <a:ext cx="86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3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EAE661F-A15B-4B9F-87B4-0F2C5742FB24}"/>
              </a:ext>
            </a:extLst>
          </p:cNvPr>
          <p:cNvSpPr txBox="1"/>
          <p:nvPr/>
        </p:nvSpPr>
        <p:spPr>
          <a:xfrm>
            <a:off x="5521844" y="4964546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12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1054CD1-0B88-4786-9C64-EB50C5D0DF37}"/>
              </a:ext>
            </a:extLst>
          </p:cNvPr>
          <p:cNvSpPr txBox="1"/>
          <p:nvPr/>
        </p:nvSpPr>
        <p:spPr>
          <a:xfrm>
            <a:off x="3133935" y="4995743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157AF2D-71D0-4A58-87B1-45E46154FC02}"/>
              </a:ext>
            </a:extLst>
          </p:cNvPr>
          <p:cNvSpPr txBox="1"/>
          <p:nvPr/>
        </p:nvSpPr>
        <p:spPr>
          <a:xfrm>
            <a:off x="2036544" y="5910344"/>
            <a:ext cx="42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UTM Avo" pitchFamily="18" charset="0"/>
                <a:cs typeface="Arial-SGK-TV" pitchFamily="2" charset="0"/>
              </a:rPr>
              <a:t>Em hãy nêu câu trả lời.</a:t>
            </a:r>
            <a:endParaRPr lang="en-US" sz="2400" b="1" dirty="0">
              <a:solidFill>
                <a:srgbClr val="00206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AE8AB59-918B-4EC5-AB04-E2F04D451607}"/>
              </a:ext>
            </a:extLst>
          </p:cNvPr>
          <p:cNvSpPr txBox="1"/>
          <p:nvPr/>
        </p:nvSpPr>
        <p:spPr>
          <a:xfrm>
            <a:off x="1357242" y="5999863"/>
            <a:ext cx="616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Đoàn tàu C có số toa chở khách là.</a:t>
            </a:r>
            <a:endParaRPr lang="en-US" sz="2400" b="1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9" grpId="0"/>
      <p:bldP spid="20" grpId="0"/>
      <p:bldP spid="21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1" grpId="0"/>
      <p:bldP spid="32" grpId="0"/>
      <p:bldP spid="32" grpId="1"/>
      <p:bldP spid="33" grpId="0"/>
      <p:bldP spid="33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KÍNH CHÚC THẦY </a:t>
            </a:r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SỨC KHỎE - HẠNH 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itchFamily="18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266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HH</cp:lastModifiedBy>
  <cp:revision>82</cp:revision>
  <dcterms:created xsi:type="dcterms:W3CDTF">2020-08-13T02:00:35Z</dcterms:created>
  <dcterms:modified xsi:type="dcterms:W3CDTF">2021-04-03T13:18:14Z</dcterms:modified>
</cp:coreProperties>
</file>