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19"/>
  </p:notesMasterIdLst>
  <p:sldIdLst>
    <p:sldId id="257" r:id="rId4"/>
    <p:sldId id="258" r:id="rId5"/>
    <p:sldId id="262" r:id="rId6"/>
    <p:sldId id="263" r:id="rId7"/>
    <p:sldId id="264" r:id="rId8"/>
    <p:sldId id="259" r:id="rId9"/>
    <p:sldId id="260" r:id="rId10"/>
    <p:sldId id="270" r:id="rId11"/>
    <p:sldId id="271" r:id="rId12"/>
    <p:sldId id="261" r:id="rId13"/>
    <p:sldId id="265" r:id="rId14"/>
    <p:sldId id="266" r:id="rId15"/>
    <p:sldId id="267" r:id="rId16"/>
    <p:sldId id="268" r:id="rId17"/>
    <p:sldId id="269" r:id="rId18"/>
  </p:sldIdLst>
  <p:sldSz cx="12192000" cy="6858000"/>
  <p:notesSz cx="6858000" cy="9144000"/>
  <p:embeddedFontLst>
    <p:embeddedFont>
      <p:font typeface="等线" panose="02010600030101010101" pitchFamily="2" charset="-122"/>
      <p:regular r:id="rId20"/>
    </p:embeddedFont>
    <p:embeddedFont>
      <p:font typeface="#9Slide03 AmpleSoft" panose="02000000000000000000" pitchFamily="2" charset="0"/>
      <p:regular r:id="rId21"/>
    </p:embeddedFont>
    <p:embeddedFont>
      <p:font typeface="#9Slide03 Arima Madurai Black" panose="00000A00000000000000" pitchFamily="2" charset="0"/>
      <p:bold r:id="rId22"/>
    </p:embeddedFont>
    <p:embeddedFont>
      <p:font typeface="#9Slide07 HoneyCream"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SVN-Newton" panose="02040603050506020204" pitchFamily="18" charset="0"/>
      <p:regular r:id="rId30"/>
    </p:embeddedFont>
    <p:embeddedFont>
      <p:font typeface="UTM Azuki" panose="02040603050506020204" pitchFamily="18" charset="0"/>
      <p:regular r:id="rId31"/>
    </p:embeddedFont>
    <p:embeddedFont>
      <p:font typeface="UTM Cookies" panose="02040603050506020204" pitchFamily="18" charset="0"/>
      <p:regular r:id="rId32"/>
    </p:embeddedFont>
    <p:embeddedFont>
      <p:font typeface="UTM God's Word" panose="02040603050506020204" pitchFamily="18" charset="0"/>
      <p:regular r:id="rId33"/>
      <p:bold r:id="rId34"/>
      <p:italic r:id="rId35"/>
      <p:boldItalic r:id="rId36"/>
    </p:embeddedFont>
    <p:embeddedFont>
      <p:font typeface="UTM Mother" panose="02040603050506020204" pitchFamily="18" charset="0"/>
      <p:regular r:id="rId37"/>
    </p:embeddedFont>
    <p:embeddedFont>
      <p:font typeface="UTM ViceroyJF" panose="0204060305050602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p:scale>
          <a:sx n="32" d="100"/>
          <a:sy n="32" d="100"/>
        </p:scale>
        <p:origin x="2587" y="1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EECBD-9E47-47DC-BBBD-29C5E4B0046A}"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F99AE-57D7-434F-AECB-7304AC239336}" type="slidenum">
              <a:rPr lang="en-US" smtClean="0"/>
              <a:t>‹#›</a:t>
            </a:fld>
            <a:endParaRPr lang="en-US"/>
          </a:p>
        </p:txBody>
      </p:sp>
    </p:spTree>
    <p:extLst>
      <p:ext uri="{BB962C8B-B14F-4D97-AF65-F5344CB8AC3E}">
        <p14:creationId xmlns:p14="http://schemas.microsoft.com/office/powerpoint/2010/main" val="205719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4186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6446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936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1739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111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49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656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2207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4054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2714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9267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0258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249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1227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89735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3611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14021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7514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5864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967400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8384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4"/>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380300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79173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4518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87733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91785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5536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5818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421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161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064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423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30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533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782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731038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95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623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97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5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008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49516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5542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285237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24470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18078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65427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609" y="-252032"/>
            <a:ext cx="889609" cy="1512796"/>
          </a:xfrm>
          <a:prstGeom prst="rect">
            <a:avLst/>
          </a:prstGeom>
        </p:spPr>
      </p:pic>
      <p:pic>
        <p:nvPicPr>
          <p:cNvPr id="11" name="Picture 10">
            <a:extLst>
              <a:ext uri="{FF2B5EF4-FFF2-40B4-BE49-F238E27FC236}">
                <a16:creationId xmlns:a16="http://schemas.microsoft.com/office/drawing/2014/main" id="{0D0FA785-F182-4A5A-9390-43BDDA535D8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2" name="TextBox 3">
            <a:extLst>
              <a:ext uri="{FF2B5EF4-FFF2-40B4-BE49-F238E27FC236}">
                <a16:creationId xmlns:a16="http://schemas.microsoft.com/office/drawing/2014/main" id="{8AD5108F-2A53-47F4-B3C5-00DBD54BBC9D}"/>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5"/>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C79E6C20-A4C2-450A-AC97-64F0B12ABD5F}"/>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63563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2022/3/13</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609" y="-252032"/>
            <a:ext cx="889609" cy="1512796"/>
          </a:xfrm>
          <a:prstGeom prst="rect">
            <a:avLst/>
          </a:prstGeom>
        </p:spPr>
      </p:pic>
      <p:pic>
        <p:nvPicPr>
          <p:cNvPr id="8" name="Picture 7">
            <a:extLst>
              <a:ext uri="{FF2B5EF4-FFF2-40B4-BE49-F238E27FC236}">
                <a16:creationId xmlns:a16="http://schemas.microsoft.com/office/drawing/2014/main" id="{990372D4-1CA0-413C-BFB6-1BF32C6FF4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9" name="TextBox 3">
            <a:extLst>
              <a:ext uri="{FF2B5EF4-FFF2-40B4-BE49-F238E27FC236}">
                <a16:creationId xmlns:a16="http://schemas.microsoft.com/office/drawing/2014/main" id="{8A8A4F05-8F3C-445B-A6C4-3C4102567F74}"/>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5"/>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A9FCD714-194B-4FCD-BA54-32A0296FB674}"/>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879452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60840" y="-3506335"/>
            <a:ext cx="1228530" cy="2090917"/>
          </a:xfrm>
          <a:prstGeom prst="rect">
            <a:avLst/>
          </a:prstGeom>
        </p:spPr>
      </p:pic>
      <p:sp>
        <p:nvSpPr>
          <p:cNvPr id="8" name="TextBox 7">
            <a:extLst>
              <a:ext uri="{FF2B5EF4-FFF2-40B4-BE49-F238E27FC236}">
                <a16:creationId xmlns:a16="http://schemas.microsoft.com/office/drawing/2014/main" id="{2917A740-C19D-4A81-8FED-8A69202D57EE}"/>
              </a:ext>
            </a:extLst>
          </p:cNvPr>
          <p:cNvSpPr txBox="1"/>
          <p:nvPr userDrawn="1"/>
        </p:nvSpPr>
        <p:spPr>
          <a:xfrm>
            <a:off x="10960443" y="112991"/>
            <a:ext cx="1408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Măng</a:t>
            </a: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 Non</a:t>
            </a:r>
          </a:p>
        </p:txBody>
      </p:sp>
      <p:sp>
        <p:nvSpPr>
          <p:cNvPr id="9" name="TextBox 8">
            <a:extLst>
              <a:ext uri="{FF2B5EF4-FFF2-40B4-BE49-F238E27FC236}">
                <a16:creationId xmlns:a16="http://schemas.microsoft.com/office/drawing/2014/main" id="{20FD2055-DAF0-4F02-9142-341D8043289D}"/>
              </a:ext>
            </a:extLst>
          </p:cNvPr>
          <p:cNvSpPr txBox="1"/>
          <p:nvPr userDrawn="1"/>
        </p:nvSpPr>
        <p:spPr>
          <a:xfrm>
            <a:off x="11106665" y="6488668"/>
            <a:ext cx="1408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Măng</a:t>
            </a: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 Non</a:t>
            </a:r>
          </a:p>
        </p:txBody>
      </p:sp>
      <p:sp>
        <p:nvSpPr>
          <p:cNvPr id="10" name="TextBox 9"/>
          <p:cNvSpPr txBox="1"/>
          <p:nvPr userDrawn="1"/>
        </p:nvSpPr>
        <p:spPr>
          <a:xfrm>
            <a:off x="11055091" y="-71019"/>
            <a:ext cx="14534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B9BD5"/>
                </a:solidFill>
                <a:effectLst/>
                <a:uLnTx/>
                <a:uFillTx/>
                <a:latin typeface="Calibri" panose="020F0502020204030204"/>
                <a:ea typeface="+mn-ea"/>
                <a:cs typeface="+mn-cs"/>
              </a:rPr>
              <a:t>Măng</a:t>
            </a:r>
            <a:r>
              <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rPr>
              <a:t> non</a:t>
            </a: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319" y="53975"/>
            <a:ext cx="862590" cy="1466850"/>
          </a:xfrm>
          <a:prstGeom prst="rect">
            <a:avLst/>
          </a:prstGeom>
        </p:spPr>
      </p:pic>
      <p:pic>
        <p:nvPicPr>
          <p:cNvPr id="12" name="Picture 11">
            <a:extLst>
              <a:ext uri="{FF2B5EF4-FFF2-40B4-BE49-F238E27FC236}">
                <a16:creationId xmlns:a16="http://schemas.microsoft.com/office/drawing/2014/main" id="{00ACC75B-6048-49F9-ABE0-B382B4627E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3" name="TextBox 3">
            <a:extLst>
              <a:ext uri="{FF2B5EF4-FFF2-40B4-BE49-F238E27FC236}">
                <a16:creationId xmlns:a16="http://schemas.microsoft.com/office/drawing/2014/main" id="{4B329A91-3713-40E5-BEEC-0A72C5DF6F93}"/>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4" name="Title 1">
            <a:extLst>
              <a:ext uri="{FF2B5EF4-FFF2-40B4-BE49-F238E27FC236}">
                <a16:creationId xmlns:a16="http://schemas.microsoft.com/office/drawing/2014/main" id="{D3A2CA03-D6EA-4CE0-8633-84A68C7A5595}"/>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963617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27.jpeg"/><Relationship Id="rId5" Type="http://schemas.openxmlformats.org/officeDocument/2006/relationships/image" Target="../media/image12.png"/><Relationship Id="rId10"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0.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39.png"/><Relationship Id="rId3" Type="http://schemas.openxmlformats.org/officeDocument/2006/relationships/image" Target="../media/image10.png"/><Relationship Id="rId21" Type="http://schemas.openxmlformats.org/officeDocument/2006/relationships/slide" Target="slide7.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slide" Target="slide3.xml"/><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jpeg"/><Relationship Id="rId18" Type="http://schemas.openxmlformats.org/officeDocument/2006/relationships/slide" Target="slide12.xml"/><Relationship Id="rId3" Type="http://schemas.openxmlformats.org/officeDocument/2006/relationships/image" Target="../media/image10.png"/><Relationship Id="rId21" Type="http://schemas.openxmlformats.org/officeDocument/2006/relationships/image" Target="../media/image43.png"/><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slide" Target="slide11.xml"/><Relationship Id="rId2" Type="http://schemas.openxmlformats.org/officeDocument/2006/relationships/notesSlide" Target="../notesSlides/notesSlide9.xml"/><Relationship Id="rId16" Type="http://schemas.openxmlformats.org/officeDocument/2006/relationships/image" Target="../media/image40.png"/><Relationship Id="rId20"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slide" Target="slide10.xml"/><Relationship Id="rId10" Type="http://schemas.openxmlformats.org/officeDocument/2006/relationships/image" Target="../media/image18.png"/><Relationship Id="rId19" Type="http://schemas.openxmlformats.org/officeDocument/2006/relationships/image" Target="../media/image42.jpeg"/><Relationship Id="rId4" Type="http://schemas.openxmlformats.org/officeDocument/2006/relationships/image" Target="../media/image11.png"/><Relationship Id="rId9" Type="http://schemas.openxmlformats.org/officeDocument/2006/relationships/image" Target="../media/image17.png"/><Relationship Id="rId14" Type="http://schemas.microsoft.com/office/2007/relationships/hdphoto" Target="../media/hdphoto1.wdp"/><Relationship Id="rId2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2102049" y="1175737"/>
            <a:ext cx="8381295" cy="1015663"/>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60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Tiếng việt 4</a:t>
            </a:r>
            <a:endParaRPr lang="en-US" sz="60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2D533868-2B26-417A-9E7B-9BB79FCD8D7C}"/>
              </a:ext>
            </a:extLst>
          </p:cNvPr>
          <p:cNvSpPr/>
          <p:nvPr/>
        </p:nvSpPr>
        <p:spPr>
          <a:xfrm>
            <a:off x="2097448" y="1866653"/>
            <a:ext cx="8381295" cy="1862048"/>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80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rPr>
              <a:t>ÔN TẬP TIẾT </a:t>
            </a:r>
            <a:r>
              <a:rPr lang="vi-VN" sz="115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rPr>
              <a:t>2</a:t>
            </a:r>
            <a:endParaRPr lang="en-US" sz="115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endParaRPr>
          </a:p>
        </p:txBody>
      </p:sp>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r="44502"/>
          <a:stretch/>
        </p:blipFill>
        <p:spPr>
          <a:xfrm>
            <a:off x="6954727" y="3433586"/>
            <a:ext cx="2556789" cy="3669109"/>
          </a:xfrm>
          <a:prstGeom prst="rect">
            <a:avLst/>
          </a:prstGeom>
          <a:effectLst>
            <a:outerShdw blurRad="50800" dist="38100" dir="18900000" algn="bl" rotWithShape="0">
              <a:prstClr val="black">
                <a:alpha val="40000"/>
              </a:prstClr>
            </a:outerShdw>
          </a:effectLst>
        </p:spPr>
      </p:pic>
      <p:pic>
        <p:nvPicPr>
          <p:cNvPr id="33" name="Picture 32"/>
          <p:cNvPicPr>
            <a:picLocks noChangeAspect="1"/>
          </p:cNvPicPr>
          <p:nvPr/>
        </p:nvPicPr>
        <p:blipFill rotWithShape="1">
          <a:blip r:embed="rId18">
            <a:extLst>
              <a:ext uri="{28A0092B-C50C-407E-A947-70E740481C1C}">
                <a14:useLocalDpi xmlns:a14="http://schemas.microsoft.com/office/drawing/2010/main" val="0"/>
              </a:ext>
            </a:extLst>
          </a:blip>
          <a:srcRect l="55470"/>
          <a:stretch/>
        </p:blipFill>
        <p:spPr>
          <a:xfrm>
            <a:off x="9269377" y="3387562"/>
            <a:ext cx="2102954" cy="37611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02194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iterate type="wd">
                                    <p:tmPct val="10000"/>
                                  </p:iterate>
                                  <p:childTnLst>
                                    <p:set>
                                      <p:cBhvr>
                                        <p:cTn id="67" dur="1" fill="hold">
                                          <p:stCondLst>
                                            <p:cond delay="0"/>
                                          </p:stCondLst>
                                        </p:cTn>
                                        <p:tgtEl>
                                          <p:spTgt spid="30"/>
                                        </p:tgtEl>
                                        <p:attrNameLst>
                                          <p:attrName>style.visibility</p:attrName>
                                        </p:attrNameLst>
                                      </p:cBhvr>
                                      <p:to>
                                        <p:strVal val="visible"/>
                                      </p:to>
                                    </p:set>
                                    <p:animEffect transition="in" filter="barn(outVertical)">
                                      <p:cBhvr>
                                        <p:cTn id="68" dur="500"/>
                                        <p:tgtEl>
                                          <p:spTgt spid="30"/>
                                        </p:tgtEl>
                                      </p:cBhvr>
                                    </p:animEffect>
                                  </p:childTnLst>
                                </p:cTn>
                              </p:par>
                              <p:par>
                                <p:cTn id="69" presetID="16" presetClass="entr" presetSubtype="37" fill="hold" grpId="0" nodeType="withEffect">
                                  <p:stCondLst>
                                    <p:cond delay="0"/>
                                  </p:stCondLst>
                                  <p:iterate type="wd">
                                    <p:tmPct val="10000"/>
                                  </p:iterate>
                                  <p:childTnLst>
                                    <p:set>
                                      <p:cBhvr>
                                        <p:cTn id="70" dur="1" fill="hold">
                                          <p:stCondLst>
                                            <p:cond delay="0"/>
                                          </p:stCondLst>
                                        </p:cTn>
                                        <p:tgtEl>
                                          <p:spTgt spid="31"/>
                                        </p:tgtEl>
                                        <p:attrNameLst>
                                          <p:attrName>style.visibility</p:attrName>
                                        </p:attrNameLst>
                                      </p:cBhvr>
                                      <p:to>
                                        <p:strVal val="visible"/>
                                      </p:to>
                                    </p:set>
                                    <p:animEffect transition="in" filter="barn(out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2275017" y="163585"/>
            <a:ext cx="9105139"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6">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632060" y="1442847"/>
            <a:ext cx="8680836" cy="4154984"/>
          </a:xfrm>
          <a:prstGeom prst="rect">
            <a:avLst/>
          </a:prstGeom>
        </p:spPr>
        <p:txBody>
          <a:bodyPr wrap="square">
            <a:spAutoFit/>
          </a:bodyPr>
          <a:lstStyle/>
          <a:p>
            <a:pPr algn="just"/>
            <a:r>
              <a:rPr lang="vi-VN" sz="2400" b="1" i="0" dirty="0">
                <a:solidFill>
                  <a:srgbClr val="000000"/>
                </a:solidFill>
                <a:effectLst/>
                <a:latin typeface="#9Slide03 AmpleSoft" panose="02000000000000000000" pitchFamily="2" charset="0"/>
              </a:rPr>
              <a:t>Tiếng trống trường đã vang lên báo hiệu giờ ra chơi đã tới. Các lớp ào ra sân như đàn chim vỡ tổ. Khu sân trường rộng đang yên lặng nghiêm trang bỗng ồn ào, náo nhiệt. Chỗ này mấy bạn nhảy dây. Hai bạn cầm đầu dây quay đều. Một bạn vào nhảy thật nhanh nhẹn, nhịp nhàng. Một số bạn đứng xung quanh chờ tới lượt mình vào nhảy.</a:t>
            </a:r>
            <a:r>
              <a:rPr lang="vi-VN" sz="2400" b="1" dirty="0">
                <a:solidFill>
                  <a:srgbClr val="000000"/>
                </a:solidFill>
                <a:latin typeface="#9Slide03 AmpleSoft" panose="02000000000000000000" pitchFamily="2" charset="0"/>
              </a:rPr>
              <a:t> C</a:t>
            </a:r>
            <a:r>
              <a:rPr lang="vi-VN" sz="2400" b="1" dirty="0">
                <a:latin typeface="#9Slide03 AmpleSoft" panose="02000000000000000000" pitchFamily="2" charset="0"/>
              </a:rPr>
              <a:t>ó vài bạn lại thích chơi cầu lông ở một góc sân. Còn một số bạn trai hăng hái nhất thì đang tranh nhau trái bóng tròn ở giữa sân, vẻ tươi vui luôn hiện trên các khuôn mặt nhễ nhại mồ hôi. Khi tiếng trống trường lại vang lên báo hiệu giờ chơi đã hết thì tất cả lại xếp hàng vào lớp. Sân trường lại trở về yên ắng, chỉ còn tiếng đọc bài từ các lớp vọng ra.</a:t>
            </a:r>
            <a:endParaRPr lang="en-US" sz="2400" b="1" dirty="0">
              <a:latin typeface="#9Slide03 AmpleSoft" panose="02000000000000000000" pitchFamily="2" charset="0"/>
            </a:endParaRP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26143" y="4076832"/>
            <a:ext cx="8505723" cy="408288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4" name="Rectangle 3"/>
          <p:cNvSpPr/>
          <p:nvPr/>
        </p:nvSpPr>
        <p:spPr>
          <a:xfrm>
            <a:off x="1602859" y="201350"/>
            <a:ext cx="9866789" cy="1200329"/>
          </a:xfrm>
          <a:prstGeom prst="rect">
            <a:avLst/>
          </a:prstGeom>
        </p:spPr>
        <p:txBody>
          <a:bodyPr wrap="square">
            <a:spAutoFit/>
          </a:bodyPr>
          <a:lstStyle/>
          <a:p>
            <a:pPr marL="742950" indent="-742950">
              <a:buAutoNum type="alphaLcParenR"/>
              <a:defRPr/>
            </a:pPr>
            <a:r>
              <a:rPr lang="vi-VN" sz="3600" dirty="0">
                <a:solidFill>
                  <a:srgbClr val="002060"/>
                </a:solidFill>
                <a:latin typeface="UTM ViceroyJF" panose="02040603050506020204" pitchFamily="18" charset="0"/>
                <a:cs typeface="Times New Roman" pitchFamily="18" charset="0"/>
              </a:rPr>
              <a:t>Kể về các hoạt động vui chơi của em và các bạn trong giờ nghỉ giữa buổi học ở trường.</a:t>
            </a:r>
          </a:p>
        </p:txBody>
      </p:sp>
      <p:pic>
        <p:nvPicPr>
          <p:cNvPr id="10" name="Picture 9">
            <a:hlinkClick r:id="rId8" action="ppaction://hlinksldjump"/>
            <a:extLst>
              <a:ext uri="{FF2B5EF4-FFF2-40B4-BE49-F238E27FC236}">
                <a16:creationId xmlns:a16="http://schemas.microsoft.com/office/drawing/2014/main" id="{5185E8EC-8450-4D20-9AE0-74522E3529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324682" y="5365027"/>
            <a:ext cx="1317172" cy="1291623"/>
          </a:xfrm>
          <a:prstGeom prst="rect">
            <a:avLst/>
          </a:prstGeom>
        </p:spPr>
      </p:pic>
    </p:spTree>
    <p:extLst>
      <p:ext uri="{BB962C8B-B14F-4D97-AF65-F5344CB8AC3E}">
        <p14:creationId xmlns:p14="http://schemas.microsoft.com/office/powerpoint/2010/main" val="297770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1831901" y="289818"/>
            <a:ext cx="9499819"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60000"/>
              <a:lumOff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866722" y="1443841"/>
            <a:ext cx="8342432" cy="3970318"/>
          </a:xfrm>
          <a:prstGeom prst="rect">
            <a:avLst/>
          </a:prstGeom>
        </p:spPr>
        <p:txBody>
          <a:bodyPr wrap="square">
            <a:spAutoFit/>
          </a:bodyPr>
          <a:lstStyle/>
          <a:p>
            <a:pPr algn="just"/>
            <a:r>
              <a:rPr lang="vi-VN" sz="2800" b="1" dirty="0">
                <a:latin typeface="#9Slide03 AmpleSoft" panose="02000000000000000000" pitchFamily="2" charset="0"/>
              </a:rPr>
              <a:t>Một số bạn trong lớp em có những nét nổi bật khác hẳn mọi người xung quanh. Ví dụ như Tâm béo thì ục à ục ịch, những ngón tay múp míp như những quả chuối mắn. Chúng em thường đùa:</a:t>
            </a:r>
          </a:p>
          <a:p>
            <a:pPr algn="just"/>
            <a:r>
              <a:rPr lang="vi-VN" sz="2800" b="1" dirty="0">
                <a:latin typeface="#9Slide03 AmpleSoft" panose="02000000000000000000" pitchFamily="2" charset="0"/>
              </a:rPr>
              <a:t>-  Này cậu cẩn thận kẻo bị bệnh béo phì đấy!</a:t>
            </a:r>
          </a:p>
          <a:p>
            <a:pPr algn="just"/>
            <a:r>
              <a:rPr lang="vi-VN" sz="2800" b="1" dirty="0">
                <a:latin typeface="#9Slide03 AmpleSoft" panose="02000000000000000000" pitchFamily="2" charset="0"/>
              </a:rPr>
              <a:t>Thế là Tám lại cười khì. Nam thì cao và gầy, cậu ấy có một giọng hát rất hay. Cô họa sĩ Tú thì vẽ thật là đẹp, còn bạn Hồng lớp trưởng thì rất giỏi làm kế hoạch và điều khiển lớp trong sinh hoạt.</a:t>
            </a: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990" y="3872078"/>
            <a:ext cx="6972948" cy="428999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3" name="Rectangle 2"/>
          <p:cNvSpPr/>
          <p:nvPr/>
        </p:nvSpPr>
        <p:spPr>
          <a:xfrm>
            <a:off x="1407414" y="433487"/>
            <a:ext cx="8577989" cy="707886"/>
          </a:xfrm>
          <a:prstGeom prst="rect">
            <a:avLst/>
          </a:prstGeom>
        </p:spPr>
        <p:txBody>
          <a:bodyPr wrap="none">
            <a:spAutoFit/>
          </a:bodyPr>
          <a:lstStyle/>
          <a:p>
            <a:pPr>
              <a:defRPr/>
            </a:pPr>
            <a:r>
              <a:rPr lang="vi-VN" sz="4000" dirty="0">
                <a:solidFill>
                  <a:srgbClr val="002060"/>
                </a:solidFill>
                <a:latin typeface="UTM ViceroyJF" panose="02040603050506020204" pitchFamily="18" charset="0"/>
                <a:cs typeface="Times New Roman" pitchFamily="18" charset="0"/>
              </a:rPr>
              <a:t>b)   Tả các bạn trong lớp em (tính tình, dáng vẻ,...)</a:t>
            </a:r>
          </a:p>
        </p:txBody>
      </p:sp>
      <p:pic>
        <p:nvPicPr>
          <p:cNvPr id="10" name="Picture 9">
            <a:hlinkClick r:id="rId8" action="ppaction://hlinksldjump"/>
            <a:extLst>
              <a:ext uri="{FF2B5EF4-FFF2-40B4-BE49-F238E27FC236}">
                <a16:creationId xmlns:a16="http://schemas.microsoft.com/office/drawing/2014/main" id="{40D7B849-4060-4B7A-AF30-1DF75B1995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193903" y="5497500"/>
            <a:ext cx="1317172" cy="1291623"/>
          </a:xfrm>
          <a:prstGeom prst="rect">
            <a:avLst/>
          </a:prstGeom>
        </p:spPr>
      </p:pic>
    </p:spTree>
    <p:extLst>
      <p:ext uri="{BB962C8B-B14F-4D97-AF65-F5344CB8AC3E}">
        <p14:creationId xmlns:p14="http://schemas.microsoft.com/office/powerpoint/2010/main" val="394171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2564801" y="163585"/>
            <a:ext cx="8815355"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4">
              <a:lumMod val="20000"/>
              <a:lumOff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784547" y="1407582"/>
            <a:ext cx="8481309" cy="3970318"/>
          </a:xfrm>
          <a:prstGeom prst="rect">
            <a:avLst/>
          </a:prstGeom>
        </p:spPr>
        <p:txBody>
          <a:bodyPr wrap="square">
            <a:spAutoFit/>
          </a:bodyPr>
          <a:lstStyle/>
          <a:p>
            <a:pPr algn="just"/>
            <a:r>
              <a:rPr lang="vi-VN" sz="2800" b="1">
                <a:latin typeface="#9Slide03 AmpleSoft" panose="02000000000000000000" pitchFamily="2" charset="0"/>
              </a:rPr>
              <a:t>Trong </a:t>
            </a:r>
            <a:r>
              <a:rPr lang="vi-VN" sz="2800" b="1" dirty="0">
                <a:latin typeface="#9Slide03 AmpleSoft" panose="02000000000000000000" pitchFamily="2" charset="0"/>
              </a:rPr>
              <a:t>tổ em gồm chín bạn, bốn nam, năm nữ. Chúng em học chung với nhau từ lớp một cho đến bây giờ. Nhà lại cùng chung một ấp nên chúng em rất gần gũi, gắn bó với nhau. Tổ trưởng là bạn Mỹ Hằng học giỏi nhất tổ. Còn đây là Hương, Hiền hai cây đơn ca số một của khối bốn, rất nhí nhảnh và hồn nhiên. Loan và Hường ít nói, sống chân tình với bạn bè. Bốn bạn nam là Cường, Dũng, Phong, Đạt nhanh nhẹn tháo vát.</a:t>
            </a:r>
            <a:br>
              <a:rPr lang="vi-VN" sz="2800" b="1" dirty="0">
                <a:latin typeface="#9Slide03 AmpleSoft" panose="02000000000000000000" pitchFamily="2" charset="0"/>
              </a:rPr>
            </a:br>
            <a:endParaRPr lang="vi-VN" sz="2800" b="1" dirty="0">
              <a:latin typeface="#9Slide03 AmpleSoft" panose="02000000000000000000" pitchFamily="2" charset="0"/>
            </a:endParaRP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990" y="3872078"/>
            <a:ext cx="6972948" cy="428999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3" name="Rectangle 2"/>
          <p:cNvSpPr/>
          <p:nvPr/>
        </p:nvSpPr>
        <p:spPr>
          <a:xfrm>
            <a:off x="1407414" y="433487"/>
            <a:ext cx="10701969" cy="646331"/>
          </a:xfrm>
          <a:prstGeom prst="rect">
            <a:avLst/>
          </a:prstGeom>
        </p:spPr>
        <p:txBody>
          <a:bodyPr wrap="none">
            <a:spAutoFit/>
          </a:bodyPr>
          <a:lstStyle/>
          <a:p>
            <a:pPr>
              <a:defRPr/>
            </a:pPr>
            <a:r>
              <a:rPr lang="vi-VN" sz="3600" dirty="0">
                <a:solidFill>
                  <a:schemeClr val="accent1"/>
                </a:solidFill>
                <a:latin typeface="UTM ViceroyJF" panose="02040603050506020204" pitchFamily="18" charset="0"/>
                <a:cs typeface="Times New Roman" pitchFamily="18" charset="0"/>
              </a:rPr>
              <a:t>c) Giới thiệu từng bạn trong tổ của em với chị phụ trách mới của liên đội.</a:t>
            </a:r>
            <a:endParaRPr lang="en-US" sz="3600" dirty="0">
              <a:solidFill>
                <a:schemeClr val="accent1"/>
              </a:solidFill>
              <a:latin typeface="UTM ViceroyJF" panose="02040603050506020204" pitchFamily="18" charset="0"/>
              <a:cs typeface="Times New Roman" pitchFamily="18" charset="0"/>
            </a:endParaRPr>
          </a:p>
        </p:txBody>
      </p:sp>
      <p:pic>
        <p:nvPicPr>
          <p:cNvPr id="10" name="Picture 9">
            <a:hlinkClick r:id="rId8" action="ppaction://hlinksldjump"/>
            <a:extLst>
              <a:ext uri="{FF2B5EF4-FFF2-40B4-BE49-F238E27FC236}">
                <a16:creationId xmlns:a16="http://schemas.microsoft.com/office/drawing/2014/main" id="{386E65A2-2574-4C45-8AE3-53B1DADD5F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427598" y="5371265"/>
            <a:ext cx="1317172" cy="1291623"/>
          </a:xfrm>
          <a:prstGeom prst="rect">
            <a:avLst/>
          </a:prstGeom>
        </p:spPr>
      </p:pic>
    </p:spTree>
    <p:extLst>
      <p:ext uri="{BB962C8B-B14F-4D97-AF65-F5344CB8AC3E}">
        <p14:creationId xmlns:p14="http://schemas.microsoft.com/office/powerpoint/2010/main" val="152776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7;p16"/>
          <p:cNvSpPr/>
          <p:nvPr/>
        </p:nvSpPr>
        <p:spPr>
          <a:xfrm>
            <a:off x="0" y="0"/>
            <a:ext cx="12192000" cy="6858000"/>
          </a:xfrm>
          <a:prstGeom prst="rect">
            <a:avLst/>
          </a:prstGeom>
          <a:solidFill>
            <a:srgbClr val="A6ED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UTM ViceroyJF" panose="02040603050506020204" pitchFamily="18" charset="0"/>
              <a:ea typeface="Arial"/>
              <a:cs typeface="Arial"/>
              <a:sym typeface="Arial"/>
            </a:endParaRPr>
          </a:p>
        </p:txBody>
      </p:sp>
      <p:pic>
        <p:nvPicPr>
          <p:cNvPr id="4" name="Google Shape;388;p16"/>
          <p:cNvPicPr preferRelativeResize="0"/>
          <p:nvPr/>
        </p:nvPicPr>
        <p:blipFill rotWithShape="1">
          <a:blip r:embed="rId2">
            <a:alphaModFix/>
          </a:blip>
          <a:srcRect/>
          <a:stretch/>
        </p:blipFill>
        <p:spPr>
          <a:xfrm>
            <a:off x="519478" y="84459"/>
            <a:ext cx="11153044" cy="3658501"/>
          </a:xfrm>
          <a:prstGeom prst="rect">
            <a:avLst/>
          </a:prstGeom>
          <a:noFill/>
          <a:ln>
            <a:noFill/>
          </a:ln>
        </p:spPr>
      </p:pic>
      <p:sp>
        <p:nvSpPr>
          <p:cNvPr id="5" name="Google Shape;389;p16"/>
          <p:cNvSpPr/>
          <p:nvPr/>
        </p:nvSpPr>
        <p:spPr>
          <a:xfrm>
            <a:off x="-499065" y="-275374"/>
            <a:ext cx="9829332" cy="7408748"/>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UTM ViceroyJF" panose="02040603050506020204" pitchFamily="18" charset="0"/>
              <a:ea typeface="Arial"/>
              <a:cs typeface="Arial"/>
              <a:sym typeface="Arial"/>
            </a:endParaRPr>
          </a:p>
        </p:txBody>
      </p:sp>
      <p:sp>
        <p:nvSpPr>
          <p:cNvPr id="6" name="Title 1"/>
          <p:cNvSpPr txBox="1">
            <a:spLocks/>
          </p:cNvSpPr>
          <p:nvPr/>
        </p:nvSpPr>
        <p:spPr>
          <a:xfrm>
            <a:off x="404250" y="1831200"/>
            <a:ext cx="6058547"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vi-VN" sz="11500"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Cùng làm bài nào!</a:t>
            </a:r>
            <a:endParaRPr lang="en-US" sz="11500"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endParaRPr>
          </a:p>
        </p:txBody>
      </p:sp>
      <p:pic>
        <p:nvPicPr>
          <p:cNvPr id="8" name="Picture 6" descr="Giá»i thiá»u SÃ¡ch giÃ¡o khoa, sÃ¡ch tham kháº£o báº£n m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220" y="1831201"/>
            <a:ext cx="6656984" cy="495373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78;p5"/>
          <p:cNvPicPr preferRelativeResize="0"/>
          <p:nvPr/>
        </p:nvPicPr>
        <p:blipFill rotWithShape="1">
          <a:blip r:embed="rId4">
            <a:alphaModFix/>
          </a:blip>
          <a:srcRect/>
          <a:stretch/>
        </p:blipFill>
        <p:spPr>
          <a:xfrm flipH="1">
            <a:off x="-287155" y="-120761"/>
            <a:ext cx="2604469" cy="2731321"/>
          </a:xfrm>
          <a:prstGeom prst="rect">
            <a:avLst/>
          </a:prstGeom>
          <a:noFill/>
          <a:ln>
            <a:noFill/>
          </a:ln>
        </p:spPr>
      </p:pic>
    </p:spTree>
    <p:extLst>
      <p:ext uri="{BB962C8B-B14F-4D97-AF65-F5344CB8AC3E}">
        <p14:creationId xmlns:p14="http://schemas.microsoft.com/office/powerpoint/2010/main" val="70939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3"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2347655" y="1682465"/>
            <a:ext cx="8381295" cy="1862048"/>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Tạm biệt!</a:t>
            </a:r>
            <a:endPar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r="44502"/>
          <a:stretch/>
        </p:blipFill>
        <p:spPr>
          <a:xfrm>
            <a:off x="6954727" y="3433586"/>
            <a:ext cx="2556789" cy="3669109"/>
          </a:xfrm>
          <a:prstGeom prst="rect">
            <a:avLst/>
          </a:prstGeom>
          <a:effectLst>
            <a:outerShdw blurRad="50800" dist="38100" dir="18900000" algn="bl" rotWithShape="0">
              <a:prstClr val="black">
                <a:alpha val="40000"/>
              </a:prstClr>
            </a:outerShdw>
          </a:effectLst>
        </p:spPr>
      </p:pic>
      <p:pic>
        <p:nvPicPr>
          <p:cNvPr id="33" name="Picture 32"/>
          <p:cNvPicPr>
            <a:picLocks noChangeAspect="1"/>
          </p:cNvPicPr>
          <p:nvPr/>
        </p:nvPicPr>
        <p:blipFill rotWithShape="1">
          <a:blip r:embed="rId18">
            <a:extLst>
              <a:ext uri="{28A0092B-C50C-407E-A947-70E740481C1C}">
                <a14:useLocalDpi xmlns:a14="http://schemas.microsoft.com/office/drawing/2010/main" val="0"/>
              </a:ext>
            </a:extLst>
          </a:blip>
          <a:srcRect l="55470"/>
          <a:stretch/>
        </p:blipFill>
        <p:spPr>
          <a:xfrm>
            <a:off x="9269377" y="3387562"/>
            <a:ext cx="2102954" cy="37611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66292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iterate type="wd">
                                    <p:tmPct val="10000"/>
                                  </p:iterate>
                                  <p:childTnLst>
                                    <p:set>
                                      <p:cBhvr>
                                        <p:cTn id="67" dur="1" fill="hold">
                                          <p:stCondLst>
                                            <p:cond delay="0"/>
                                          </p:stCondLst>
                                        </p:cTn>
                                        <p:tgtEl>
                                          <p:spTgt spid="30"/>
                                        </p:tgtEl>
                                        <p:attrNameLst>
                                          <p:attrName>style.visibility</p:attrName>
                                        </p:attrNameLst>
                                      </p:cBhvr>
                                      <p:to>
                                        <p:strVal val="visible"/>
                                      </p:to>
                                    </p:set>
                                    <p:animEffect transition="in" filter="barn(out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401824"/>
            <a:ext cx="12496800" cy="6205842"/>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quà tặng tiếp theo sẽ được MĂNG NON cập nhật tại nhóm Măng Non – Tài liệu Tiểu học 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bài giảng điện tử lớp 4 và quà tặng hằng tuần </a:t>
            </a:r>
            <a:b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mới nhất nhé!</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Nhóm chia sẻ tài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tặng: 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Măng Non – Tài liệu Tiểu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70366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8043334" y="4070633"/>
            <a:ext cx="3378750" cy="1849421"/>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593456" y="479955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662951" y="5377109"/>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459982" y="471576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019293" y="4474951"/>
            <a:ext cx="457240" cy="481626"/>
          </a:xfrm>
          <a:prstGeom prst="rect">
            <a:avLst/>
          </a:prstGeom>
        </p:spPr>
      </p:pic>
      <p:sp>
        <p:nvSpPr>
          <p:cNvPr id="46" name="Google Shape;247;p9"/>
          <p:cNvSpPr/>
          <p:nvPr/>
        </p:nvSpPr>
        <p:spPr>
          <a:xfrm>
            <a:off x="2322733" y="2213091"/>
            <a:ext cx="990243" cy="990244"/>
          </a:xfrm>
          <a:prstGeom prst="ellipse">
            <a:avLst/>
          </a:prstGeom>
          <a:solidFill>
            <a:srgbClr val="E9562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en-US" sz="2400" b="0" i="0" u="none" strike="noStrike" cap="none">
                <a:solidFill>
                  <a:schemeClr val="lt1"/>
                </a:solidFill>
                <a:latin typeface="Arial"/>
                <a:ea typeface="Arial"/>
                <a:cs typeface="Arial"/>
                <a:sym typeface="Arial"/>
              </a:rPr>
              <a:t>01</a:t>
            </a:r>
            <a:endParaRPr sz="2400" b="0" i="0" u="none" strike="noStrike" cap="none">
              <a:solidFill>
                <a:schemeClr val="lt1"/>
              </a:solidFill>
              <a:latin typeface="Arial"/>
              <a:ea typeface="Arial"/>
              <a:cs typeface="Arial"/>
              <a:sym typeface="Arial"/>
            </a:endParaRPr>
          </a:p>
        </p:txBody>
      </p:sp>
      <p:sp>
        <p:nvSpPr>
          <p:cNvPr id="47" name="TextBox 46"/>
          <p:cNvSpPr txBox="1"/>
          <p:nvPr/>
        </p:nvSpPr>
        <p:spPr>
          <a:xfrm>
            <a:off x="3610978" y="2246548"/>
            <a:ext cx="6964554" cy="923330"/>
          </a:xfrm>
          <a:prstGeom prst="rect">
            <a:avLst/>
          </a:prstGeom>
          <a:noFill/>
        </p:spPr>
        <p:txBody>
          <a:bodyPr wrap="square" rtlCol="0">
            <a:spAutoFit/>
          </a:bodyPr>
          <a:lstStyle/>
          <a:p>
            <a:r>
              <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ÔN LUYỆN </a:t>
            </a:r>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CHÍNH TẢ</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pic>
        <p:nvPicPr>
          <p:cNvPr id="17" name="图片 140">
            <a:extLst>
              <a:ext uri="{FF2B5EF4-FFF2-40B4-BE49-F238E27FC236}">
                <a16:creationId xmlns:a16="http://schemas.microsoft.com/office/drawing/2014/main" id="{6EBEC9F5-6038-4601-9842-6073287F6A62}"/>
              </a:ext>
            </a:extLst>
          </p:cNvPr>
          <p:cNvPicPr>
            <a:picLocks noChangeAspect="1"/>
          </p:cNvPicPr>
          <p:nvPr/>
        </p:nvPicPr>
        <p:blipFill>
          <a:blip r:embed="rId11"/>
          <a:stretch>
            <a:fillRect/>
          </a:stretch>
        </p:blipFill>
        <p:spPr>
          <a:xfrm>
            <a:off x="4918911" y="3462927"/>
            <a:ext cx="3145809" cy="2505673"/>
          </a:xfrm>
          <a:prstGeom prst="rect">
            <a:avLst/>
          </a:prstGeom>
        </p:spPr>
      </p:pic>
    </p:spTree>
    <p:extLst>
      <p:ext uri="{BB962C8B-B14F-4D97-AF65-F5344CB8AC3E}">
        <p14:creationId xmlns:p14="http://schemas.microsoft.com/office/powerpoint/2010/main" val="27903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500" fill="hold"/>
                                        <p:tgtEl>
                                          <p:spTgt spid="148"/>
                                        </p:tgtEl>
                                        <p:attrNameLst>
                                          <p:attrName>ppt_x</p:attrName>
                                        </p:attrNameLst>
                                      </p:cBhvr>
                                      <p:tavLst>
                                        <p:tav tm="0">
                                          <p:val>
                                            <p:strVal val="0-#ppt_w/2"/>
                                          </p:val>
                                        </p:tav>
                                        <p:tav tm="100000">
                                          <p:val>
                                            <p:strVal val="#ppt_x"/>
                                          </p:val>
                                        </p:tav>
                                      </p:tavLst>
                                    </p:anim>
                                    <p:anim calcmode="lin" valueType="num">
                                      <p:cBhvr additive="base">
                                        <p:cTn id="29" dur="500" fill="hold"/>
                                        <p:tgtEl>
                                          <p:spTgt spid="1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randombar(horizontal)">
                                      <p:cBhvr>
                                        <p:cTn id="48" dur="500"/>
                                        <p:tgtEl>
                                          <p:spTgt spid="4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6593891"/>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799072" y="5632549"/>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373020" y="567313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412286" y="6170292"/>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239546" y="558934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712963" y="5455524"/>
            <a:ext cx="457240" cy="481626"/>
          </a:xfrm>
          <a:prstGeom prst="rect">
            <a:avLst/>
          </a:prstGeom>
        </p:spPr>
      </p:pic>
      <p:sp>
        <p:nvSpPr>
          <p:cNvPr id="16" name="TextBox 15"/>
          <p:cNvSpPr txBox="1"/>
          <p:nvPr/>
        </p:nvSpPr>
        <p:spPr>
          <a:xfrm>
            <a:off x="4240966" y="272015"/>
            <a:ext cx="7978386" cy="923330"/>
          </a:xfrm>
          <a:prstGeom prst="rect">
            <a:avLst/>
          </a:prstGeom>
          <a:noFill/>
        </p:spPr>
        <p:txBody>
          <a:bodyPr wrap="square" rtlCol="0">
            <a:spAutoFit/>
          </a:bodyPr>
          <a:lstStyle/>
          <a:p>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HOA GIẤY</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sp>
        <p:nvSpPr>
          <p:cNvPr id="17" name="Google Shape;116;p2"/>
          <p:cNvSpPr txBox="1"/>
          <p:nvPr/>
        </p:nvSpPr>
        <p:spPr>
          <a:xfrm>
            <a:off x="1696786" y="1265678"/>
            <a:ext cx="987244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Calibri"/>
                <a:ea typeface="Calibri"/>
                <a:cs typeface="Calibri"/>
                <a:sym typeface="Calibri"/>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nhẹ như bỗng, tưởng chừng chỉ cần một trận gió ào qua, cây bông giấy sẽ bốc bay lên, mang theo cả ngôi nhà lang thang giữa bầu trời... Hoa giấy đẹp một cách giản dị. Mỗi cánh hoa giống hệt một chiếc lá, chỉ có điều mỏng manh hơn và có màu sắc rực rỡ. Lớp lớp hoa giấy rải kín mặt sân, nhưng chỉ cần một làn gió thoảng, chúng liền tản mát bay đi mất.</a:t>
            </a:r>
          </a:p>
          <a:p>
            <a:pPr marL="0" marR="0" lvl="0" indent="0" algn="just" rtl="0">
              <a:spcBef>
                <a:spcPts val="0"/>
              </a:spcBef>
              <a:spcAft>
                <a:spcPts val="0"/>
              </a:spcAft>
              <a:buNone/>
            </a:pPr>
            <a:r>
              <a:rPr lang="vi-VN" sz="2800" b="1" dirty="0">
                <a:solidFill>
                  <a:schemeClr val="dk1"/>
                </a:solidFill>
                <a:latin typeface="Calibri"/>
                <a:cs typeface="Calibri"/>
                <a:sym typeface="Calibri"/>
              </a:rPr>
              <a:t>				Theo Trần Hoài Dương</a:t>
            </a:r>
            <a:endParaRPr sz="1400" b="1" dirty="0"/>
          </a:p>
        </p:txBody>
      </p:sp>
    </p:spTree>
    <p:extLst>
      <p:ext uri="{BB962C8B-B14F-4D97-AF65-F5344CB8AC3E}">
        <p14:creationId xmlns:p14="http://schemas.microsoft.com/office/powerpoint/2010/main" val="220694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500" fill="hold"/>
                                        <p:tgtEl>
                                          <p:spTgt spid="148"/>
                                        </p:tgtEl>
                                        <p:attrNameLst>
                                          <p:attrName>ppt_x</p:attrName>
                                        </p:attrNameLst>
                                      </p:cBhvr>
                                      <p:tavLst>
                                        <p:tav tm="0">
                                          <p:val>
                                            <p:strVal val="0-#ppt_w/2"/>
                                          </p:val>
                                        </p:tav>
                                        <p:tav tm="100000">
                                          <p:val>
                                            <p:strVal val="#ppt_x"/>
                                          </p:val>
                                        </p:tav>
                                      </p:tavLst>
                                    </p:anim>
                                    <p:anim calcmode="lin" valueType="num">
                                      <p:cBhvr additive="base">
                                        <p:cTn id="29" dur="500" fill="hold"/>
                                        <p:tgtEl>
                                          <p:spTgt spid="1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18" name="Google Shape;343;p14"/>
          <p:cNvSpPr/>
          <p:nvPr/>
        </p:nvSpPr>
        <p:spPr>
          <a:xfrm>
            <a:off x="341926" y="-631137"/>
            <a:ext cx="7481273" cy="578560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8"/>
          <a:stretch>
            <a:fillRect/>
          </a:stretch>
        </p:blipFill>
        <p:spPr>
          <a:xfrm>
            <a:off x="1593456" y="4799553"/>
            <a:ext cx="1237657" cy="1042238"/>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9"/>
          <a:stretch>
            <a:fillRect/>
          </a:stretch>
        </p:blipFill>
        <p:spPr>
          <a:xfrm flipH="1">
            <a:off x="2662951" y="5377109"/>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9"/>
          <a:stretch>
            <a:fillRect/>
          </a:stretch>
        </p:blipFill>
        <p:spPr>
          <a:xfrm>
            <a:off x="1459982" y="4715764"/>
            <a:ext cx="457240" cy="481626"/>
          </a:xfrm>
          <a:prstGeom prst="rect">
            <a:avLst/>
          </a:prstGeom>
        </p:spPr>
      </p:pic>
      <p:pic>
        <p:nvPicPr>
          <p:cNvPr id="1026" name="Picture 2" descr="Hoa giấy&amp;amp;quot; trong Tiếng Anh là gì: Định Nghĩa, Ví Dụ Anh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52448">
            <a:off x="7837071" y="577843"/>
            <a:ext cx="3772307" cy="2729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Ý nghĩa, cách trồng và chăm sóc cây hoa giấy để cây luôn ra ho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5243" y="3633750"/>
            <a:ext cx="5685437" cy="3198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135006" y="769563"/>
            <a:ext cx="5813220" cy="3416320"/>
          </a:xfrm>
          <a:prstGeom prst="rect">
            <a:avLst/>
          </a:prstGeom>
        </p:spPr>
        <p:txBody>
          <a:bodyPr wrap="square">
            <a:spAutoFit/>
          </a:bodyPr>
          <a:lstStyle/>
          <a:p>
            <a:pPr algn="just"/>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hoa</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giấy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là</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loại</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dây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leo</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dạng</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gỗ</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bụi</a:t>
            </a:r>
            <a:r>
              <a:rPr lang="en-US" sz="2400" b="1" i="0" dirty="0">
                <a:solidFill>
                  <a:srgbClr val="333333"/>
                </a:solidFill>
                <a:effectLst/>
                <a:latin typeface="#9Slide03 AmpleSoft" panose="02000000000000000000" pitchFamily="2" charset="0"/>
              </a:rPr>
              <a:t> hay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thân</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gỗ</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có</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gai</a:t>
            </a:r>
            <a:r>
              <a:rPr lang="en-US" sz="2400" b="1" i="0" dirty="0">
                <a:solidFill>
                  <a:srgbClr val="333333"/>
                </a:solidFill>
                <a:effectLst/>
                <a:latin typeface="#9Slide03 AmpleSoft" panose="02000000000000000000" pitchFamily="2" charset="0"/>
              </a:rPr>
              <a:t>.</a:t>
            </a:r>
            <a:r>
              <a:rPr lang="vi-VN" sz="2400" b="1" i="0" dirty="0">
                <a:solidFill>
                  <a:srgbClr val="333333"/>
                </a:solidFill>
                <a:effectLst/>
                <a:latin typeface="#9Slide03 AmpleSoft" panose="02000000000000000000" pitchFamily="2" charset="0"/>
              </a:rPr>
              <a:t> </a:t>
            </a:r>
            <a:r>
              <a:rPr lang="vi-VN" sz="2400" b="1" dirty="0">
                <a:latin typeface="#9Slide03 AmpleSoft" panose="02000000000000000000" pitchFamily="2" charset="0"/>
              </a:rPr>
              <a:t>Lá cây hoa giấy thường mọc so le, lá đơn hình trứng nhọn mũi, dài 4 - 13cm và rộng từ 2 - 6cm. Khi nở, mỗi cụm 3 hoa của cây thường được bao quanh bằng 3 hay 6 lá, cánh hoa mỏng và giống như giấy nên được gọi là hoa giấy. Hoa có nhiều màu khác nhau như màu hồng, tím, tía, đỏ, cam, trắng hay vàng...</a:t>
            </a:r>
            <a:endParaRPr lang="en-US" sz="2400" b="1" dirty="0">
              <a:latin typeface="#9Slide03 AmpleSoft" panose="02000000000000000000" pitchFamily="2" charset="0"/>
            </a:endParaRPr>
          </a:p>
        </p:txBody>
      </p:sp>
    </p:spTree>
    <p:extLst>
      <p:ext uri="{BB962C8B-B14F-4D97-AF65-F5344CB8AC3E}">
        <p14:creationId xmlns:p14="http://schemas.microsoft.com/office/powerpoint/2010/main" val="1635187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750" fill="hold"/>
                                        <p:tgtEl>
                                          <p:spTgt spid="4"/>
                                        </p:tgtEl>
                                        <p:attrNameLst>
                                          <p:attrName>ppt_w</p:attrName>
                                        </p:attrNameLst>
                                      </p:cBhvr>
                                      <p:tavLst>
                                        <p:tav tm="0">
                                          <p:val>
                                            <p:fltVal val="0"/>
                                          </p:val>
                                        </p:tav>
                                        <p:tav tm="100000">
                                          <p:val>
                                            <p:strVal val="#ppt_w"/>
                                          </p:val>
                                        </p:tav>
                                      </p:tavLst>
                                    </p:anim>
                                    <p:anim calcmode="lin" valueType="num">
                                      <p:cBhvr>
                                        <p:cTn id="11" dur="750" fill="hold"/>
                                        <p:tgtEl>
                                          <p:spTgt spid="4"/>
                                        </p:tgtEl>
                                        <p:attrNameLst>
                                          <p:attrName>ppt_h</p:attrName>
                                        </p:attrNameLst>
                                      </p:cBhvr>
                                      <p:tavLst>
                                        <p:tav tm="0">
                                          <p:val>
                                            <p:fltVal val="0"/>
                                          </p:val>
                                        </p:tav>
                                        <p:tav tm="100000">
                                          <p:val>
                                            <p:strVal val="#ppt_h"/>
                                          </p:val>
                                        </p:tav>
                                      </p:tavLst>
                                    </p:anim>
                                    <p:animEffect transition="in" filter="fade">
                                      <p:cBhvr>
                                        <p:cTn id="12" dur="750"/>
                                        <p:tgtEl>
                                          <p:spTgt spid="4"/>
                                        </p:tgtEl>
                                      </p:cBhvr>
                                    </p:animEffect>
                                  </p:childTnLst>
                                </p:cTn>
                              </p:par>
                              <p:par>
                                <p:cTn id="13" presetID="2" presetClass="entr" presetSubtype="2" fill="hold" nodeType="withEffect">
                                  <p:stCondLst>
                                    <p:cond delay="25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fill="hold"/>
                                        <p:tgtEl>
                                          <p:spTgt spid="138"/>
                                        </p:tgtEl>
                                        <p:attrNameLst>
                                          <p:attrName>ppt_x</p:attrName>
                                        </p:attrNameLst>
                                      </p:cBhvr>
                                      <p:tavLst>
                                        <p:tav tm="0">
                                          <p:val>
                                            <p:strVal val="1+#ppt_w/2"/>
                                          </p:val>
                                        </p:tav>
                                        <p:tav tm="100000">
                                          <p:val>
                                            <p:strVal val="#ppt_x"/>
                                          </p:val>
                                        </p:tav>
                                      </p:tavLst>
                                    </p:anim>
                                    <p:anim calcmode="lin" valueType="num">
                                      <p:cBhvr additive="base">
                                        <p:cTn id="16" dur="500" fill="hold"/>
                                        <p:tgtEl>
                                          <p:spTgt spid="138"/>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2" presetClass="entr" presetSubtype="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6593891"/>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17" name="Google Shape;116;p2"/>
          <p:cNvSpPr txBox="1"/>
          <p:nvPr/>
        </p:nvSpPr>
        <p:spPr>
          <a:xfrm>
            <a:off x="1757244" y="1179257"/>
            <a:ext cx="987244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Calibri"/>
                <a:ea typeface="Calibri"/>
                <a:cs typeface="Calibri"/>
                <a:sym typeface="Calibri"/>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nhẹ như bỗng, tưởng chừng chỉ cần một trận gió ào qua, cây bông giấy sẽ bốc bay lên, mang theo cả ngôi nhà lang thang giữa bầu trời... Hoa giấy đẹp một cách giản dị. Mỗi cánh hoa giống hệt một chiếc lá, chỉ có điều mỏng manh hơn và có màu sắc rực rỡ. Lớp lớp hoa giấy rải kín mặt sân, nhưng chỉ cần một làn gió thoảng, chúng liền tản mát bay đi mất.</a:t>
            </a:r>
          </a:p>
          <a:p>
            <a:pPr marL="0" marR="0" lvl="0" indent="0" algn="just" rtl="0">
              <a:spcBef>
                <a:spcPts val="0"/>
              </a:spcBef>
              <a:spcAft>
                <a:spcPts val="0"/>
              </a:spcAft>
              <a:buNone/>
            </a:pPr>
            <a:r>
              <a:rPr lang="vi-VN" sz="2800" b="1" dirty="0">
                <a:solidFill>
                  <a:schemeClr val="dk1"/>
                </a:solidFill>
                <a:latin typeface="Calibri"/>
                <a:cs typeface="Calibri"/>
                <a:sym typeface="Calibri"/>
              </a:rPr>
              <a:t>				Theo Trần Hoài Dương</a:t>
            </a:r>
            <a:endParaRPr sz="1400" b="1" dirty="0"/>
          </a:p>
        </p:txBody>
      </p:sp>
      <p:sp>
        <p:nvSpPr>
          <p:cNvPr id="18" name="Rectangle: Rounded Corners 10">
            <a:extLst>
              <a:ext uri="{FF2B5EF4-FFF2-40B4-BE49-F238E27FC236}">
                <a16:creationId xmlns:a16="http://schemas.microsoft.com/office/drawing/2014/main" id="{938007F4-4D89-41D7-B1DA-AEFB7D940315}"/>
              </a:ext>
            </a:extLst>
          </p:cNvPr>
          <p:cNvSpPr/>
          <p:nvPr/>
        </p:nvSpPr>
        <p:spPr>
          <a:xfrm>
            <a:off x="4520869" y="2102587"/>
            <a:ext cx="1879931" cy="386171"/>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799072" y="5632549"/>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373020" y="567313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412286" y="6170292"/>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239546" y="558934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712963" y="5455524"/>
            <a:ext cx="457240" cy="481626"/>
          </a:xfrm>
          <a:prstGeom prst="rect">
            <a:avLst/>
          </a:prstGeom>
        </p:spPr>
      </p:pic>
      <p:sp>
        <p:nvSpPr>
          <p:cNvPr id="16" name="TextBox 15"/>
          <p:cNvSpPr txBox="1"/>
          <p:nvPr/>
        </p:nvSpPr>
        <p:spPr>
          <a:xfrm>
            <a:off x="4240966" y="272015"/>
            <a:ext cx="7978386" cy="923330"/>
          </a:xfrm>
          <a:prstGeom prst="rect">
            <a:avLst/>
          </a:prstGeom>
          <a:noFill/>
        </p:spPr>
        <p:txBody>
          <a:bodyPr wrap="square" rtlCol="0">
            <a:spAutoFit/>
          </a:bodyPr>
          <a:lstStyle/>
          <a:p>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HOA GIẤY</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sp>
        <p:nvSpPr>
          <p:cNvPr id="19" name="Rectangle: Rounded Corners 10">
            <a:extLst>
              <a:ext uri="{FF2B5EF4-FFF2-40B4-BE49-F238E27FC236}">
                <a16:creationId xmlns:a16="http://schemas.microsoft.com/office/drawing/2014/main" id="{938007F4-4D89-41D7-B1DA-AEFB7D940315}"/>
              </a:ext>
            </a:extLst>
          </p:cNvPr>
          <p:cNvSpPr/>
          <p:nvPr/>
        </p:nvSpPr>
        <p:spPr>
          <a:xfrm>
            <a:off x="2919617" y="3350481"/>
            <a:ext cx="677064" cy="356228"/>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0" name="Rectangle: Rounded Corners 10">
            <a:extLst>
              <a:ext uri="{FF2B5EF4-FFF2-40B4-BE49-F238E27FC236}">
                <a16:creationId xmlns:a16="http://schemas.microsoft.com/office/drawing/2014/main" id="{938007F4-4D89-41D7-B1DA-AEFB7D940315}"/>
              </a:ext>
            </a:extLst>
          </p:cNvPr>
          <p:cNvSpPr/>
          <p:nvPr/>
        </p:nvSpPr>
        <p:spPr>
          <a:xfrm>
            <a:off x="6111969" y="3748393"/>
            <a:ext cx="1162989" cy="334427"/>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1" name="Rectangle: Rounded Corners 10">
            <a:extLst>
              <a:ext uri="{FF2B5EF4-FFF2-40B4-BE49-F238E27FC236}">
                <a16:creationId xmlns:a16="http://schemas.microsoft.com/office/drawing/2014/main" id="{938007F4-4D89-41D7-B1DA-AEFB7D940315}"/>
              </a:ext>
            </a:extLst>
          </p:cNvPr>
          <p:cNvSpPr/>
          <p:nvPr/>
        </p:nvSpPr>
        <p:spPr>
          <a:xfrm>
            <a:off x="3764078" y="4657929"/>
            <a:ext cx="953775" cy="300353"/>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2" name="Rectangle: Rounded Corners 10">
            <a:extLst>
              <a:ext uri="{FF2B5EF4-FFF2-40B4-BE49-F238E27FC236}">
                <a16:creationId xmlns:a16="http://schemas.microsoft.com/office/drawing/2014/main" id="{938007F4-4D89-41D7-B1DA-AEFB7D940315}"/>
              </a:ext>
            </a:extLst>
          </p:cNvPr>
          <p:cNvSpPr/>
          <p:nvPr/>
        </p:nvSpPr>
        <p:spPr>
          <a:xfrm>
            <a:off x="3418897" y="5127154"/>
            <a:ext cx="1298956" cy="326307"/>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Tree>
    <p:extLst>
      <p:ext uri="{BB962C8B-B14F-4D97-AF65-F5344CB8AC3E}">
        <p14:creationId xmlns:p14="http://schemas.microsoft.com/office/powerpoint/2010/main" val="46005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79267" y="784490"/>
            <a:ext cx="7281776" cy="594923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1489076" y="1085665"/>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703632" y="1664417"/>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grpSp>
        <p:nvGrpSpPr>
          <p:cNvPr id="27" name="组合 10">
            <a:extLst>
              <a:ext uri="{FF2B5EF4-FFF2-40B4-BE49-F238E27FC236}">
                <a16:creationId xmlns:a16="http://schemas.microsoft.com/office/drawing/2014/main" id="{D0C6E379-722E-408C-BA9E-9720A9865290}"/>
              </a:ext>
            </a:extLst>
          </p:cNvPr>
          <p:cNvGrpSpPr/>
          <p:nvPr/>
        </p:nvGrpSpPr>
        <p:grpSpPr>
          <a:xfrm>
            <a:off x="969755" y="760138"/>
            <a:ext cx="9918700" cy="2730105"/>
            <a:chOff x="3938684" y="2346151"/>
            <a:chExt cx="9918700" cy="2730105"/>
          </a:xfrm>
        </p:grpSpPr>
        <p:grpSp>
          <p:nvGrpSpPr>
            <p:cNvPr id="28" name="组合 9">
              <a:extLst>
                <a:ext uri="{FF2B5EF4-FFF2-40B4-BE49-F238E27FC236}">
                  <a16:creationId xmlns:a16="http://schemas.microsoft.com/office/drawing/2014/main" id="{ACB617D3-C411-4403-A7E7-B472A6D37B91}"/>
                </a:ext>
              </a:extLst>
            </p:cNvPr>
            <p:cNvGrpSpPr/>
            <p:nvPr/>
          </p:nvGrpSpPr>
          <p:grpSpPr>
            <a:xfrm>
              <a:off x="3938684" y="3847395"/>
              <a:ext cx="9918700" cy="1228861"/>
              <a:chOff x="4389750" y="4783929"/>
              <a:chExt cx="9918700" cy="1228861"/>
            </a:xfrm>
          </p:grpSpPr>
          <p:pic>
            <p:nvPicPr>
              <p:cNvPr id="30" name="图片 3">
                <a:extLst>
                  <a:ext uri="{FF2B5EF4-FFF2-40B4-BE49-F238E27FC236}">
                    <a16:creationId xmlns:a16="http://schemas.microsoft.com/office/drawing/2014/main" id="{3F8EAD4E-B1AF-42F5-B79D-D656D1003796}"/>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35301" y="4783929"/>
                <a:ext cx="5034698" cy="1228861"/>
              </a:xfrm>
              <a:prstGeom prst="rect">
                <a:avLst/>
              </a:prstGeom>
            </p:spPr>
          </p:pic>
          <p:sp>
            <p:nvSpPr>
              <p:cNvPr id="31" name="文本框 8">
                <a:extLst>
                  <a:ext uri="{FF2B5EF4-FFF2-40B4-BE49-F238E27FC236}">
                    <a16:creationId xmlns:a16="http://schemas.microsoft.com/office/drawing/2014/main" id="{C4A448F3-746E-459A-B191-060C183A4A1C}"/>
                  </a:ext>
                </a:extLst>
              </p:cNvPr>
              <p:cNvSpPr txBox="1"/>
              <p:nvPr/>
            </p:nvSpPr>
            <p:spPr>
              <a:xfrm>
                <a:off x="4389750" y="4859139"/>
                <a:ext cx="99187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Viết</a:t>
                </a:r>
                <a:r>
                  <a:rPr kumimoji="1" lang="en-US" altLang="zh-CN"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inpin heiti" charset="-122"/>
                  </a:rPr>
                  <a:t> </a:t>
                </a: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chính</a:t>
                </a:r>
                <a:r>
                  <a:rPr kumimoji="1" lang="en-US" altLang="zh-CN"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inpin heiti" charset="-122"/>
                  </a:rPr>
                  <a:t> </a:t>
                </a: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tả</a:t>
                </a:r>
                <a:endParaRPr kumimoji="0" lang="zh-CN" altLang="en-US"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mn-cs"/>
                </a:endParaRPr>
              </a:p>
            </p:txBody>
          </p:sp>
        </p:grpSp>
        <p:pic>
          <p:nvPicPr>
            <p:cNvPr id="29" name="图片 5">
              <a:extLst>
                <a:ext uri="{FF2B5EF4-FFF2-40B4-BE49-F238E27FC236}">
                  <a16:creationId xmlns:a16="http://schemas.microsoft.com/office/drawing/2014/main" id="{99C54076-6312-4A95-92F2-27E277C4F799}"/>
                </a:ext>
              </a:extLst>
            </p:cNvPr>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47459" flipH="1">
              <a:off x="13104698" y="2346151"/>
              <a:ext cx="618662" cy="584464"/>
            </a:xfrm>
            <a:prstGeom prst="rect">
              <a:avLst/>
            </a:prstGeom>
          </p:spPr>
        </p:pic>
      </p:grpSp>
    </p:spTree>
    <p:extLst>
      <p:ext uri="{BB962C8B-B14F-4D97-AF65-F5344CB8AC3E}">
        <p14:creationId xmlns:p14="http://schemas.microsoft.com/office/powerpoint/2010/main" val="109089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grpSp>
        <p:nvGrpSpPr>
          <p:cNvPr id="17" name="组合 16">
            <a:extLst>
              <a:ext uri="{FF2B5EF4-FFF2-40B4-BE49-F238E27FC236}">
                <a16:creationId xmlns:a16="http://schemas.microsoft.com/office/drawing/2014/main" id="{6F65456A-8F08-4C68-AAFE-28C53797EB37}"/>
              </a:ext>
            </a:extLst>
          </p:cNvPr>
          <p:cNvGrpSpPr/>
          <p:nvPr/>
        </p:nvGrpSpPr>
        <p:grpSpPr>
          <a:xfrm>
            <a:off x="298784" y="1299744"/>
            <a:ext cx="11594432" cy="2581819"/>
            <a:chOff x="-328576" y="1937717"/>
            <a:chExt cx="11594432" cy="2581819"/>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7435167" y="1937717"/>
              <a:ext cx="3830689" cy="1600494"/>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5004483" y="1937717"/>
              <a:ext cx="2562148" cy="2581819"/>
              <a:chOff x="5004483" y="1937717"/>
              <a:chExt cx="2562148" cy="2581819"/>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5004483" y="1937717"/>
                <a:ext cx="2562148" cy="2581819"/>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5381334" y="2379514"/>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627165" y="2065978"/>
              <a:ext cx="2080794" cy="2096770"/>
              <a:chOff x="2627165" y="2065978"/>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627165" y="2065978"/>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3032512" y="2423157"/>
                <a:ext cx="1246984" cy="1382008"/>
              </a:xfrm>
              <a:prstGeom prst="rect">
                <a:avLst/>
              </a:prstGeom>
            </p:spPr>
          </p:pic>
        </p:grpSp>
        <p:grpSp>
          <p:nvGrpSpPr>
            <p:cNvPr id="16" name="组合 15">
              <a:extLst>
                <a:ext uri="{FF2B5EF4-FFF2-40B4-BE49-F238E27FC236}">
                  <a16:creationId xmlns:a16="http://schemas.microsoft.com/office/drawing/2014/main" id="{1196A8E1-AED8-49FB-B450-41FD61697E0D}"/>
                </a:ext>
              </a:extLst>
            </p:cNvPr>
            <p:cNvGrpSpPr/>
            <p:nvPr/>
          </p:nvGrpSpPr>
          <p:grpSpPr>
            <a:xfrm>
              <a:off x="467493" y="2065978"/>
              <a:ext cx="1863148" cy="1877452"/>
              <a:chOff x="467493" y="2065978"/>
              <a:chExt cx="1863148" cy="1877452"/>
            </a:xfrm>
          </p:grpSpPr>
          <p:pic>
            <p:nvPicPr>
              <p:cNvPr id="7" name="图片 6">
                <a:extLst>
                  <a:ext uri="{FF2B5EF4-FFF2-40B4-BE49-F238E27FC236}">
                    <a16:creationId xmlns:a16="http://schemas.microsoft.com/office/drawing/2014/main" id="{D89E42C4-825B-4EA7-AF27-9AB309A2BF29}"/>
                  </a:ext>
                </a:extLst>
              </p:cNvPr>
              <p:cNvPicPr>
                <a:picLocks noChangeAspect="1"/>
              </p:cNvPicPr>
              <p:nvPr/>
            </p:nvPicPr>
            <p:blipFill>
              <a:blip r:embed="rId6"/>
              <a:stretch>
                <a:fillRect/>
              </a:stretch>
            </p:blipFill>
            <p:spPr>
              <a:xfrm>
                <a:off x="467493" y="2065978"/>
                <a:ext cx="1863148" cy="1877452"/>
              </a:xfrm>
              <a:prstGeom prst="rect">
                <a:avLst/>
              </a:prstGeom>
            </p:spPr>
          </p:pic>
          <p:pic>
            <p:nvPicPr>
              <p:cNvPr id="14" name="图片 13">
                <a:extLst>
                  <a:ext uri="{FF2B5EF4-FFF2-40B4-BE49-F238E27FC236}">
                    <a16:creationId xmlns:a16="http://schemas.microsoft.com/office/drawing/2014/main" id="{2C75A280-B93D-4C5A-9434-0EB528B18B3B}"/>
                  </a:ext>
                </a:extLst>
              </p:cNvPr>
              <p:cNvPicPr>
                <a:picLocks noChangeAspect="1"/>
              </p:cNvPicPr>
              <p:nvPr/>
            </p:nvPicPr>
            <p:blipFill>
              <a:blip r:embed="rId9"/>
              <a:stretch>
                <a:fillRect/>
              </a:stretch>
            </p:blipFill>
            <p:spPr>
              <a:xfrm>
                <a:off x="945983" y="2379514"/>
                <a:ext cx="993936" cy="1254093"/>
              </a:xfrm>
              <a:prstGeom prst="rect">
                <a:avLst/>
              </a:prstGeom>
            </p:spPr>
          </p:pic>
        </p:grpSp>
      </p:grpSp>
      <p:sp>
        <p:nvSpPr>
          <p:cNvPr id="21" name="Title 1"/>
          <p:cNvSpPr txBox="1">
            <a:spLocks/>
          </p:cNvSpPr>
          <p:nvPr/>
        </p:nvSpPr>
        <p:spPr>
          <a:xfrm>
            <a:off x="1634299" y="324520"/>
            <a:ext cx="4878691"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spcAft>
                <a:spcPts val="0"/>
              </a:spcAft>
              <a:defRPr/>
            </a:pPr>
            <a:r>
              <a:rPr lang="en-US"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2. </a:t>
            </a:r>
            <a:r>
              <a:rPr lang="vi-VN"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Đặt một vài câu để:</a:t>
            </a:r>
            <a:endParaRPr lang="en-US"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endParaRPr>
          </a:p>
        </p:txBody>
      </p:sp>
      <p:sp>
        <p:nvSpPr>
          <p:cNvPr id="22" name="Title 1"/>
          <p:cNvSpPr txBox="1">
            <a:spLocks/>
          </p:cNvSpPr>
          <p:nvPr/>
        </p:nvSpPr>
        <p:spPr>
          <a:xfrm>
            <a:off x="396583" y="3719098"/>
            <a:ext cx="11050350" cy="1986336"/>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a) </a:t>
            </a:r>
            <a:r>
              <a:rPr lang="vi-VN" sz="3600">
                <a:solidFill>
                  <a:srgbClr val="002060"/>
                </a:solidFill>
                <a:latin typeface="UTM ViceroyJF" panose="02040603050506020204" pitchFamily="18" charset="0"/>
                <a:cs typeface="Times New Roman" pitchFamily="18" charset="0"/>
              </a:rPr>
              <a:t>Kể </a:t>
            </a:r>
            <a:r>
              <a:rPr lang="vi-VN" sz="3600" dirty="0">
                <a:solidFill>
                  <a:srgbClr val="002060"/>
                </a:solidFill>
                <a:latin typeface="UTM ViceroyJF" panose="02040603050506020204" pitchFamily="18" charset="0"/>
                <a:cs typeface="Times New Roman" pitchFamily="18" charset="0"/>
              </a:rPr>
              <a:t>về các hoạt động vui chơi của em và các bạn trong giờ nghỉ giữa buổi học ở trường.</a:t>
            </a:r>
          </a:p>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b) </a:t>
            </a:r>
            <a:r>
              <a:rPr lang="vi-VN" sz="3600">
                <a:solidFill>
                  <a:srgbClr val="002060"/>
                </a:solidFill>
                <a:latin typeface="UTM ViceroyJF" panose="02040603050506020204" pitchFamily="18" charset="0"/>
                <a:cs typeface="Times New Roman" pitchFamily="18" charset="0"/>
              </a:rPr>
              <a:t>Tả </a:t>
            </a:r>
            <a:r>
              <a:rPr lang="vi-VN" sz="3600" dirty="0">
                <a:solidFill>
                  <a:srgbClr val="002060"/>
                </a:solidFill>
                <a:latin typeface="UTM ViceroyJF" panose="02040603050506020204" pitchFamily="18" charset="0"/>
                <a:cs typeface="Times New Roman" pitchFamily="18" charset="0"/>
              </a:rPr>
              <a:t>các bạn trong lớp em (tính tình, dáng vẻ,...)</a:t>
            </a:r>
          </a:p>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c) </a:t>
            </a:r>
            <a:r>
              <a:rPr lang="vi-VN" sz="3600">
                <a:solidFill>
                  <a:srgbClr val="002060"/>
                </a:solidFill>
                <a:latin typeface="UTM ViceroyJF" panose="02040603050506020204" pitchFamily="18" charset="0"/>
                <a:cs typeface="Times New Roman" pitchFamily="18" charset="0"/>
              </a:rPr>
              <a:t>Giới </a:t>
            </a:r>
            <a:r>
              <a:rPr lang="vi-VN" sz="3600" dirty="0">
                <a:solidFill>
                  <a:srgbClr val="002060"/>
                </a:solidFill>
                <a:latin typeface="UTM ViceroyJF" panose="02040603050506020204" pitchFamily="18" charset="0"/>
                <a:cs typeface="Times New Roman" pitchFamily="18" charset="0"/>
              </a:rPr>
              <a:t>thiệu từng bạn trong tổ của em với chị phụ trách mới của liên đội.</a:t>
            </a:r>
            <a:endParaRPr lang="en-US" sz="3600" dirty="0">
              <a:solidFill>
                <a:srgbClr val="002060"/>
              </a:solidFill>
              <a:latin typeface="UTM ViceroyJF" panose="02040603050506020204" pitchFamily="18" charset="0"/>
              <a:cs typeface="Times New Roman" pitchFamily="18" charset="0"/>
            </a:endParaRPr>
          </a:p>
        </p:txBody>
      </p:sp>
    </p:spTree>
    <p:extLst>
      <p:ext uri="{BB962C8B-B14F-4D97-AF65-F5344CB8AC3E}">
        <p14:creationId xmlns:p14="http://schemas.microsoft.com/office/powerpoint/2010/main" val="230674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750"/>
                                        <p:tgtEl>
                                          <p:spTgt spid="17"/>
                                        </p:tgtEl>
                                      </p:cBhvr>
                                    </p:animEffect>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1875815" y="1040233"/>
            <a:ext cx="8381295" cy="1446550"/>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880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Trò chơi</a:t>
            </a:r>
            <a:endParaRPr lang="en-US" sz="88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1441B566-64EC-42B8-8F10-9EEBE9B834B4}"/>
              </a:ext>
            </a:extLst>
          </p:cNvPr>
          <p:cNvSpPr/>
          <p:nvPr/>
        </p:nvSpPr>
        <p:spPr>
          <a:xfrm>
            <a:off x="1648260" y="2397099"/>
            <a:ext cx="8381295" cy="2308324"/>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7200">
                <a:ln w="12700">
                  <a:noFill/>
                </a:ln>
                <a:solidFill>
                  <a:srgbClr val="00206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Cây cà chua</a:t>
            </a:r>
          </a:p>
          <a:p>
            <a:pPr algn="ctr"/>
            <a:r>
              <a:rPr lang="en-US" sz="720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Hạnh phúc</a:t>
            </a:r>
            <a:endParaRPr lang="en-US" sz="7200" dirty="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B2505E12-8406-448E-954E-E089E0C410C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10983" y="1204450"/>
            <a:ext cx="4035889" cy="6234544"/>
          </a:xfrm>
          <a:prstGeom prst="rect">
            <a:avLst/>
          </a:prstGeom>
        </p:spPr>
      </p:pic>
      <p:pic>
        <p:nvPicPr>
          <p:cNvPr id="35" name="Picture 34">
            <a:hlinkClick r:id="rId19" action="ppaction://hlinksldjump"/>
            <a:extLst>
              <a:ext uri="{FF2B5EF4-FFF2-40B4-BE49-F238E27FC236}">
                <a16:creationId xmlns:a16="http://schemas.microsoft.com/office/drawing/2014/main" id="{E08A3FF2-4C77-4EA3-B0D3-4CB8DD211EB4}"/>
              </a:ext>
            </a:extLst>
          </p:cNvPr>
          <p:cNvPicPr>
            <a:picLocks noChangeAspect="1"/>
          </p:cNvPicPr>
          <p:nvPr/>
        </p:nvPicPr>
        <p:blipFill rotWithShape="1">
          <a:blip r:embed="rId20">
            <a:extLst>
              <a:ext uri="{28A0092B-C50C-407E-A947-70E740481C1C}">
                <a14:useLocalDpi xmlns:a14="http://schemas.microsoft.com/office/drawing/2010/main" val="0"/>
              </a:ext>
            </a:extLst>
          </a:blip>
          <a:srcRect r="68050" b="70261"/>
          <a:stretch>
            <a:fillRect/>
          </a:stretch>
        </p:blipFill>
        <p:spPr>
          <a:xfrm>
            <a:off x="8820827" y="4836265"/>
            <a:ext cx="1022543" cy="1026984"/>
          </a:xfrm>
          <a:prstGeom prst="rect">
            <a:avLst/>
          </a:prstGeom>
        </p:spPr>
      </p:pic>
      <p:pic>
        <p:nvPicPr>
          <p:cNvPr id="36" name="Picture 35">
            <a:hlinkClick r:id="rId21" action="ppaction://hlinksldjump"/>
            <a:extLst>
              <a:ext uri="{FF2B5EF4-FFF2-40B4-BE49-F238E27FC236}">
                <a16:creationId xmlns:a16="http://schemas.microsoft.com/office/drawing/2014/main" id="{9ED3AE58-624C-4C7C-B454-9F7BB8558759}"/>
              </a:ext>
            </a:extLst>
          </p:cNvPr>
          <p:cNvPicPr>
            <a:picLocks noChangeAspect="1"/>
          </p:cNvPicPr>
          <p:nvPr/>
        </p:nvPicPr>
        <p:blipFill rotWithShape="1">
          <a:blip r:embed="rId20">
            <a:extLst>
              <a:ext uri="{28A0092B-C50C-407E-A947-70E740481C1C}">
                <a14:useLocalDpi xmlns:a14="http://schemas.microsoft.com/office/drawing/2010/main" val="0"/>
              </a:ext>
            </a:extLst>
          </a:blip>
          <a:srcRect l="65975" t="-731" r="2075" b="70992"/>
          <a:stretch>
            <a:fillRect/>
          </a:stretch>
        </p:blipFill>
        <p:spPr>
          <a:xfrm>
            <a:off x="10395683" y="2949412"/>
            <a:ext cx="1062188" cy="1066800"/>
          </a:xfrm>
          <a:prstGeom prst="rect">
            <a:avLst/>
          </a:prstGeom>
        </p:spPr>
      </p:pic>
    </p:spTree>
    <p:extLst>
      <p:ext uri="{BB962C8B-B14F-4D97-AF65-F5344CB8AC3E}">
        <p14:creationId xmlns:p14="http://schemas.microsoft.com/office/powerpoint/2010/main" val="84177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2" presetClass="entr" presetSubtype="8" fill="hold" nodeType="withEffect">
                                  <p:stCondLst>
                                    <p:cond delay="250"/>
                                  </p:stCondLst>
                                  <p:childTnLst>
                                    <p:set>
                                      <p:cBhvr>
                                        <p:cTn id="13" dur="1" fill="hold">
                                          <p:stCondLst>
                                            <p:cond delay="0"/>
                                          </p:stCondLst>
                                        </p:cTn>
                                        <p:tgtEl>
                                          <p:spTgt spid="150"/>
                                        </p:tgtEl>
                                        <p:attrNameLst>
                                          <p:attrName>style.visibility</p:attrName>
                                        </p:attrNameLst>
                                      </p:cBhvr>
                                      <p:to>
                                        <p:strVal val="visible"/>
                                      </p:to>
                                    </p:set>
                                    <p:anim calcmode="lin" valueType="num">
                                      <p:cBhvr additive="base">
                                        <p:cTn id="14" dur="500" fill="hold"/>
                                        <p:tgtEl>
                                          <p:spTgt spid="150"/>
                                        </p:tgtEl>
                                        <p:attrNameLst>
                                          <p:attrName>ppt_x</p:attrName>
                                        </p:attrNameLst>
                                      </p:cBhvr>
                                      <p:tavLst>
                                        <p:tav tm="0">
                                          <p:val>
                                            <p:strVal val="0-#ppt_w/2"/>
                                          </p:val>
                                        </p:tav>
                                        <p:tav tm="100000">
                                          <p:val>
                                            <p:strVal val="#ppt_x"/>
                                          </p:val>
                                        </p:tav>
                                      </p:tavLst>
                                    </p:anim>
                                    <p:anim calcmode="lin" valueType="num">
                                      <p:cBhvr additive="base">
                                        <p:cTn id="15" dur="500" fill="hold"/>
                                        <p:tgtEl>
                                          <p:spTgt spid="15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38"/>
                                        </p:tgtEl>
                                        <p:attrNameLst>
                                          <p:attrName>style.visibility</p:attrName>
                                        </p:attrNameLst>
                                      </p:cBhvr>
                                      <p:to>
                                        <p:strVal val="visible"/>
                                      </p:to>
                                    </p:set>
                                    <p:anim calcmode="lin" valueType="num">
                                      <p:cBhvr additive="base">
                                        <p:cTn id="18" dur="500" fill="hold"/>
                                        <p:tgtEl>
                                          <p:spTgt spid="138"/>
                                        </p:tgtEl>
                                        <p:attrNameLst>
                                          <p:attrName>ppt_x</p:attrName>
                                        </p:attrNameLst>
                                      </p:cBhvr>
                                      <p:tavLst>
                                        <p:tav tm="0">
                                          <p:val>
                                            <p:strVal val="1+#ppt_w/2"/>
                                          </p:val>
                                        </p:tav>
                                        <p:tav tm="100000">
                                          <p:val>
                                            <p:strVal val="#ppt_x"/>
                                          </p:val>
                                        </p:tav>
                                      </p:tavLst>
                                    </p:anim>
                                    <p:anim calcmode="lin" valueType="num">
                                      <p:cBhvr additive="base">
                                        <p:cTn id="19" dur="500" fill="hold"/>
                                        <p:tgtEl>
                                          <p:spTgt spid="13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675" decel="100000" fill="hold"/>
                                        <p:tgtEl>
                                          <p:spTgt spid="7"/>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675" decel="100000" fill="hold"/>
                                        <p:tgtEl>
                                          <p:spTgt spid="6"/>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675" decel="100000" fill="hold"/>
                                        <p:tgtEl>
                                          <p:spTgt spid="5"/>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675" decel="100000" fill="hold"/>
                                        <p:tgtEl>
                                          <p:spTgt spid="4"/>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750" fill="hold"/>
                                        <p:tgtEl>
                                          <p:spTgt spid="148"/>
                                        </p:tgtEl>
                                        <p:attrNameLst>
                                          <p:attrName>ppt_x</p:attrName>
                                        </p:attrNameLst>
                                      </p:cBhvr>
                                      <p:tavLst>
                                        <p:tav tm="0">
                                          <p:val>
                                            <p:strVal val="0-#ppt_w/2"/>
                                          </p:val>
                                        </p:tav>
                                        <p:tav tm="100000">
                                          <p:val>
                                            <p:strVal val="#ppt_x"/>
                                          </p:val>
                                        </p:tav>
                                      </p:tavLst>
                                    </p:anim>
                                    <p:anim calcmode="lin" valueType="num">
                                      <p:cBhvr additive="base">
                                        <p:cTn id="49" dur="750" fill="hold"/>
                                        <p:tgtEl>
                                          <p:spTgt spid="148"/>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wipe(up)">
                                      <p:cBhvr>
                                        <p:cTn id="52" dur="500"/>
                                        <p:tgtEl>
                                          <p:spTgt spid="14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iterate type="wd">
                                    <p:tmPct val="10000"/>
                                  </p:iterate>
                                  <p:childTnLst>
                                    <p:set>
                                      <p:cBhvr>
                                        <p:cTn id="56" dur="1" fill="hold">
                                          <p:stCondLst>
                                            <p:cond delay="0"/>
                                          </p:stCondLst>
                                        </p:cTn>
                                        <p:tgtEl>
                                          <p:spTgt spid="30"/>
                                        </p:tgtEl>
                                        <p:attrNameLst>
                                          <p:attrName>style.visibility</p:attrName>
                                        </p:attrNameLst>
                                      </p:cBhvr>
                                      <p:to>
                                        <p:strVal val="visible"/>
                                      </p:to>
                                    </p:set>
                                    <p:animEffect transition="in" filter="barn(out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iterate type="wd">
                                    <p:tmPct val="10000"/>
                                  </p:iterate>
                                  <p:childTnLst>
                                    <p:set>
                                      <p:cBhvr>
                                        <p:cTn id="61" dur="1" fill="hold">
                                          <p:stCondLst>
                                            <p:cond delay="0"/>
                                          </p:stCondLst>
                                        </p:cTn>
                                        <p:tgtEl>
                                          <p:spTgt spid="31"/>
                                        </p:tgtEl>
                                        <p:attrNameLst>
                                          <p:attrName>style.visibility</p:attrName>
                                        </p:attrNameLst>
                                      </p:cBhvr>
                                      <p:to>
                                        <p:strVal val="visible"/>
                                      </p:to>
                                    </p:set>
                                    <p:animEffect transition="in" filter="barn(out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8"/>
          <a:stretch>
            <a:fillRect/>
          </a:stretch>
        </p:blipFill>
        <p:spPr>
          <a:xfrm>
            <a:off x="9431031" y="2078823"/>
            <a:ext cx="2523963"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3246768" y="571417"/>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1"/>
          <a:stretch>
            <a:fillRect/>
          </a:stretch>
        </p:blipFill>
        <p:spPr>
          <a:xfrm>
            <a:off x="2796227" y="848489"/>
            <a:ext cx="1030313" cy="1024217"/>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1615029" y="-82415"/>
            <a:ext cx="8381295" cy="830997"/>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480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Trò chơi</a:t>
            </a:r>
            <a:endParaRPr lang="en-US" sz="48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1441B566-64EC-42B8-8F10-9EEBE9B834B4}"/>
              </a:ext>
            </a:extLst>
          </p:cNvPr>
          <p:cNvSpPr/>
          <p:nvPr/>
        </p:nvSpPr>
        <p:spPr>
          <a:xfrm>
            <a:off x="4688445" y="26291"/>
            <a:ext cx="8381295" cy="646331"/>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360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Cây cà chua hạnh phúc</a:t>
            </a:r>
            <a:endParaRPr lang="en-US" sz="3600" dirty="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55D0E725-718A-4780-9A98-58EAB56F3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35" name="Picture 34">
            <a:extLst>
              <a:ext uri="{FF2B5EF4-FFF2-40B4-BE49-F238E27FC236}">
                <a16:creationId xmlns:a16="http://schemas.microsoft.com/office/drawing/2014/main" id="{F0AB12E3-A850-4EA8-8F30-3AF6ABB47E30}"/>
              </a:ext>
            </a:extLst>
          </p:cNvPr>
          <p:cNvPicPr>
            <a:picLocks noChangeAspect="1"/>
          </p:cNvPicPr>
          <p:nvPr/>
        </p:nvPicPr>
        <p:blipFill rotWithShape="1">
          <a:blip r:embed="rId13">
            <a:extLst>
              <a:ext uri="{BEBA8EAE-BF5A-486C-A8C5-ECC9F3942E4B}">
                <a14:imgProps xmlns:a14="http://schemas.microsoft.com/office/drawing/2010/main">
                  <a14:imgLayer r:embed="rId14">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36" name="Picture 35">
            <a:hlinkClick r:id="rId15" action="ppaction://hlinksldjump"/>
            <a:extLst>
              <a:ext uri="{FF2B5EF4-FFF2-40B4-BE49-F238E27FC236}">
                <a16:creationId xmlns:a16="http://schemas.microsoft.com/office/drawing/2014/main" id="{F362585F-EEA3-4628-BD96-96EB963158FC}"/>
              </a:ext>
            </a:extLst>
          </p:cNvPr>
          <p:cNvPicPr>
            <a:picLocks noChangeAspect="1"/>
          </p:cNvPicPr>
          <p:nvPr/>
        </p:nvPicPr>
        <p:blipFill rotWithShape="1">
          <a:blip r:embed="rId16">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38" name="Picture 37">
            <a:hlinkClick r:id="rId17" action="ppaction://hlinksldjump"/>
            <a:extLst>
              <a:ext uri="{FF2B5EF4-FFF2-40B4-BE49-F238E27FC236}">
                <a16:creationId xmlns:a16="http://schemas.microsoft.com/office/drawing/2014/main" id="{DD47ABDE-343A-4355-BDBA-32E99056BDD7}"/>
              </a:ext>
            </a:extLst>
          </p:cNvPr>
          <p:cNvPicPr>
            <a:picLocks noChangeAspect="1"/>
          </p:cNvPicPr>
          <p:nvPr/>
        </p:nvPicPr>
        <p:blipFill rotWithShape="1">
          <a:blip r:embed="rId16">
            <a:extLst>
              <a:ext uri="{28A0092B-C50C-407E-A947-70E740481C1C}">
                <a14:useLocalDpi xmlns:a14="http://schemas.microsoft.com/office/drawing/2010/main" val="0"/>
              </a:ext>
            </a:extLst>
          </a:blip>
          <a:srcRect l="65975" t="-731" r="2075" b="70992"/>
          <a:stretch>
            <a:fillRect/>
          </a:stretch>
        </p:blipFill>
        <p:spPr>
          <a:xfrm>
            <a:off x="5737206" y="3221251"/>
            <a:ext cx="1062188" cy="1066800"/>
          </a:xfrm>
          <a:prstGeom prst="rect">
            <a:avLst/>
          </a:prstGeom>
        </p:spPr>
      </p:pic>
      <p:pic>
        <p:nvPicPr>
          <p:cNvPr id="40" name="Picture 39">
            <a:hlinkClick r:id="rId18" action="ppaction://hlinksldjump"/>
            <a:extLst>
              <a:ext uri="{FF2B5EF4-FFF2-40B4-BE49-F238E27FC236}">
                <a16:creationId xmlns:a16="http://schemas.microsoft.com/office/drawing/2014/main" id="{554B03C9-DDB9-426D-B45F-3D80BB5A07D3}"/>
              </a:ext>
            </a:extLst>
          </p:cNvPr>
          <p:cNvPicPr>
            <a:picLocks noChangeAspect="1"/>
          </p:cNvPicPr>
          <p:nvPr/>
        </p:nvPicPr>
        <p:blipFill rotWithShape="1">
          <a:blip r:embed="rId16">
            <a:extLst>
              <a:ext uri="{28A0092B-C50C-407E-A947-70E740481C1C}">
                <a14:useLocalDpi xmlns:a14="http://schemas.microsoft.com/office/drawing/2010/main" val="0"/>
              </a:ext>
            </a:extLst>
          </a:blip>
          <a:srcRect l="67643" t="57326" r="407" b="12935"/>
          <a:stretch>
            <a:fillRect/>
          </a:stretch>
        </p:blipFill>
        <p:spPr>
          <a:xfrm>
            <a:off x="4605663" y="1364245"/>
            <a:ext cx="1022543" cy="1026984"/>
          </a:xfrm>
          <a:prstGeom prst="rect">
            <a:avLst/>
          </a:prstGeom>
        </p:spPr>
      </p:pic>
      <p:pic>
        <p:nvPicPr>
          <p:cNvPr id="42" name="Picture 41">
            <a:extLst>
              <a:ext uri="{FF2B5EF4-FFF2-40B4-BE49-F238E27FC236}">
                <a16:creationId xmlns:a16="http://schemas.microsoft.com/office/drawing/2014/main" id="{8B644A58-AAEE-46D2-AF4C-42CC86FC1E0E}"/>
              </a:ext>
            </a:extLst>
          </p:cNvPr>
          <p:cNvPicPr>
            <a:picLocks noChangeAspect="1"/>
          </p:cNvPicPr>
          <p:nvPr/>
        </p:nvPicPr>
        <p:blipFill rotWithShape="1">
          <a:blip r:embed="rId19">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43" name="Picture 42">
            <a:hlinkClick r:id="rId20" action="ppaction://hlinksldjump"/>
            <a:extLst>
              <a:ext uri="{FF2B5EF4-FFF2-40B4-BE49-F238E27FC236}">
                <a16:creationId xmlns:a16="http://schemas.microsoft.com/office/drawing/2014/main" id="{889FFB49-8603-4D3A-A8CD-944ADD65D1A3}"/>
              </a:ext>
            </a:extLst>
          </p:cNvPr>
          <p:cNvPicPr>
            <a:picLocks noChangeAspect="1"/>
          </p:cNvPicPr>
          <p:nvPr/>
        </p:nvPicPr>
        <p:blipFill rotWithShape="1">
          <a:blip r:embed="rId19">
            <a:extLst>
              <a:ext uri="{28A0092B-C50C-407E-A947-70E740481C1C}">
                <a14:useLocalDpi xmlns:a14="http://schemas.microsoft.com/office/drawing/2010/main" val="0"/>
              </a:ext>
            </a:extLst>
          </a:blip>
          <a:srcRect l="46142" t="27651" r="31573" b="32286"/>
          <a:stretch>
            <a:fillRect/>
          </a:stretch>
        </p:blipFill>
        <p:spPr>
          <a:xfrm>
            <a:off x="10151289" y="3976283"/>
            <a:ext cx="1959429" cy="2747460"/>
          </a:xfrm>
          <a:prstGeom prst="rect">
            <a:avLst/>
          </a:prstGeom>
        </p:spPr>
      </p:pic>
      <p:pic>
        <p:nvPicPr>
          <p:cNvPr id="44" name="Picture 43">
            <a:extLst>
              <a:ext uri="{FF2B5EF4-FFF2-40B4-BE49-F238E27FC236}">
                <a16:creationId xmlns:a16="http://schemas.microsoft.com/office/drawing/2014/main" id="{2BC59DAF-FC85-4252-9818-66177185FA7A}"/>
              </a:ext>
            </a:extLst>
          </p:cNvPr>
          <p:cNvPicPr>
            <a:picLocks noChangeAspect="1"/>
          </p:cNvPicPr>
          <p:nvPr/>
        </p:nvPicPr>
        <p:blipFill rotWithShape="1">
          <a:blip r:embed="rId21">
            <a:extLst>
              <a:ext uri="{BEBA8EAE-BF5A-486C-A8C5-ECC9F3942E4B}">
                <a14:imgProps xmlns:a14="http://schemas.microsoft.com/office/drawing/2010/main">
                  <a14:imgLayer r:embed="rId14">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45" name="Picture 44">
            <a:extLst>
              <a:ext uri="{FF2B5EF4-FFF2-40B4-BE49-F238E27FC236}">
                <a16:creationId xmlns:a16="http://schemas.microsoft.com/office/drawing/2014/main" id="{F1B4313A-0C04-4F70-8A1C-630069A20B0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Tree>
    <p:extLst>
      <p:ext uri="{BB962C8B-B14F-4D97-AF65-F5344CB8AC3E}">
        <p14:creationId xmlns:p14="http://schemas.microsoft.com/office/powerpoint/2010/main" val="46188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par>
                                <p:cTn id="8" presetID="2" presetClass="entr" presetSubtype="8" fill="hold" nodeType="withEffect">
                                  <p:stCondLst>
                                    <p:cond delay="250"/>
                                  </p:stCondLst>
                                  <p:childTnLst>
                                    <p:set>
                                      <p:cBhvr>
                                        <p:cTn id="9" dur="1" fill="hold">
                                          <p:stCondLst>
                                            <p:cond delay="0"/>
                                          </p:stCondLst>
                                        </p:cTn>
                                        <p:tgtEl>
                                          <p:spTgt spid="150"/>
                                        </p:tgtEl>
                                        <p:attrNameLst>
                                          <p:attrName>style.visibility</p:attrName>
                                        </p:attrNameLst>
                                      </p:cBhvr>
                                      <p:to>
                                        <p:strVal val="visible"/>
                                      </p:to>
                                    </p:set>
                                    <p:anim calcmode="lin" valueType="num">
                                      <p:cBhvr additive="base">
                                        <p:cTn id="10" dur="500" fill="hold"/>
                                        <p:tgtEl>
                                          <p:spTgt spid="150"/>
                                        </p:tgtEl>
                                        <p:attrNameLst>
                                          <p:attrName>ppt_x</p:attrName>
                                        </p:attrNameLst>
                                      </p:cBhvr>
                                      <p:tavLst>
                                        <p:tav tm="0">
                                          <p:val>
                                            <p:strVal val="0-#ppt_w/2"/>
                                          </p:val>
                                        </p:tav>
                                        <p:tav tm="100000">
                                          <p:val>
                                            <p:strVal val="#ppt_x"/>
                                          </p:val>
                                        </p:tav>
                                      </p:tavLst>
                                    </p:anim>
                                    <p:anim calcmode="lin" valueType="num">
                                      <p:cBhvr additive="base">
                                        <p:cTn id="11" dur="500" fill="hold"/>
                                        <p:tgtEl>
                                          <p:spTgt spid="15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25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500" fill="hold"/>
                                        <p:tgtEl>
                                          <p:spTgt spid="138"/>
                                        </p:tgtEl>
                                        <p:attrNameLst>
                                          <p:attrName>ppt_x</p:attrName>
                                        </p:attrNameLst>
                                      </p:cBhvr>
                                      <p:tavLst>
                                        <p:tav tm="0">
                                          <p:val>
                                            <p:strVal val="1+#ppt_w/2"/>
                                          </p:val>
                                        </p:tav>
                                        <p:tav tm="100000">
                                          <p:val>
                                            <p:strVal val="#ppt_x"/>
                                          </p:val>
                                        </p:tav>
                                      </p:tavLst>
                                    </p:anim>
                                    <p:anim calcmode="lin" valueType="num">
                                      <p:cBhvr additive="base">
                                        <p:cTn id="15" dur="500" fill="hold"/>
                                        <p:tgtEl>
                                          <p:spTgt spid="138"/>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8" fill="hold" nodeType="afterEffect">
                                  <p:stCondLst>
                                    <p:cond delay="0"/>
                                  </p:stCondLst>
                                  <p:childTnLst>
                                    <p:set>
                                      <p:cBhvr>
                                        <p:cTn id="18" dur="1" fill="hold">
                                          <p:stCondLst>
                                            <p:cond delay="0"/>
                                          </p:stCondLst>
                                        </p:cTn>
                                        <p:tgtEl>
                                          <p:spTgt spid="148"/>
                                        </p:tgtEl>
                                        <p:attrNameLst>
                                          <p:attrName>style.visibility</p:attrName>
                                        </p:attrNameLst>
                                      </p:cBhvr>
                                      <p:to>
                                        <p:strVal val="visible"/>
                                      </p:to>
                                    </p:set>
                                    <p:anim calcmode="lin" valueType="num">
                                      <p:cBhvr additive="base">
                                        <p:cTn id="19" dur="750" fill="hold"/>
                                        <p:tgtEl>
                                          <p:spTgt spid="148"/>
                                        </p:tgtEl>
                                        <p:attrNameLst>
                                          <p:attrName>ppt_x</p:attrName>
                                        </p:attrNameLst>
                                      </p:cBhvr>
                                      <p:tavLst>
                                        <p:tav tm="0">
                                          <p:val>
                                            <p:strVal val="0-#ppt_w/2"/>
                                          </p:val>
                                        </p:tav>
                                        <p:tav tm="100000">
                                          <p:val>
                                            <p:strVal val="#ppt_x"/>
                                          </p:val>
                                        </p:tav>
                                      </p:tavLst>
                                    </p:anim>
                                    <p:anim calcmode="lin" valueType="num">
                                      <p:cBhvr additive="base">
                                        <p:cTn id="20" dur="750" fill="hold"/>
                                        <p:tgtEl>
                                          <p:spTgt spid="14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750" fill="hold"/>
                                        <p:tgtEl>
                                          <p:spTgt spid="142"/>
                                        </p:tgtEl>
                                        <p:attrNameLst>
                                          <p:attrName>ppt_x</p:attrName>
                                        </p:attrNameLst>
                                      </p:cBhvr>
                                      <p:tavLst>
                                        <p:tav tm="0">
                                          <p:val>
                                            <p:strVal val="1+#ppt_w/2"/>
                                          </p:val>
                                        </p:tav>
                                        <p:tav tm="100000">
                                          <p:val>
                                            <p:strVal val="#ppt_x"/>
                                          </p:val>
                                        </p:tav>
                                      </p:tavLst>
                                    </p:anim>
                                    <p:anim calcmode="lin" valueType="num">
                                      <p:cBhvr additive="base">
                                        <p:cTn id="24" dur="75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wipe(up)">
                                      <p:cBhvr>
                                        <p:cTn id="28" dur="500"/>
                                        <p:tgtEl>
                                          <p:spTgt spid="140"/>
                                        </p:tgtEl>
                                      </p:cBhvr>
                                    </p:animEffect>
                                  </p:childTnLst>
                                </p:cTn>
                              </p:par>
                              <p:par>
                                <p:cTn id="29" presetID="22" presetClass="entr" presetSubtype="1" fill="hold"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wipe(up)">
                                      <p:cBhvr>
                                        <p:cTn id="31" dur="500"/>
                                        <p:tgtEl>
                                          <p:spTgt spid="1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iterate type="wd">
                                    <p:tmPct val="10000"/>
                                  </p:iterate>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iterate type="wd">
                                    <p:tmPct val="10000"/>
                                  </p:iterate>
                                  <p:childTnLst>
                                    <p:set>
                                      <p:cBhvr>
                                        <p:cTn id="40" dur="1" fill="hold">
                                          <p:stCondLst>
                                            <p:cond delay="0"/>
                                          </p:stCondLst>
                                        </p:cTn>
                                        <p:tgtEl>
                                          <p:spTgt spid="31"/>
                                        </p:tgtEl>
                                        <p:attrNameLst>
                                          <p:attrName>style.visibility</p:attrName>
                                        </p:attrNameLst>
                                      </p:cBhvr>
                                      <p:to>
                                        <p:strVal val="visible"/>
                                      </p:to>
                                    </p:set>
                                    <p:animEffect transition="in" filter="barn(outVertical)">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7374E-6 -1.56069E-6 L -0.30606 0.24185 " pathEditMode="relative" rAng="0" ptsTypes="AA">
                                      <p:cBhvr>
                                        <p:cTn id="46" dur="2000" fill="hold"/>
                                        <p:tgtEl>
                                          <p:spTgt spid="36"/>
                                        </p:tgtEl>
                                        <p:attrNameLst>
                                          <p:attrName>ppt_x</p:attrName>
                                          <p:attrName>ppt_y</p:attrName>
                                        </p:attrNameLst>
                                      </p:cBhvr>
                                      <p:rCtr x="-15309" y="12092"/>
                                    </p:animMotion>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40"/>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1.45833E-6 -1.11111E-6 L -0.32213 0.5669 " pathEditMode="relative" rAng="0" ptsTypes="AA">
                                      <p:cBhvr>
                                        <p:cTn id="51" dur="2000" fill="hold"/>
                                        <p:tgtEl>
                                          <p:spTgt spid="40"/>
                                        </p:tgtEl>
                                        <p:attrNameLst>
                                          <p:attrName>ppt_x</p:attrName>
                                          <p:attrName>ppt_y</p:attrName>
                                        </p:attrNameLst>
                                      </p:cBhvr>
                                      <p:rCtr x="-16107" y="28333"/>
                                    </p:animMotion>
                                  </p:childTnLst>
                                </p:cTn>
                              </p:par>
                            </p:childTnLst>
                          </p:cTn>
                        </p:par>
                      </p:childTnLst>
                    </p:cTn>
                  </p:par>
                </p:childTnLst>
              </p:cTn>
              <p:nextCondLst>
                <p:cond evt="onClick" delay="0">
                  <p:tgtEl>
                    <p:spTgt spid="40"/>
                  </p:tgtEl>
                </p:cond>
              </p:nextCondLst>
            </p:seq>
            <p:seq concurrent="1" nextAc="seek">
              <p:cTn id="52" restart="whenNotActive" fill="hold" evtFilter="cancelBubble" nodeType="interactiveSeq">
                <p:stCondLst>
                  <p:cond evt="onClick" delay="0">
                    <p:tgtEl>
                      <p:spTgt spid="38"/>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46359E-6 -8.09249E-7 L -0.42757 0.27445 " pathEditMode="relative" rAng="0" ptsTypes="AA">
                                      <p:cBhvr>
                                        <p:cTn id="56" dur="2000" fill="hold"/>
                                        <p:tgtEl>
                                          <p:spTgt spid="38"/>
                                        </p:tgtEl>
                                        <p:attrNameLst>
                                          <p:attrName>ppt_x</p:attrName>
                                          <p:attrName>ppt_y</p:attrName>
                                        </p:attrNameLst>
                                      </p:cBhvr>
                                      <p:rCtr x="-21378" y="13711"/>
                                    </p:animMotion>
                                  </p:childTnLst>
                                </p:cTn>
                              </p:par>
                            </p:childTnLst>
                          </p:cTn>
                        </p:par>
                      </p:childTnLst>
                    </p:cTn>
                  </p:par>
                </p:childTnLst>
              </p:cTn>
              <p:nextCondLst>
                <p:cond evt="onClick" delay="0">
                  <p:tgtEl>
                    <p:spTgt spid="38"/>
                  </p:tgtEl>
                </p:cond>
              </p:nextCondLst>
            </p:seq>
          </p:childTnLst>
        </p:cTn>
      </p:par>
    </p:tnLst>
    <p:bldLst>
      <p:bldP spid="30" grpId="0"/>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1131</Words>
  <Application>Microsoft Office PowerPoint</Application>
  <PresentationFormat>Widescreen</PresentationFormat>
  <Paragraphs>70</Paragraphs>
  <Slides>15</Slides>
  <Notes>13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15</vt:i4>
      </vt:variant>
    </vt:vector>
  </HeadingPairs>
  <TitlesOfParts>
    <vt:vector size="34" baseType="lpstr">
      <vt:lpstr>Helvetica Neue Light</vt:lpstr>
      <vt:lpstr>#9Slide03 Arima Madurai Black</vt:lpstr>
      <vt:lpstr>Arial</vt:lpstr>
      <vt:lpstr>Times New Roman</vt:lpstr>
      <vt:lpstr>汉仪夏日体W</vt:lpstr>
      <vt:lpstr>#9Slide07 HoneyCream</vt:lpstr>
      <vt:lpstr>等线</vt:lpstr>
      <vt:lpstr>Calibri Light</vt:lpstr>
      <vt:lpstr>#9Slide03 AmpleSoft</vt:lpstr>
      <vt:lpstr>UTM Mother</vt:lpstr>
      <vt:lpstr>Calibri</vt:lpstr>
      <vt:lpstr>SVN-Newton</vt:lpstr>
      <vt:lpstr>UTM Cookies</vt:lpstr>
      <vt:lpstr>UTM ViceroyJF</vt:lpstr>
      <vt:lpstr>UTM Azuki</vt:lpstr>
      <vt:lpstr>UTM God's Word</vt:lpstr>
      <vt:lpstr>Office 主题​​</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Nguyễn Thị Diệu Hiền_GV</cp:lastModifiedBy>
  <cp:revision>14</cp:revision>
  <dcterms:created xsi:type="dcterms:W3CDTF">2022-03-09T02:49:14Z</dcterms:created>
  <dcterms:modified xsi:type="dcterms:W3CDTF">2022-03-12T23:44:53Z</dcterms:modified>
</cp:coreProperties>
</file>