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6" r:id="rId5"/>
    <p:sldId id="258" r:id="rId6"/>
    <p:sldId id="275" r:id="rId7"/>
    <p:sldId id="266" r:id="rId8"/>
    <p:sldId id="276" r:id="rId9"/>
    <p:sldId id="288" r:id="rId10"/>
    <p:sldId id="277" r:id="rId11"/>
    <p:sldId id="267" r:id="rId12"/>
    <p:sldId id="279" r:id="rId13"/>
    <p:sldId id="268" r:id="rId14"/>
    <p:sldId id="281" r:id="rId15"/>
    <p:sldId id="269" r:id="rId16"/>
    <p:sldId id="282" r:id="rId17"/>
    <p:sldId id="270" r:id="rId18"/>
    <p:sldId id="283" r:id="rId19"/>
    <p:sldId id="271" r:id="rId20"/>
    <p:sldId id="284" r:id="rId21"/>
    <p:sldId id="285" r:id="rId22"/>
    <p:sldId id="272" r:id="rId23"/>
    <p:sldId id="286" r:id="rId24"/>
    <p:sldId id="273" r:id="rId25"/>
    <p:sldId id="287" r:id="rId26"/>
    <p:sldId id="274" r:id="rId27"/>
  </p:sldIdLst>
  <p:sldSz cx="9144000" cy="5143500" type="screen16x9"/>
  <p:notesSz cx="6858000" cy="9144000"/>
  <p:embeddedFontLst>
    <p:embeddedFont>
      <p:font typeface="DFPOP1-W9" panose="020B0604020202020204" charset="-128"/>
      <p:regular r:id="rId29"/>
    </p:embeddedFont>
    <p:embeddedFont>
      <p:font typeface="Calibri" panose="020F0502020204030204" pitchFamily="34" charset="0"/>
      <p:regular r:id="rId30"/>
      <p:bold r:id="rId31"/>
      <p:italic r:id="rId32"/>
      <p:boldItalic r:id="rId33"/>
    </p:embeddedFont>
    <p:embeddedFont>
      <p:font typeface="宋体" panose="02010600030101010101" pitchFamily="2" charset="-122"/>
      <p:regular r:id="rId34"/>
    </p:embeddedFont>
    <p:embeddedFont>
      <p:font typeface="Arial-Rounded" panose="020B0500000000000000" charset="-93"/>
      <p:regular r:id="rId35"/>
    </p:embeddedFont>
  </p:embeddedFontLst>
  <p:custDataLst>
    <p:tags r:id="rId3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75"/>
            <p14:sldId id="266"/>
            <p14:sldId id="276"/>
            <p14:sldId id="288"/>
            <p14:sldId id="277"/>
          </p14:sldIdLst>
        </p14:section>
        <p14:section name="Tiết 2" id="{47239A1A-9B72-4DA5-96A7-F8786F163078}">
          <p14:sldIdLst>
            <p14:sldId id="267"/>
            <p14:sldId id="279"/>
            <p14:sldId id="268"/>
            <p14:sldId id="281"/>
          </p14:sldIdLst>
        </p14:section>
        <p14:section name="Tiết 3" id="{8DB3B22B-32B6-4C3F-838D-DF98A9DBE4B7}">
          <p14:sldIdLst>
            <p14:sldId id="269"/>
            <p14:sldId id="282"/>
            <p14:sldId id="270"/>
            <p14:sldId id="283"/>
          </p14:sldIdLst>
        </p14:section>
        <p14:section name="Tiết 4" id="{30D029CA-39C5-4833-936C-43C5EF842993}">
          <p14:sldIdLst>
            <p14:sldId id="271"/>
            <p14:sldId id="284"/>
            <p14:sldId id="285"/>
            <p14:sldId id="272"/>
            <p14:sldId id="286"/>
            <p14:sldId id="273"/>
            <p14:sldId id="287"/>
            <p14:sldId id="27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420"/>
    <a:srgbClr val="0000FF"/>
    <a:srgbClr val="F14420"/>
    <a:srgbClr val="679C31"/>
    <a:srgbClr val="920000"/>
    <a:srgbClr val="F56636"/>
    <a:srgbClr val="EF2A19"/>
    <a:srgbClr val="A9250B"/>
    <a:srgbClr val="FF6600"/>
    <a:srgbClr val="8CB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516" y="1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 Id="rId4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2021/3/29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10</a:t>
            </a:fld>
            <a:endParaRPr lang="zh-CN" altLang="en-US"/>
          </a:p>
        </p:txBody>
      </p:sp>
    </p:spTree>
    <p:extLst>
      <p:ext uri="{BB962C8B-B14F-4D97-AF65-F5344CB8AC3E}">
        <p14:creationId xmlns:p14="http://schemas.microsoft.com/office/powerpoint/2010/main" val="23712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11</a:t>
            </a:fld>
            <a:endParaRPr lang="zh-CN" altLang="en-US"/>
          </a:p>
        </p:txBody>
      </p:sp>
    </p:spTree>
    <p:extLst>
      <p:ext uri="{BB962C8B-B14F-4D97-AF65-F5344CB8AC3E}">
        <p14:creationId xmlns:p14="http://schemas.microsoft.com/office/powerpoint/2010/main" val="523447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12</a:t>
            </a:fld>
            <a:endParaRPr lang="zh-CN" altLang="en-US"/>
          </a:p>
        </p:txBody>
      </p:sp>
    </p:spTree>
    <p:extLst>
      <p:ext uri="{BB962C8B-B14F-4D97-AF65-F5344CB8AC3E}">
        <p14:creationId xmlns:p14="http://schemas.microsoft.com/office/powerpoint/2010/main" val="346287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1220043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14</a:t>
            </a:fld>
            <a:endParaRPr lang="zh-CN" altLang="en-US"/>
          </a:p>
        </p:txBody>
      </p:sp>
    </p:spTree>
    <p:extLst>
      <p:ext uri="{BB962C8B-B14F-4D97-AF65-F5344CB8AC3E}">
        <p14:creationId xmlns:p14="http://schemas.microsoft.com/office/powerpoint/2010/main" val="114022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15</a:t>
            </a:fld>
            <a:endParaRPr lang="zh-CN" altLang="en-US"/>
          </a:p>
        </p:txBody>
      </p:sp>
    </p:spTree>
    <p:extLst>
      <p:ext uri="{BB962C8B-B14F-4D97-AF65-F5344CB8AC3E}">
        <p14:creationId xmlns:p14="http://schemas.microsoft.com/office/powerpoint/2010/main" val="281531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16</a:t>
            </a:fld>
            <a:endParaRPr lang="zh-CN" altLang="en-US"/>
          </a:p>
        </p:txBody>
      </p:sp>
    </p:spTree>
    <p:extLst>
      <p:ext uri="{BB962C8B-B14F-4D97-AF65-F5344CB8AC3E}">
        <p14:creationId xmlns:p14="http://schemas.microsoft.com/office/powerpoint/2010/main" val="3899729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17</a:t>
            </a:fld>
            <a:endParaRPr lang="zh-CN" altLang="en-US"/>
          </a:p>
        </p:txBody>
      </p:sp>
    </p:spTree>
    <p:extLst>
      <p:ext uri="{BB962C8B-B14F-4D97-AF65-F5344CB8AC3E}">
        <p14:creationId xmlns:p14="http://schemas.microsoft.com/office/powerpoint/2010/main" val="3337072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18</a:t>
            </a:fld>
            <a:endParaRPr lang="zh-CN" altLang="en-US"/>
          </a:p>
        </p:txBody>
      </p:sp>
    </p:spTree>
    <p:extLst>
      <p:ext uri="{BB962C8B-B14F-4D97-AF65-F5344CB8AC3E}">
        <p14:creationId xmlns:p14="http://schemas.microsoft.com/office/powerpoint/2010/main" val="3632546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19</a:t>
            </a:fld>
            <a:endParaRPr lang="zh-CN" altLang="en-US"/>
          </a:p>
        </p:txBody>
      </p:sp>
    </p:spTree>
    <p:extLst>
      <p:ext uri="{BB962C8B-B14F-4D97-AF65-F5344CB8AC3E}">
        <p14:creationId xmlns:p14="http://schemas.microsoft.com/office/powerpoint/2010/main" val="177125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20</a:t>
            </a:fld>
            <a:endParaRPr lang="zh-CN" altLang="en-US"/>
          </a:p>
        </p:txBody>
      </p:sp>
    </p:spTree>
    <p:extLst>
      <p:ext uri="{BB962C8B-B14F-4D97-AF65-F5344CB8AC3E}">
        <p14:creationId xmlns:p14="http://schemas.microsoft.com/office/powerpoint/2010/main" val="3199096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21</a:t>
            </a:fld>
            <a:endParaRPr lang="zh-CN" altLang="en-US"/>
          </a:p>
        </p:txBody>
      </p:sp>
    </p:spTree>
    <p:extLst>
      <p:ext uri="{BB962C8B-B14F-4D97-AF65-F5344CB8AC3E}">
        <p14:creationId xmlns:p14="http://schemas.microsoft.com/office/powerpoint/2010/main" val="2037572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22</a:t>
            </a:fld>
            <a:endParaRPr lang="zh-CN" altLang="en-US"/>
          </a:p>
        </p:txBody>
      </p:sp>
    </p:spTree>
    <p:extLst>
      <p:ext uri="{BB962C8B-B14F-4D97-AF65-F5344CB8AC3E}">
        <p14:creationId xmlns:p14="http://schemas.microsoft.com/office/powerpoint/2010/main" val="4168791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23</a:t>
            </a:fld>
            <a:endParaRPr lang="zh-CN" altLang="en-US"/>
          </a:p>
        </p:txBody>
      </p:sp>
    </p:spTree>
    <p:extLst>
      <p:ext uri="{BB962C8B-B14F-4D97-AF65-F5344CB8AC3E}">
        <p14:creationId xmlns:p14="http://schemas.microsoft.com/office/powerpoint/2010/main" val="228721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420698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421859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5</a:t>
            </a:fld>
            <a:endParaRPr lang="zh-CN" altLang="en-US"/>
          </a:p>
        </p:txBody>
      </p:sp>
    </p:spTree>
    <p:extLst>
      <p:ext uri="{BB962C8B-B14F-4D97-AF65-F5344CB8AC3E}">
        <p14:creationId xmlns:p14="http://schemas.microsoft.com/office/powerpoint/2010/main" val="294712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6</a:t>
            </a:fld>
            <a:endParaRPr lang="zh-CN" altLang="en-US"/>
          </a:p>
        </p:txBody>
      </p:sp>
    </p:spTree>
    <p:extLst>
      <p:ext uri="{BB962C8B-B14F-4D97-AF65-F5344CB8AC3E}">
        <p14:creationId xmlns:p14="http://schemas.microsoft.com/office/powerpoint/2010/main" val="175023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7</a:t>
            </a:fld>
            <a:endParaRPr lang="zh-CN" altLang="en-US"/>
          </a:p>
        </p:txBody>
      </p:sp>
    </p:spTree>
    <p:extLst>
      <p:ext uri="{BB962C8B-B14F-4D97-AF65-F5344CB8AC3E}">
        <p14:creationId xmlns:p14="http://schemas.microsoft.com/office/powerpoint/2010/main" val="287694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extLst>
      <p:ext uri="{BB962C8B-B14F-4D97-AF65-F5344CB8AC3E}">
        <p14:creationId xmlns:p14="http://schemas.microsoft.com/office/powerpoint/2010/main" val="277791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378566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2021/3/29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2021/3/29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2021/3/29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2021/3/29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2021/3/29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2021/3/29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05" y="340206"/>
            <a:ext cx="9248571" cy="8019887"/>
          </a:xfrm>
          <a:prstGeom prst="rect">
            <a:avLst/>
          </a:prstGeom>
        </p:spPr>
      </p:pic>
      <p:sp>
        <p:nvSpPr>
          <p:cNvPr id="26" name="任意多边形 25"/>
          <p:cNvSpPr/>
          <p:nvPr/>
        </p:nvSpPr>
        <p:spPr>
          <a:xfrm>
            <a:off x="1426996" y="1748343"/>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文本框 95"/>
          <p:cNvSpPr txBox="1"/>
          <p:nvPr/>
        </p:nvSpPr>
        <p:spPr>
          <a:xfrm>
            <a:off x="2135599" y="3033470"/>
            <a:ext cx="4872801" cy="687339"/>
          </a:xfrm>
          <a:prstGeom prst="rect">
            <a:avLst/>
          </a:prstGeom>
          <a:noFill/>
        </p:spPr>
        <p:txBody>
          <a:bodyPr wrap="none" rtlCol="0">
            <a:prstTxWarp prst="textDoubleWave1">
              <a:avLst/>
            </a:prstTxWarp>
            <a:spAutoFit/>
          </a:bodyPr>
          <a:lstStyle/>
          <a:p>
            <a:r>
              <a:rPr lang="en-US" altLang="zh-CN" sz="3600"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Chú bé chăn cừu</a:t>
            </a:r>
            <a:endParaRPr lang="zh-CN" altLang="en-US"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743355" y="2036066"/>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9308757" y="-76670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35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repeatCount="indefinite" fill="hold" display="0">
                  <p:stCondLst>
                    <p:cond delay="indefinite"/>
                  </p:stCondLst>
                  <p:endCondLst>
                    <p:cond evt="onStopAudio" delay="0">
                      <p:tgtEl>
                        <p:sldTgt/>
                      </p:tgtEl>
                    </p:cond>
                  </p:endCondLst>
                </p:cTn>
                <p:tgtEl>
                  <p:spTgt spid="3"/>
                </p:tgtEl>
              </p:cMediaNode>
            </p:audio>
          </p:childTnLst>
        </p:cTn>
      </p:par>
    </p:tnLst>
    <p:bldLst>
      <p:bldP spid="26" grpId="0" animBg="1"/>
      <p:bldP spid="92" grpId="0" animBg="1"/>
      <p:bldP spid="111" grpId="0" animBg="1"/>
      <p:bldP spid="1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2958497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53682" y="331516"/>
            <a:ext cx="8247368" cy="584775"/>
          </a:xfrm>
          <a:prstGeom prst="rect">
            <a:avLst/>
          </a:prstGeom>
        </p:spPr>
        <p:txBody>
          <a:bodyPr wrap="square">
            <a:spAutoFit/>
          </a:bodyPr>
          <a:lstStyle/>
          <a:p>
            <a:r>
              <a:rPr lang="en-US" altLang="zh-CN" sz="3200" b="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Viết câu trả lời cho câu hỏi c ở mục 3</a:t>
            </a:r>
          </a:p>
        </p:txBody>
      </p:sp>
      <p:sp>
        <p:nvSpPr>
          <p:cNvPr id="9" name="矩形 8">
            <a:extLst>
              <a:ext uri="{FF2B5EF4-FFF2-40B4-BE49-F238E27FC236}">
                <a16:creationId xmlns:a16="http://schemas.microsoft.com/office/drawing/2014/main" id="{7B87E5EA-B738-483C-BD90-0802211D530F}"/>
              </a:ext>
            </a:extLst>
          </p:cNvPr>
          <p:cNvSpPr/>
          <p:nvPr/>
        </p:nvSpPr>
        <p:spPr>
          <a:xfrm>
            <a:off x="159675" y="1323507"/>
            <a:ext cx="4886211" cy="584775"/>
          </a:xfrm>
          <a:prstGeom prst="rect">
            <a:avLst/>
          </a:prstGeom>
        </p:spPr>
        <p:txBody>
          <a:bodyPr wrap="square">
            <a:spAutoFit/>
          </a:bodyPr>
          <a:lstStyle/>
          <a:p>
            <a:r>
              <a:rPr lang="en-US" altLang="zh-CN" sz="3200" b="1"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Em nghĩ rằng </a:t>
            </a:r>
            <a:endParaRPr lang="zh-CN" altLang="en-US" sz="3200" b="1" dirty="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2996683" y="1323506"/>
            <a:ext cx="3226388" cy="584775"/>
          </a:xfrm>
          <a:prstGeom prst="rect">
            <a:avLst/>
          </a:prstGeom>
        </p:spPr>
        <p:txBody>
          <a:bodyPr wrap="square">
            <a:spAutoFit/>
          </a:bodyPr>
          <a:lstStyle/>
          <a:p>
            <a:r>
              <a:rPr lang="en-US" altLang="zh-CN" sz="3200" b="1" dirty="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a:t>
            </a:r>
            <a:endParaRPr lang="zh-CN" altLang="en-US" sz="3200" b="1" dirty="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181198" y="1323506"/>
            <a:ext cx="9582150" cy="584775"/>
          </a:xfrm>
          <a:prstGeom prst="rect">
            <a:avLst/>
          </a:prstGeom>
        </p:spPr>
        <p:txBody>
          <a:bodyPr wrap="square">
            <a:spAutoFit/>
          </a:bodyPr>
          <a:lstStyle/>
          <a:p>
            <a:r>
              <a:rPr lang="en-US" altLang="zh-CN" sz="3200" b="1"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                         chúng ta không nên nói dối.</a:t>
            </a:r>
            <a:endParaRPr lang="zh-CN" altLang="en-US" sz="3200" b="1" dirty="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0" grpId="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1899875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319177" y="207704"/>
            <a:ext cx="8505646" cy="1077218"/>
          </a:xfrm>
          <a:prstGeom prst="rect">
            <a:avLst/>
          </a:prstGeom>
        </p:spPr>
        <p:txBody>
          <a:bodyPr wrap="square">
            <a:spAutoFit/>
          </a:bodyPr>
          <a:lstStyle/>
          <a:p>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Chọn</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từ</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ngữ</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để</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hoàn</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thiện</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câu</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và</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viết</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câu</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vào</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vở</a:t>
            </a:r>
            <a:endParaRPr lang="zh-CN" altLang="en-US"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0" y="1419429"/>
            <a:ext cx="2673531" cy="523220"/>
          </a:xfrm>
          <a:prstGeom prst="rect">
            <a:avLst/>
          </a:prstGeom>
        </p:spPr>
        <p:txBody>
          <a:bodyPr wrap="square">
            <a:spAutoFit/>
          </a:bodyPr>
          <a:lstStyle/>
          <a:p>
            <a:r>
              <a:rPr lang="en-US" altLang="zh-CN" sz="2800" smtClean="0">
                <a:latin typeface="UTM Avo" panose="02040603050506020204" pitchFamily="18" charset="0"/>
                <a:ea typeface="Arial-Rounded" panose="020B0500000000000000" pitchFamily="34" charset="-93"/>
                <a:cs typeface="Arial-Rounded" panose="020B0500000000000000" pitchFamily="34" charset="-93"/>
                <a:sym typeface="+mn-lt"/>
              </a:rPr>
              <a:t>nông dân      </a:t>
            </a:r>
            <a:endParaRPr lang="zh-CN" altLang="en-US" sz="2800" dirty="0">
              <a:latin typeface="UTM Avo" panose="02040603050506020204" pitchFamily="18" charset="0"/>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0" y="3290284"/>
            <a:ext cx="9144000" cy="1077218"/>
          </a:xfrm>
          <a:prstGeom prst="rect">
            <a:avLst/>
          </a:prstGeom>
        </p:spPr>
        <p:txBody>
          <a:bodyPr wrap="square">
            <a:spAutoFit/>
          </a:bodyPr>
          <a:lstStyle/>
          <a:p>
            <a:r>
              <a:rPr lang="en-US" altLang="zh-CN" sz="3200"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b) Các bác                  đang làm việc chăm chỉ.</a:t>
            </a:r>
            <a:endParaRPr lang="zh-CN" altLang="en-US" sz="3200" dirty="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B9B755B-9E32-4739-B22C-9B8497B3881F}"/>
              </a:ext>
            </a:extLst>
          </p:cNvPr>
          <p:cNvSpPr/>
          <p:nvPr/>
        </p:nvSpPr>
        <p:spPr>
          <a:xfrm>
            <a:off x="1686809" y="1419429"/>
            <a:ext cx="2673531" cy="523220"/>
          </a:xfrm>
          <a:prstGeom prst="rect">
            <a:avLst/>
          </a:prstGeom>
        </p:spPr>
        <p:txBody>
          <a:bodyPr wrap="square">
            <a:spAutoFit/>
          </a:bodyPr>
          <a:lstStyle/>
          <a:p>
            <a:r>
              <a:rPr lang="en-US" altLang="zh-CN" sz="2800" dirty="0" smtClean="0">
                <a:latin typeface="UTM Avo" panose="02040603050506020204" pitchFamily="18" charset="0"/>
                <a:ea typeface="Arial-Rounded" panose="020B0500000000000000" pitchFamily="34" charset="-93"/>
                <a:cs typeface="Arial-Rounded" panose="020B0500000000000000" pitchFamily="34" charset="-93"/>
                <a:sym typeface="+mn-lt"/>
              </a:rPr>
              <a:t>     hốt hoảng</a:t>
            </a:r>
            <a:endParaRPr lang="zh-CN" altLang="en-US" sz="2800" dirty="0">
              <a:latin typeface="UTM Avo" panose="02040603050506020204" pitchFamily="18" charset="0"/>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BEF69370-038A-4CCC-B259-2DF7CD5468DF}"/>
              </a:ext>
            </a:extLst>
          </p:cNvPr>
          <p:cNvSpPr/>
          <p:nvPr/>
        </p:nvSpPr>
        <p:spPr>
          <a:xfrm>
            <a:off x="0" y="2324079"/>
            <a:ext cx="9340806" cy="584775"/>
          </a:xfrm>
          <a:prstGeom prst="rect">
            <a:avLst/>
          </a:prstGeom>
        </p:spPr>
        <p:txBody>
          <a:bodyPr wrap="square">
            <a:spAutoFit/>
          </a:bodyPr>
          <a:lstStyle/>
          <a:p>
            <a:r>
              <a:rPr lang="en-US" altLang="zh-CN" sz="3200" smtClean="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rPr>
              <a:t>a) Nhiều người                     vì có đám cháy.</a:t>
            </a:r>
            <a:endParaRPr lang="zh-CN" altLang="en-US" sz="3200" dirty="0">
              <a:solidFill>
                <a:srgbClr val="0070C0"/>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
        <p:nvSpPr>
          <p:cNvPr id="12" name="矩形 8">
            <a:extLst>
              <a:ext uri="{FF2B5EF4-FFF2-40B4-BE49-F238E27FC236}">
                <a16:creationId xmlns:a16="http://schemas.microsoft.com/office/drawing/2014/main" id="{D97AFF8F-506F-4519-A1B5-52D97C6C130F}"/>
              </a:ext>
            </a:extLst>
          </p:cNvPr>
          <p:cNvSpPr/>
          <p:nvPr/>
        </p:nvSpPr>
        <p:spPr>
          <a:xfrm>
            <a:off x="4360340" y="1400001"/>
            <a:ext cx="4980466" cy="523220"/>
          </a:xfrm>
          <a:prstGeom prst="rect">
            <a:avLst/>
          </a:prstGeom>
        </p:spPr>
        <p:txBody>
          <a:bodyPr wrap="square">
            <a:spAutoFit/>
          </a:bodyPr>
          <a:lstStyle/>
          <a:p>
            <a:r>
              <a:rPr lang="en-US" altLang="zh-CN" sz="2800" smtClean="0">
                <a:latin typeface="UTM Avo" panose="02040603050506020204" pitchFamily="18" charset="0"/>
                <a:ea typeface="Arial-Rounded" panose="020B0500000000000000" pitchFamily="34" charset="-93"/>
                <a:cs typeface="Arial-Rounded" panose="020B0500000000000000" pitchFamily="34" charset="-93"/>
                <a:sym typeface="+mn-lt"/>
              </a:rPr>
              <a:t>tiếng kêu cứu     thản nhiên  </a:t>
            </a:r>
            <a:endParaRPr lang="zh-CN" altLang="en-US" sz="2800" dirty="0">
              <a:latin typeface="UTM Avo" panose="02040603050506020204" pitchFamily="18" charset="0"/>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1215 0.00093 L 0.07153 0.18488 " pathEditMode="relative" rAng="0" ptsTypes="AA">
                                      <p:cBhvr>
                                        <p:cTn id="11" dur="2000" fill="hold"/>
                                        <p:tgtEl>
                                          <p:spTgt spid="9"/>
                                        </p:tgtEl>
                                        <p:attrNameLst>
                                          <p:attrName>ppt_x</p:attrName>
                                          <p:attrName>ppt_y</p:attrName>
                                        </p:attrNameLst>
                                      </p:cBhvr>
                                      <p:rCtr x="4184" y="9198"/>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5.55556E-7 -1.85185E-6 L 0.21042 0.36852 " pathEditMode="relative" rAng="0" ptsTypes="AA">
                                      <p:cBhvr>
                                        <p:cTn id="15" dur="2000" fill="hold"/>
                                        <p:tgtEl>
                                          <p:spTgt spid="5"/>
                                        </p:tgtEl>
                                        <p:attrNameLst>
                                          <p:attrName>ppt_x</p:attrName>
                                          <p:attrName>ppt_y</p:attrName>
                                        </p:attrNameLst>
                                      </p:cBhvr>
                                      <p:rCtr x="10521" y="18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6</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8251346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152400" y="811"/>
            <a:ext cx="8991600" cy="1077218"/>
          </a:xfrm>
          <a:prstGeom prst="rect">
            <a:avLst/>
          </a:prstGeom>
        </p:spPr>
        <p:txBody>
          <a:bodyPr wrap="square">
            <a:spAutoFit/>
          </a:bodyPr>
          <a:lstStyle/>
          <a:p>
            <a:r>
              <a:rPr lang="en-US" altLang="zh-CN" sz="3200" b="1"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Quan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sát</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tranh</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và</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dùng</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từ</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ngữ</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để</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nói</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theo</a:t>
            </a:r>
            <a:r>
              <a:rPr lang="en-US" altLang="zh-CN"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3200" b="1"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tranh</a:t>
            </a:r>
            <a:endParaRPr lang="zh-CN" altLang="en-US" sz="3200" b="1"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8029"/>
            <a:ext cx="9144000" cy="399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7</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6786907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638354" y="563304"/>
            <a:ext cx="2581096" cy="584775"/>
          </a:xfrm>
          <a:prstGeom prst="rect">
            <a:avLst/>
          </a:prstGeom>
        </p:spPr>
        <p:txBody>
          <a:bodyPr wrap="square">
            <a:spAutoFit/>
          </a:bodyPr>
          <a:lstStyle/>
          <a:p>
            <a:r>
              <a:rPr lang="en-US" altLang="zh-CN" sz="3200"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Nghe </a:t>
            </a:r>
            <a:r>
              <a:rPr lang="en-US" altLang="zh-CN" sz="3200" dirty="0" err="1">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viết</a:t>
            </a:r>
            <a:endParaRPr lang="zh-CN" altLang="en-US" sz="3200"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
        <p:nvSpPr>
          <p:cNvPr id="7" name="Rectangle 6"/>
          <p:cNvSpPr/>
          <p:nvPr/>
        </p:nvSpPr>
        <p:spPr>
          <a:xfrm>
            <a:off x="184885" y="1375611"/>
            <a:ext cx="8768615" cy="3170099"/>
          </a:xfrm>
          <a:prstGeom prst="rect">
            <a:avLst/>
          </a:prstGeom>
        </p:spPr>
        <p:txBody>
          <a:bodyPr wrap="square">
            <a:spAutoFit/>
          </a:bodyPr>
          <a:lstStyle/>
          <a:p>
            <a:pPr algn="just"/>
            <a:r>
              <a:rPr lang="en-US" sz="4000">
                <a:solidFill>
                  <a:srgbClr val="0000FF"/>
                </a:solidFill>
                <a:latin typeface="UTM Avo" panose="02040603050506020204" pitchFamily="18" charset="0"/>
                <a:ea typeface="Arial-Rounded" charset="-93"/>
                <a:cs typeface="Arial-Rounded" charset="-93"/>
              </a:rPr>
              <a:t> </a:t>
            </a:r>
            <a:r>
              <a:rPr lang="en-US" sz="4000" smtClean="0">
                <a:solidFill>
                  <a:srgbClr val="0000FF"/>
                </a:solidFill>
                <a:latin typeface="UTM Avo" panose="02040603050506020204" pitchFamily="18" charset="0"/>
                <a:ea typeface="Arial-Rounded" charset="-93"/>
                <a:cs typeface="Arial-Rounded" charset="-93"/>
              </a:rPr>
              <a:t>   Một </a:t>
            </a:r>
            <a:r>
              <a:rPr lang="en-US" sz="4000">
                <a:solidFill>
                  <a:srgbClr val="0000FF"/>
                </a:solidFill>
                <a:latin typeface="UTM Avo" panose="02040603050506020204" pitchFamily="18" charset="0"/>
                <a:ea typeface="Arial-Rounded" charset="-93"/>
                <a:cs typeface="Arial-Rounded" charset="-93"/>
              </a:rPr>
              <a:t>hôm, sói đến thật. Chú bé hốt hoảng </a:t>
            </a:r>
            <a:r>
              <a:rPr lang="en-US" sz="4000" smtClean="0">
                <a:solidFill>
                  <a:srgbClr val="0000FF"/>
                </a:solidFill>
                <a:latin typeface="UTM Avo" panose="02040603050506020204" pitchFamily="18" charset="0"/>
                <a:ea typeface="Arial-Rounded" charset="-93"/>
                <a:cs typeface="Arial-Rounded" charset="-93"/>
              </a:rPr>
              <a:t>xin </a:t>
            </a:r>
            <a:r>
              <a:rPr lang="en-US" sz="4000">
                <a:solidFill>
                  <a:srgbClr val="0000FF"/>
                </a:solidFill>
                <a:latin typeface="UTM Avo" panose="02040603050506020204" pitchFamily="18" charset="0"/>
                <a:ea typeface="Arial-Rounded" charset="-93"/>
                <a:cs typeface="Arial-Rounded" charset="-93"/>
              </a:rPr>
              <a:t>cứu giúp. Các bác nông dân nghĩ là </a:t>
            </a:r>
            <a:r>
              <a:rPr lang="en-US" sz="4000" smtClean="0">
                <a:solidFill>
                  <a:srgbClr val="0000FF"/>
                </a:solidFill>
                <a:latin typeface="UTM Avo" panose="02040603050506020204" pitchFamily="18" charset="0"/>
                <a:ea typeface="Arial-Rounded" charset="-93"/>
                <a:cs typeface="Arial-Rounded" charset="-93"/>
              </a:rPr>
              <a:t>chú </a:t>
            </a:r>
            <a:r>
              <a:rPr lang="en-US" sz="4000">
                <a:solidFill>
                  <a:srgbClr val="0000FF"/>
                </a:solidFill>
                <a:latin typeface="UTM Avo" panose="02040603050506020204" pitchFamily="18" charset="0"/>
                <a:ea typeface="Arial-Rounded" charset="-93"/>
                <a:cs typeface="Arial-Rounded" charset="-93"/>
              </a:rPr>
              <a:t>nói dối, nên vẫn thản nhiên làm việc.</a:t>
            </a:r>
          </a:p>
          <a:p>
            <a:pPr algn="just"/>
            <a:r>
              <a:rPr lang="en-US" sz="4000" smtClean="0">
                <a:solidFill>
                  <a:srgbClr val="0000FF"/>
                </a:solidFill>
                <a:latin typeface="UTM Avo" panose="02040603050506020204" pitchFamily="18" charset="0"/>
                <a:ea typeface="Arial-Rounded" charset="-93"/>
                <a:cs typeface="Arial-Rounded" charset="-93"/>
              </a:rPr>
              <a:t> </a:t>
            </a:r>
            <a:endParaRPr lang="en-US" sz="4000">
              <a:solidFill>
                <a:srgbClr val="0000FF"/>
              </a:solidFill>
              <a:latin typeface="UTM Avo" panose="02040603050506020204" pitchFamily="18" charset="0"/>
              <a:ea typeface="Arial-Rounded" charset="-93"/>
              <a:cs typeface="Arial-Rounded" charset="-93"/>
            </a:endParaRPr>
          </a:p>
        </p:txBody>
      </p: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49491" y="546129"/>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ngữ</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8</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5593468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851995" y="541788"/>
            <a:ext cx="8505646" cy="584775"/>
          </a:xfrm>
          <a:prstGeom prst="rect">
            <a:avLst/>
          </a:prstGeom>
        </p:spPr>
        <p:txBody>
          <a:bodyPr wrap="square">
            <a:spAutoFit/>
          </a:bodyPr>
          <a:lstStyle/>
          <a:p>
            <a:r>
              <a:rPr lang="en-US" altLang="zh-CN" sz="32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vần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phù</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thay</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ô vuông</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 name="Hình chữ nhật: Góc Tròn 1">
            <a:extLst>
              <a:ext uri="{FF2B5EF4-FFF2-40B4-BE49-F238E27FC236}">
                <a16:creationId xmlns:a16="http://schemas.microsoft.com/office/drawing/2014/main" id="{112FC4F9-6254-446C-A408-9B87763FFC3D}"/>
              </a:ext>
            </a:extLst>
          </p:cNvPr>
          <p:cNvSpPr/>
          <p:nvPr/>
        </p:nvSpPr>
        <p:spPr>
          <a:xfrm>
            <a:off x="2581835" y="1678193"/>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b</a:t>
            </a:r>
            <a:r>
              <a:rPr lang="en-US" sz="3200" b="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ày </a:t>
            </a:r>
            <a:r>
              <a:rPr lang="en-US" sz="32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trò</a:t>
            </a:r>
            <a:endParaRPr lang="vi-VN"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5" name="Hình chữ nhật: Góc Tròn 4">
            <a:extLst>
              <a:ext uri="{FF2B5EF4-FFF2-40B4-BE49-F238E27FC236}">
                <a16:creationId xmlns:a16="http://schemas.microsoft.com/office/drawing/2014/main" id="{E70D5203-C913-4D7A-BAE1-08A9F14E5A39}"/>
              </a:ext>
            </a:extLst>
          </p:cNvPr>
          <p:cNvSpPr/>
          <p:nvPr/>
        </p:nvSpPr>
        <p:spPr>
          <a:xfrm>
            <a:off x="4900323" y="1678193"/>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b</a:t>
            </a:r>
            <a:r>
              <a:rPr lang="en-US" sz="3200" b="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ài</a:t>
            </a:r>
            <a:r>
              <a:rPr lang="en-US" sz="32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học</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ình chữ nhật: Góc Tròn 5">
            <a:extLst>
              <a:ext uri="{FF2B5EF4-FFF2-40B4-BE49-F238E27FC236}">
                <a16:creationId xmlns:a16="http://schemas.microsoft.com/office/drawing/2014/main" id="{B95B6E9E-E64A-4DCE-A748-3BFC97161753}"/>
              </a:ext>
            </a:extLst>
          </p:cNvPr>
          <p:cNvSpPr/>
          <p:nvPr/>
        </p:nvSpPr>
        <p:spPr>
          <a:xfrm>
            <a:off x="7118977" y="1678192"/>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ch</a:t>
            </a:r>
            <a:r>
              <a:rPr lang="en-US" sz="3200" b="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ạy</a:t>
            </a:r>
            <a:r>
              <a:rPr lang="en-US" sz="32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trốn</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8" name="Hình chữ nhật: Góc Tròn 7">
            <a:extLst>
              <a:ext uri="{FF2B5EF4-FFF2-40B4-BE49-F238E27FC236}">
                <a16:creationId xmlns:a16="http://schemas.microsoft.com/office/drawing/2014/main" id="{CBBFFB9C-BE2C-49E6-A050-4CD40B5FD726}"/>
              </a:ext>
            </a:extLst>
          </p:cNvPr>
          <p:cNvSpPr/>
          <p:nvPr/>
        </p:nvSpPr>
        <p:spPr>
          <a:xfrm>
            <a:off x="4755089" y="2476474"/>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tạm b</a:t>
            </a:r>
            <a:r>
              <a:rPr lang="en-US" sz="3200" b="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iệt</a:t>
            </a:r>
            <a:endParaRPr lang="vi-VN" sz="3200" b="1"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ình chữ nhật: Góc Tròn 8">
            <a:extLst>
              <a:ext uri="{FF2B5EF4-FFF2-40B4-BE49-F238E27FC236}">
                <a16:creationId xmlns:a16="http://schemas.microsoft.com/office/drawing/2014/main" id="{BF504A1A-8443-494E-BC4E-32D77EFC1CE9}"/>
              </a:ext>
            </a:extLst>
          </p:cNvPr>
          <p:cNvSpPr/>
          <p:nvPr/>
        </p:nvSpPr>
        <p:spPr>
          <a:xfrm>
            <a:off x="2581835" y="2427099"/>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v</a:t>
            </a:r>
            <a:r>
              <a:rPr lang="en-US" sz="3200" b="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iệc</a:t>
            </a:r>
            <a:r>
              <a:rPr lang="en-US" sz="32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làm</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1" name="Hình chữ nhật: Góc Tròn 10">
            <a:extLst>
              <a:ext uri="{FF2B5EF4-FFF2-40B4-BE49-F238E27FC236}">
                <a16:creationId xmlns:a16="http://schemas.microsoft.com/office/drawing/2014/main" id="{34226D4E-3F01-4C02-81D6-DF350CD10A44}"/>
              </a:ext>
            </a:extLst>
          </p:cNvPr>
          <p:cNvSpPr/>
          <p:nvPr/>
        </p:nvSpPr>
        <p:spPr>
          <a:xfrm>
            <a:off x="7118976" y="2427099"/>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rạp x</a:t>
            </a:r>
            <a:r>
              <a:rPr lang="en-US" sz="3200" b="1" smtClean="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iếc</a:t>
            </a:r>
            <a:endParaRPr lang="vi-VN" sz="3200" b="1"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3" name="TextBox 2"/>
          <p:cNvSpPr txBox="1"/>
          <p:nvPr/>
        </p:nvSpPr>
        <p:spPr>
          <a:xfrm>
            <a:off x="0" y="1404952"/>
            <a:ext cx="2800350" cy="1815882"/>
          </a:xfrm>
          <a:prstGeom prst="rect">
            <a:avLst/>
          </a:prstGeom>
          <a:noFill/>
        </p:spPr>
        <p:txBody>
          <a:bodyPr wrap="square" rtlCol="0">
            <a:spAutoFit/>
          </a:bodyPr>
          <a:lstStyle/>
          <a:p>
            <a:pPr marL="342900" indent="-342900">
              <a:lnSpc>
                <a:spcPct val="200000"/>
              </a:lnSpc>
              <a:buAutoNum type="alphaLcPeriod"/>
            </a:pPr>
            <a:r>
              <a:rPr lang="en-US" sz="2800" b="1" smtClean="0">
                <a:solidFill>
                  <a:srgbClr val="0000FF"/>
                </a:solidFill>
                <a:latin typeface="UTM Avo" panose="02040603050506020204" pitchFamily="18" charset="0"/>
              </a:rPr>
              <a:t> </a:t>
            </a:r>
            <a:r>
              <a:rPr lang="en-US" sz="2800" b="1" i="1">
                <a:solidFill>
                  <a:srgbClr val="0000FF"/>
                </a:solidFill>
                <a:latin typeface="UTM Avo" panose="02040603050506020204" pitchFamily="18" charset="0"/>
              </a:rPr>
              <a:t>ai</a:t>
            </a:r>
            <a:r>
              <a:rPr lang="en-US" sz="2800" b="1" smtClean="0">
                <a:solidFill>
                  <a:srgbClr val="0000FF"/>
                </a:solidFill>
                <a:latin typeface="UTM Avo" panose="02040603050506020204" pitchFamily="18" charset="0"/>
              </a:rPr>
              <a:t> hay </a:t>
            </a:r>
            <a:r>
              <a:rPr lang="en-US" sz="2800" b="1" i="1">
                <a:solidFill>
                  <a:srgbClr val="0000FF"/>
                </a:solidFill>
                <a:latin typeface="UTM Avo" panose="02040603050506020204" pitchFamily="18" charset="0"/>
              </a:rPr>
              <a:t>ay</a:t>
            </a:r>
            <a:r>
              <a:rPr lang="en-US" sz="2800" b="1" smtClean="0">
                <a:solidFill>
                  <a:srgbClr val="0000FF"/>
                </a:solidFill>
                <a:latin typeface="UTM Avo" panose="02040603050506020204" pitchFamily="18" charset="0"/>
              </a:rPr>
              <a:t>?</a:t>
            </a:r>
          </a:p>
          <a:p>
            <a:pPr>
              <a:lnSpc>
                <a:spcPct val="200000"/>
              </a:lnSpc>
            </a:pPr>
            <a:r>
              <a:rPr lang="en-US" sz="2800" b="1" smtClean="0">
                <a:solidFill>
                  <a:srgbClr val="0000FF"/>
                </a:solidFill>
                <a:latin typeface="UTM Avo" panose="02040603050506020204" pitchFamily="18" charset="0"/>
              </a:rPr>
              <a:t>b.  </a:t>
            </a:r>
            <a:r>
              <a:rPr lang="en-US" sz="2800" b="1" i="1">
                <a:solidFill>
                  <a:srgbClr val="0000FF"/>
                </a:solidFill>
                <a:latin typeface="UTM Avo" panose="02040603050506020204" pitchFamily="18" charset="0"/>
              </a:rPr>
              <a:t>iêc </a:t>
            </a:r>
            <a:r>
              <a:rPr lang="en-US" sz="2800" b="1" smtClean="0">
                <a:solidFill>
                  <a:srgbClr val="0000FF"/>
                </a:solidFill>
                <a:latin typeface="UTM Avo" panose="02040603050506020204" pitchFamily="18" charset="0"/>
              </a:rPr>
              <a:t>hay </a:t>
            </a:r>
            <a:r>
              <a:rPr lang="en-US" sz="2800" b="1" i="1">
                <a:solidFill>
                  <a:srgbClr val="0000FF"/>
                </a:solidFill>
                <a:latin typeface="UTM Avo" panose="02040603050506020204" pitchFamily="18" charset="0"/>
              </a:rPr>
              <a:t>iêt</a:t>
            </a:r>
          </a:p>
        </p:txBody>
      </p:sp>
      <p:sp>
        <p:nvSpPr>
          <p:cNvPr id="7" name="Rectangle 6"/>
          <p:cNvSpPr/>
          <p:nvPr/>
        </p:nvSpPr>
        <p:spPr>
          <a:xfrm>
            <a:off x="3169808" y="1830993"/>
            <a:ext cx="457200" cy="437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48860" y="1830993"/>
            <a:ext cx="380440" cy="437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74450" y="1830993"/>
            <a:ext cx="421799" cy="437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53476" y="2609183"/>
            <a:ext cx="470774" cy="2934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06904" y="2590133"/>
            <a:ext cx="470774" cy="3626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67319" y="2622040"/>
            <a:ext cx="470774" cy="3626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09673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P spid="11" grpId="0" animBg="1"/>
      <p:bldP spid="7"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ý</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9</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40937009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08540" y="262090"/>
            <a:ext cx="7432302" cy="584775"/>
          </a:xfrm>
          <a:prstGeom prst="rect">
            <a:avLst/>
          </a:prstGeom>
        </p:spPr>
        <p:txBody>
          <a:bodyPr wrap="square">
            <a:spAutoFit/>
          </a:bodyPr>
          <a:lstStyle/>
          <a:p>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trong</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khung</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6865"/>
            <a:ext cx="9144000" cy="379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3173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10</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00352088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82716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descr="Ảnh có chứa văn bản, ảnh chụp màn hình&#10;&#10;Mô tả được tạo tự động">
            <a:extLst>
              <a:ext uri="{FF2B5EF4-FFF2-40B4-BE49-F238E27FC236}">
                <a16:creationId xmlns:a16="http://schemas.microsoft.com/office/drawing/2014/main" id="{27C78D3E-DE5B-4098-A02B-EF0192F8D4A2}"/>
              </a:ext>
            </a:extLst>
          </p:cNvPr>
          <p:cNvPicPr>
            <a:picLocks noChangeAspect="1"/>
          </p:cNvPicPr>
          <p:nvPr/>
        </p:nvPicPr>
        <p:blipFill rotWithShape="1">
          <a:blip r:embed="rId3">
            <a:extLst>
              <a:ext uri="{28A0092B-C50C-407E-A947-70E740481C1C}">
                <a14:useLocalDpi xmlns:a14="http://schemas.microsoft.com/office/drawing/2010/main" val="0"/>
              </a:ext>
            </a:extLst>
          </a:blip>
          <a:srcRect l="13834" t="33558" r="14396" b="45268"/>
          <a:stretch/>
        </p:blipFill>
        <p:spPr>
          <a:xfrm>
            <a:off x="1345915" y="824890"/>
            <a:ext cx="6082301" cy="3493719"/>
          </a:xfrm>
          <a:prstGeom prst="rect">
            <a:avLst/>
          </a:prstGeom>
          <a:ln>
            <a:noFill/>
          </a:ln>
          <a:effectLst>
            <a:softEdge rad="112500"/>
          </a:effectLst>
        </p:spPr>
      </p:pic>
      <p:sp>
        <p:nvSpPr>
          <p:cNvPr id="11" name="矩形 8">
            <a:extLst>
              <a:ext uri="{FF2B5EF4-FFF2-40B4-BE49-F238E27FC236}">
                <a16:creationId xmlns:a16="http://schemas.microsoft.com/office/drawing/2014/main" id="{6F1162E0-5263-4568-95A7-97DE0AA56844}"/>
              </a:ext>
            </a:extLst>
          </p:cNvPr>
          <p:cNvSpPr/>
          <p:nvPr/>
        </p:nvSpPr>
        <p:spPr>
          <a:xfrm>
            <a:off x="319177" y="329765"/>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b="1">
                <a:solidFill>
                  <a:schemeClr val="accent6"/>
                </a:solidFill>
                <a:latin typeface="Arial-Rounded" charset="-93"/>
                <a:ea typeface="Arial-Rounded" charset="-93"/>
                <a:cs typeface="Arial-Rounded" charset="-93"/>
              </a:rPr>
              <a:t>Quan sát tranh và nói về con người, cảnh vật trong </a:t>
            </a:r>
            <a:r>
              <a:rPr lang="vi-VN" sz="2600" b="1" smtClean="0">
                <a:solidFill>
                  <a:schemeClr val="accent6"/>
                </a:solidFill>
                <a:latin typeface="Arial-Rounded" charset="-93"/>
                <a:ea typeface="Arial-Rounded" charset="-93"/>
                <a:cs typeface="Arial-Rounded" charset="-93"/>
              </a:rPr>
              <a:t>tranh</a:t>
            </a:r>
            <a:r>
              <a:rPr lang="en-US" sz="2600" b="1" smtClean="0">
                <a:solidFill>
                  <a:schemeClr val="accent6"/>
                </a:solidFill>
                <a:latin typeface="Arial-Rounded" charset="-93"/>
                <a:ea typeface="Arial-Rounded" charset="-93"/>
                <a:cs typeface="Arial-Rounded" charset="-93"/>
              </a:rPr>
              <a:t>?</a:t>
            </a:r>
            <a:endParaRPr lang="zh-CN" altLang="en-US" sz="2600" dirty="0">
              <a:solidFill>
                <a:schemeClr val="accent6"/>
              </a:solidFill>
              <a:latin typeface="Arial-Rounded" charset="-93"/>
              <a:ea typeface="Arial-Rounded" charset="-93"/>
              <a:cs typeface="Arial-Rounded" charset="-93"/>
              <a:sym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0" y="914540"/>
            <a:ext cx="9124749" cy="421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98790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doc">
            <a:hlinkClick r:id="" action="ppaction://media"/>
            <a:extLst>
              <a:ext uri="{FF2B5EF4-FFF2-40B4-BE49-F238E27FC236}">
                <a16:creationId xmlns:a16="http://schemas.microsoft.com/office/drawing/2014/main" id="{63FE8135-451D-4BD7-A1C7-4125650811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47082" y="-1105837"/>
            <a:ext cx="609600" cy="609600"/>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52650"/>
            <a:ext cx="9144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0" y="0"/>
            <a:ext cx="9085943" cy="541424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2400" b="1" smtClean="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rPr>
              <a:t>Chú bé chăn cừu</a:t>
            </a:r>
            <a:endParaRPr lang="en-US" altLang="zh-CN" sz="2400" b="1" dirty="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endParaRPr>
          </a:p>
          <a:p>
            <a:pPr algn="just"/>
            <a:r>
              <a:rPr lang="en-US" altLang="zh-CN" sz="2400" smtClean="0">
                <a:solidFill>
                  <a:srgbClr val="679C31"/>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2400" b="1" smtClean="0">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1</a:t>
            </a:r>
            <a:r>
              <a:rPr lang="en-US" altLang="zh-CN" sz="2400" smtClean="0">
                <a:solidFill>
                  <a:srgbClr val="679C31"/>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vi-VN"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Ngày </a:t>
            </a:r>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xưa có một </a:t>
            </a:r>
            <a:r>
              <a:rPr lang="vi-VN"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chú </a:t>
            </a:r>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bé chăn Cừu thường thả Cừu gần chân núi. </a:t>
            </a:r>
            <a:r>
              <a:rPr lang="en-US" altLang="zh-CN" sz="2400" b="1">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2</a:t>
            </a:r>
            <a:r>
              <a:rPr lang="en-US"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vi-VN"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Một </a:t>
            </a:r>
            <a:r>
              <a:rPr lang="vi-VN" altLang="zh-CN" sz="240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hôm thấy buồn quá, </a:t>
            </a:r>
            <a:r>
              <a:rPr lang="vi-VN"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chú </a:t>
            </a:r>
            <a:r>
              <a:rPr lang="vi-VN" altLang="zh-CN" sz="240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nghĩ ra một trò đùa cho Ui.  </a:t>
            </a:r>
            <a:r>
              <a:rPr lang="en-US" altLang="zh-CN" sz="2400" b="1">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3 </a:t>
            </a:r>
            <a:r>
              <a:rPr lang="vi-VN"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Chú </a:t>
            </a:r>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giả vờ kêu toáng lên:</a:t>
            </a:r>
          </a:p>
          <a:p>
            <a:pPr algn="just"/>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	- Sói! Sói! Cứu tôi với!</a:t>
            </a:r>
          </a:p>
          <a:p>
            <a:pPr algn="just"/>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2400" b="1">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4</a:t>
            </a:r>
            <a:r>
              <a:rPr lang="en-US"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vi-VN"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Nghe </a:t>
            </a:r>
            <a:r>
              <a:rPr lang="vi-VN" altLang="zh-CN" sz="240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tiếng kêu cứu, mấy bác nông dân đang làm việc gần đấy tức tốc chạy tới. </a:t>
            </a:r>
            <a:r>
              <a:rPr lang="en-US" altLang="zh-CN" sz="2400" b="1">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5</a:t>
            </a:r>
            <a:r>
              <a:rPr lang="en-US"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vi-VN"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Nhưng </a:t>
            </a:r>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họ không thấy sói đâu. </a:t>
            </a:r>
            <a:r>
              <a:rPr lang="en-US" altLang="zh-CN" sz="2400" b="1">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6</a:t>
            </a:r>
            <a:r>
              <a:rPr lang="en-US"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vi-VN"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Thấy </a:t>
            </a:r>
            <a:r>
              <a:rPr lang="vi-VN" altLang="zh-CN" sz="240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vậy, </a:t>
            </a:r>
            <a:r>
              <a:rPr lang="vi-VN"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chú </a:t>
            </a:r>
            <a:r>
              <a:rPr lang="vi-VN" altLang="zh-CN" sz="240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khoái chí lắm.</a:t>
            </a:r>
          </a:p>
          <a:p>
            <a:pPr algn="just"/>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en-US" altLang="zh-CN" sz="2400" b="1">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7</a:t>
            </a:r>
            <a:r>
              <a:rPr lang="en-US"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vi-VN"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Mấy </a:t>
            </a:r>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hôm sau, chú lại bày ra trò ấy. </a:t>
            </a:r>
            <a:r>
              <a:rPr lang="en-US" altLang="zh-CN" sz="2400" b="1">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8 </a:t>
            </a:r>
            <a:r>
              <a:rPr lang="vi-VN"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Các </a:t>
            </a:r>
            <a:r>
              <a:rPr lang="vi-VN" altLang="zh-CN" sz="240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bác nông dân lại chạy tới. </a:t>
            </a:r>
            <a:r>
              <a:rPr lang="en-US" altLang="zh-CN" sz="2400" b="1">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9</a:t>
            </a:r>
            <a:r>
              <a:rPr lang="en-US"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vi-VN"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Rồi </a:t>
            </a:r>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một hôm, sói đến thật. </a:t>
            </a:r>
            <a:r>
              <a:rPr lang="en-US" altLang="zh-CN" sz="2400" b="1" smtClean="0">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10</a:t>
            </a:r>
            <a:r>
              <a:rPr lang="vi-VN"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Chú </a:t>
            </a:r>
            <a:r>
              <a:rPr lang="vi-VN" altLang="zh-CN" sz="240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hốt hoảng kêu gào xin cứu giúp. </a:t>
            </a:r>
            <a:r>
              <a:rPr lang="en-US" altLang="zh-CN" sz="2400" b="1">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11</a:t>
            </a:r>
            <a:r>
              <a:rPr lang="en-US"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vi-VN"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Các </a:t>
            </a:r>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bác nông dân nghĩ là chú lại lừa mình, nên vẫn thản nhiên làm việc. </a:t>
            </a:r>
            <a:r>
              <a:rPr lang="en-US" altLang="zh-CN" sz="2400" b="1">
                <a:solidFill>
                  <a:srgbClr val="4CA420"/>
                </a:solidFill>
                <a:latin typeface="UTM Avo" panose="02040603050506020204" pitchFamily="18" charset="0"/>
                <a:ea typeface="Arial-Rounded" panose="020B0500000000000000" pitchFamily="34" charset="-93"/>
                <a:cs typeface="Arial-Rounded" panose="020B0500000000000000" pitchFamily="34" charset="-93"/>
                <a:sym typeface="+mn-lt"/>
              </a:rPr>
              <a:t>12 </a:t>
            </a:r>
            <a:r>
              <a:rPr lang="vi-VN"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Thế </a:t>
            </a:r>
            <a:r>
              <a:rPr lang="vi-VN" altLang="zh-CN" sz="240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là sói thoả thuê ăn thịt hết cả đàn </a:t>
            </a:r>
            <a:r>
              <a:rPr lang="vi-VN"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Cừu</a:t>
            </a:r>
            <a:r>
              <a:rPr lang="en-US"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a:t>
            </a:r>
            <a:endParaRPr lang="zh-CN" altLang="en-US" sz="2400" dirty="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75798251"/>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0" y="0"/>
            <a:ext cx="9143999" cy="541424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2400" b="1" smtClean="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rPr>
              <a:t>Chú bé chăn cừu</a:t>
            </a:r>
            <a:endParaRPr lang="en-US" altLang="zh-CN" sz="2400" b="1" dirty="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endParaRPr>
          </a:p>
          <a:p>
            <a:pPr algn="just"/>
            <a:r>
              <a:rPr lang="en-US" altLang="zh-CN" sz="2400" smtClean="0">
                <a:solidFill>
                  <a:srgbClr val="679C31"/>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Ngày xưa có một </a:t>
            </a:r>
            <a:r>
              <a:rPr lang="vi-VN"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chú </a:t>
            </a:r>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bé chăn Cừu thường thả Cừu gần chân núi. Một hôm thấy buồn quá, </a:t>
            </a:r>
            <a:r>
              <a:rPr lang="vi-VN"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chú </a:t>
            </a:r>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nghĩ ra một trò đùa cho Ui.  Chú giả vờ kêu toáng lên:</a:t>
            </a:r>
          </a:p>
          <a:p>
            <a:pPr algn="just"/>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	- Sói! Sói! Cứu tôi với!</a:t>
            </a:r>
          </a:p>
          <a:p>
            <a:pPr algn="just"/>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	</a:t>
            </a:r>
            <a:r>
              <a:rPr lang="vi-VN" altLang="zh-CN" sz="240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Nghe tiếng kêu cứu, mấy bác nông dân đang làm việc gần đấy tức tốc chạy tới. Nhưng họ không thấy sói đâu. Thấy vậy, </a:t>
            </a:r>
            <a:r>
              <a:rPr lang="vi-VN" altLang="zh-CN" sz="2400" smtClean="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chú </a:t>
            </a:r>
            <a:r>
              <a:rPr lang="vi-VN" altLang="zh-CN" sz="2400">
                <a:solidFill>
                  <a:srgbClr val="FF0000"/>
                </a:solidFill>
                <a:latin typeface="UTM Avo" panose="02040603050506020204" pitchFamily="18" charset="0"/>
                <a:ea typeface="Arial-Rounded" panose="020B0500000000000000" pitchFamily="34" charset="-93"/>
                <a:cs typeface="Arial-Rounded" panose="020B0500000000000000" pitchFamily="34" charset="-93"/>
                <a:sym typeface="+mn-lt"/>
              </a:rPr>
              <a:t>khoái chí lắm.</a:t>
            </a:r>
          </a:p>
          <a:p>
            <a:pPr algn="just"/>
            <a:r>
              <a:rPr lang="vi-VN" altLang="zh-CN" sz="240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thoả thuê ăn thịt hết cả đàn </a:t>
            </a:r>
            <a:r>
              <a:rPr lang="vi-VN"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Cừu</a:t>
            </a:r>
            <a:r>
              <a:rPr lang="en-US" altLang="zh-CN" sz="2400" smtClean="0">
                <a:solidFill>
                  <a:srgbClr val="0000FF"/>
                </a:solidFill>
                <a:latin typeface="UTM Avo" panose="02040603050506020204" pitchFamily="18" charset="0"/>
                <a:ea typeface="Arial-Rounded" panose="020B0500000000000000" pitchFamily="34" charset="-93"/>
                <a:cs typeface="Arial-Rounded" panose="020B0500000000000000" pitchFamily="34" charset="-93"/>
                <a:sym typeface="+mn-lt"/>
              </a:rPr>
              <a:t>.</a:t>
            </a:r>
            <a:endParaRPr lang="zh-CN" altLang="en-US" sz="2400" dirty="0">
              <a:solidFill>
                <a:srgbClr val="F14420"/>
              </a:solidFill>
              <a:latin typeface="UTM Avo" panose="02040603050506020204" pitchFamily="18" charset="0"/>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510365" y="648101"/>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1</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510365" y="2151240"/>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2</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520998" y="3303505"/>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3</a:t>
            </a:r>
            <a:endParaRPr lang="vi-VN"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par>
                          <p:cTn id="13" fill="hold">
                            <p:stCondLst>
                              <p:cond delay="75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750"/>
                                        <p:tgtEl>
                                          <p:spTgt spid="11"/>
                                        </p:tgtEl>
                                      </p:cBhvr>
                                    </p:animEffect>
                                  </p:childTnLst>
                                </p:cTn>
                              </p:par>
                            </p:childTnLst>
                          </p:cTn>
                        </p:par>
                        <p:par>
                          <p:cTn id="17" fill="hold">
                            <p:stCondLst>
                              <p:cond delay="15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54074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67513" y="149515"/>
            <a:ext cx="8505646" cy="1077218"/>
          </a:xfrm>
          <a:prstGeom prst="rect">
            <a:avLst/>
          </a:prstGeom>
        </p:spPr>
        <p:txBody>
          <a:bodyPr wrap="square">
            <a:spAutoFit/>
          </a:bodyPr>
          <a:lstStyle/>
          <a:p>
            <a:r>
              <a:rPr lang="en-US" altLang="zh-CN" sz="3200">
                <a:solidFill>
                  <a:srgbClr val="0000FF"/>
                </a:solidFill>
                <a:latin typeface="UTM Avo" panose="02040603050506020204" pitchFamily="18" charset="0"/>
                <a:ea typeface="Arial-Rounded" charset="-93"/>
                <a:cs typeface="Arial-Rounded" charset="-93"/>
                <a:sym typeface="+mn-lt"/>
              </a:rPr>
              <a:t>a. Ban đầu, nghe tiếng kêu CỨU, mấy bác nông dân đã làm gì</a:t>
            </a:r>
            <a:r>
              <a:rPr lang="en-US" altLang="zh-CN" sz="3200" smtClean="0">
                <a:solidFill>
                  <a:srgbClr val="0000FF"/>
                </a:solidFill>
                <a:latin typeface="UTM Avo" panose="02040603050506020204" pitchFamily="18" charset="0"/>
                <a:ea typeface="Arial-Rounded" charset="-93"/>
                <a:cs typeface="Arial-Rounded" charset="-93"/>
                <a:sym typeface="+mn-lt"/>
              </a:rPr>
              <a:t>?</a:t>
            </a:r>
            <a:endParaRPr lang="en-US" altLang="zh-CN" sz="3200">
              <a:solidFill>
                <a:srgbClr val="0000FF"/>
              </a:solidFill>
              <a:latin typeface="UTM Avo" panose="02040603050506020204" pitchFamily="18" charset="0"/>
              <a:ea typeface="Arial-Rounded" charset="-93"/>
              <a:cs typeface="Arial-Rounded"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467513" y="583322"/>
            <a:ext cx="8505646" cy="1077218"/>
          </a:xfrm>
          <a:prstGeom prst="rect">
            <a:avLst/>
          </a:prstGeom>
        </p:spPr>
        <p:txBody>
          <a:bodyPr wrap="square">
            <a:spAutoFit/>
          </a:bodyPr>
          <a:lstStyle/>
          <a:p>
            <a:r>
              <a:rPr lang="en-US" altLang="zh-CN" sz="3200">
                <a:solidFill>
                  <a:srgbClr val="0000FF"/>
                </a:solidFill>
                <a:latin typeface="UTM Avo" panose="02040603050506020204" pitchFamily="18" charset="0"/>
                <a:ea typeface="Arial-Rounded" charset="-93"/>
                <a:cs typeface="Arial-Rounded" charset="-93"/>
                <a:sym typeface="+mn-lt"/>
              </a:rPr>
              <a:t>b. Vì sao bầy sói có thể thoả thuê ăn thịt đàn Cừu?</a:t>
            </a:r>
          </a:p>
        </p:txBody>
      </p:sp>
      <p:sp>
        <p:nvSpPr>
          <p:cNvPr id="6" name="矩形 8">
            <a:extLst>
              <a:ext uri="{FF2B5EF4-FFF2-40B4-BE49-F238E27FC236}">
                <a16:creationId xmlns:a16="http://schemas.microsoft.com/office/drawing/2014/main" id="{BEF69370-038A-4CCC-B259-2DF7CD5468DF}"/>
              </a:ext>
            </a:extLst>
          </p:cNvPr>
          <p:cNvSpPr/>
          <p:nvPr/>
        </p:nvSpPr>
        <p:spPr>
          <a:xfrm>
            <a:off x="467513" y="337101"/>
            <a:ext cx="8505646" cy="1569660"/>
          </a:xfrm>
          <a:prstGeom prst="rect">
            <a:avLst/>
          </a:prstGeom>
        </p:spPr>
        <p:txBody>
          <a:bodyPr wrap="square">
            <a:spAutoFit/>
          </a:bodyPr>
          <a:lstStyle/>
          <a:p>
            <a:r>
              <a:rPr lang="en-US" sz="3200" smtClean="0">
                <a:solidFill>
                  <a:srgbClr val="0000FF"/>
                </a:solidFill>
                <a:latin typeface="UTM Avo" panose="02040603050506020204" pitchFamily="18" charset="0"/>
                <a:ea typeface="Arial-Rounded" charset="-93"/>
                <a:cs typeface="Arial-Rounded" charset="-93"/>
              </a:rPr>
              <a:t> </a:t>
            </a:r>
            <a:r>
              <a:rPr lang="vi-VN" sz="3200">
                <a:solidFill>
                  <a:srgbClr val="0000FF"/>
                </a:solidFill>
                <a:latin typeface="UTM Avo" panose="02040603050506020204" pitchFamily="18" charset="0"/>
                <a:ea typeface="Arial-Rounded" charset="-93"/>
                <a:cs typeface="Arial-Rounded" charset="-93"/>
              </a:rPr>
              <a:t>c. Em rút ra được bài học gì từ Câu chuyện này?</a:t>
            </a:r>
          </a:p>
          <a:p>
            <a:r>
              <a:rPr lang="en-US" sz="3200" smtClean="0">
                <a:solidFill>
                  <a:srgbClr val="0000FF"/>
                </a:solidFill>
                <a:latin typeface="UTM Avo" panose="02040603050506020204" pitchFamily="18" charset="0"/>
                <a:ea typeface="Arial-Rounded" charset="-93"/>
                <a:cs typeface="Arial-Rounded" charset="-93"/>
              </a:rPr>
              <a:t> </a:t>
            </a:r>
            <a:endParaRPr lang="vi-VN" sz="3200">
              <a:solidFill>
                <a:srgbClr val="0000FF"/>
              </a:solidFill>
              <a:latin typeface="Arial-Rounded" charset="-93"/>
              <a:ea typeface="Arial-Rounded" charset="-93"/>
              <a:cs typeface="Arial-Rounded" charset="-93"/>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 y="1850580"/>
            <a:ext cx="6585839" cy="329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BBF27-AEA7-4E39-9873-833F6E66B524}">
  <ds:schemaRefs>
    <ds:schemaRef ds:uri="http://purl.org/dc/elements/1.1/"/>
    <ds:schemaRef ds:uri="http://purl.org/dc/terms/"/>
    <ds:schemaRef ds:uri="http://schemas.microsoft.com/office/infopath/2007/PartnerControls"/>
    <ds:schemaRef ds:uri="http://schemas.microsoft.com/office/2006/metadata/properties"/>
    <ds:schemaRef ds:uri="http://schemas.microsoft.com/office/2006/documentManagement/types"/>
    <ds:schemaRef ds:uri="2954521b-b4ab-4ce3-8aa8-8bfa99a4c36e"/>
    <ds:schemaRef ds:uri="http://purl.org/dc/dcmitype/"/>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B348E-5AF4-49FB-8FE5-650F6DA25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577</TotalTime>
  <Words>324</Words>
  <Application>Microsoft Office PowerPoint</Application>
  <PresentationFormat>On-screen Show (16:9)</PresentationFormat>
  <Paragraphs>89</Paragraphs>
  <Slides>23</Slides>
  <Notes>23</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DFPOP1-W9</vt:lpstr>
      <vt:lpstr>Calibri</vt:lpstr>
      <vt:lpstr>华康少女文字W5</vt:lpstr>
      <vt:lpstr>Arial</vt:lpstr>
      <vt:lpstr>Times New Roman</vt:lpstr>
      <vt:lpstr>UTM Avo</vt:lpstr>
      <vt:lpstr>宋体</vt:lpstr>
      <vt:lpstr>Arial-Rounded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MAYTINH</cp:lastModifiedBy>
  <cp:revision>43</cp:revision>
  <dcterms:created xsi:type="dcterms:W3CDTF">2020-08-13T09:19:08Z</dcterms:created>
  <dcterms:modified xsi:type="dcterms:W3CDTF">2021-03-29T10:08:15Z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