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10" r:id="rId2"/>
    <p:sldId id="283" r:id="rId3"/>
    <p:sldId id="314" r:id="rId4"/>
    <p:sldId id="311" r:id="rId5"/>
    <p:sldId id="315" r:id="rId6"/>
    <p:sldId id="313" r:id="rId7"/>
    <p:sldId id="316" r:id="rId8"/>
    <p:sldId id="317" r:id="rId9"/>
    <p:sldId id="319" r:id="rId10"/>
    <p:sldId id="285" r:id="rId11"/>
    <p:sldId id="318" r:id="rId12"/>
    <p:sldId id="320" r:id="rId13"/>
    <p:sldId id="312" r:id="rId14"/>
    <p:sldId id="321" r:id="rId15"/>
    <p:sldId id="322" r:id="rId16"/>
    <p:sldId id="323" r:id="rId17"/>
    <p:sldId id="288" r:id="rId18"/>
    <p:sldId id="324" r:id="rId19"/>
    <p:sldId id="325" r:id="rId20"/>
    <p:sldId id="327" r:id="rId21"/>
    <p:sldId id="328" r:id="rId22"/>
  </p:sldIdLst>
  <p:sldSz cx="12192000" cy="6858000"/>
  <p:notesSz cx="6858000" cy="9144000"/>
  <p:embeddedFontLst>
    <p:embeddedFont>
      <p:font typeface="等线" panose="020B0604020202020204" charset="-122"/>
      <p:regular r:id="rId24"/>
      <p:bold r:id="rId25"/>
    </p:embeddedFont>
    <p:embeddedFont>
      <p:font typeface="UTM Amerika Sans" panose="02040603050506020204" pitchFamily="18" charset="0"/>
      <p:regular r:id="rId26"/>
    </p:embeddedFont>
    <p:embeddedFont>
      <p:font typeface="UTM Avo" panose="02040603050506020204" pitchFamily="18" charset="0"/>
      <p:regular r:id="rId27"/>
      <p:bold r:id="rId28"/>
      <p:italic r:id="rId29"/>
      <p:boldItalic r:id="rId30"/>
    </p:embeddedFont>
    <p:embeddedFont>
      <p:font typeface="UTM Gradoo" panose="02040603050506020204" pitchFamily="18" charset="0"/>
      <p:regular r:id="rId31"/>
    </p:embeddedFont>
    <p:embeddedFont>
      <p:font typeface="仓耳玄三M W05" panose="020B0604020202020204" charset="-122"/>
      <p:regular r:id="rId32"/>
    </p:embeddedFont>
    <p:embeddedFont>
      <p:font typeface="UTM BryantLG" panose="02040603050506020204" pitchFamily="18" charset="0"/>
      <p:regular r:id="rId33"/>
      <p:bold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AE2"/>
    <a:srgbClr val="112548"/>
    <a:srgbClr val="1F2E38"/>
    <a:srgbClr val="514931"/>
    <a:srgbClr val="9F3E38"/>
    <a:srgbClr val="FF0066"/>
    <a:srgbClr val="6600CC"/>
    <a:srgbClr val="F75D7A"/>
    <a:srgbClr val="BA68EC"/>
    <a:srgbClr val="333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82051" autoAdjust="0"/>
  </p:normalViewPr>
  <p:slideViewPr>
    <p:cSldViewPr snapToGrid="0">
      <p:cViewPr>
        <p:scale>
          <a:sx n="66" d="100"/>
          <a:sy n="66" d="100"/>
        </p:scale>
        <p:origin x="1234" y="48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403251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20644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53216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40432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5818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chọn bài 1a hoặc 1b tùy ý</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4593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chọn bài 1a hoặc 1b tùy ý</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5112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60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83000" b="-83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EEB867-D9F9-4FD9-843A-5753EACE80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6174" y="-5334000"/>
            <a:ext cx="2143229" cy="1714500"/>
          </a:xfrm>
          <a:prstGeom prst="rect">
            <a:avLst/>
          </a:prstGeom>
        </p:spPr>
      </p:pic>
      <p:pic>
        <p:nvPicPr>
          <p:cNvPr id="16" name="Picture 15">
            <a:extLst>
              <a:ext uri="{FF2B5EF4-FFF2-40B4-BE49-F238E27FC236}">
                <a16:creationId xmlns:a16="http://schemas.microsoft.com/office/drawing/2014/main" id="{059FCAC6-65D8-4998-8BFD-3CAD303BA1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73826" y="-5334000"/>
            <a:ext cx="2143229" cy="1714500"/>
          </a:xfrm>
          <a:prstGeom prst="rect">
            <a:avLst/>
          </a:prstGeom>
        </p:spPr>
      </p:pic>
      <p:pic>
        <p:nvPicPr>
          <p:cNvPr id="17" name="Picture 16">
            <a:extLst>
              <a:ext uri="{FF2B5EF4-FFF2-40B4-BE49-F238E27FC236}">
                <a16:creationId xmlns:a16="http://schemas.microsoft.com/office/drawing/2014/main" id="{288BA1F2-70F6-4C98-B78B-C873F7053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19901" y="12984480"/>
            <a:ext cx="2143229" cy="1714500"/>
          </a:xfrm>
          <a:prstGeom prst="rect">
            <a:avLst/>
          </a:prstGeom>
        </p:spPr>
      </p:pic>
      <p:pic>
        <p:nvPicPr>
          <p:cNvPr id="18" name="Picture 17">
            <a:extLst>
              <a:ext uri="{FF2B5EF4-FFF2-40B4-BE49-F238E27FC236}">
                <a16:creationId xmlns:a16="http://schemas.microsoft.com/office/drawing/2014/main" id="{E4B6CE16-A599-43E8-BA7D-8411691A78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50099" y="12984480"/>
            <a:ext cx="2143229" cy="1714500"/>
          </a:xfrm>
          <a:prstGeom prst="rect">
            <a:avLst/>
          </a:prstGeom>
        </p:spPr>
      </p:pic>
      <p:sp>
        <p:nvSpPr>
          <p:cNvPr id="19" name="Rectangle 18">
            <a:extLst>
              <a:ext uri="{FF2B5EF4-FFF2-40B4-BE49-F238E27FC236}">
                <a16:creationId xmlns:a16="http://schemas.microsoft.com/office/drawing/2014/main" id="{083CA20C-AB6C-43B6-B35C-2623FB9A5D5E}"/>
              </a:ext>
            </a:extLst>
          </p:cNvPr>
          <p:cNvSpPr/>
          <p:nvPr userDrawn="1"/>
        </p:nvSpPr>
        <p:spPr>
          <a:xfrm rot="5400000">
            <a:off x="11648743" y="371416"/>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sp>
        <p:nvSpPr>
          <p:cNvPr id="20" name="Rectangle 19">
            <a:extLst>
              <a:ext uri="{FF2B5EF4-FFF2-40B4-BE49-F238E27FC236}">
                <a16:creationId xmlns:a16="http://schemas.microsoft.com/office/drawing/2014/main" id="{F8FAF447-88FB-4CC0-BD2D-0B8EF87F575F}"/>
              </a:ext>
            </a:extLst>
          </p:cNvPr>
          <p:cNvSpPr/>
          <p:nvPr userDrawn="1"/>
        </p:nvSpPr>
        <p:spPr>
          <a:xfrm rot="16200000" flipH="1">
            <a:off x="-143148" y="6190535"/>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A4A5725F-6C2A-4CE4-A37E-675117279A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90" y="7962900"/>
            <a:ext cx="1881378" cy="1625303"/>
          </a:xfrm>
          <a:prstGeom prst="rect">
            <a:avLst/>
          </a:prstGeom>
        </p:spPr>
      </p:pic>
      <p:sp>
        <p:nvSpPr>
          <p:cNvPr id="10" name="TextBox 9">
            <a:extLst>
              <a:ext uri="{FF2B5EF4-FFF2-40B4-BE49-F238E27FC236}">
                <a16:creationId xmlns:a16="http://schemas.microsoft.com/office/drawing/2014/main" id="{FB22C09E-345D-449A-B0D7-DD6371FDEB49}"/>
              </a:ext>
            </a:extLst>
          </p:cNvPr>
          <p:cNvSpPr txBox="1"/>
          <p:nvPr userDrawn="1"/>
        </p:nvSpPr>
        <p:spPr>
          <a:xfrm>
            <a:off x="2042580" y="8418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pic>
        <p:nvPicPr>
          <p:cNvPr id="5" name="Picture 4">
            <a:extLst>
              <a:ext uri="{FF2B5EF4-FFF2-40B4-BE49-F238E27FC236}">
                <a16:creationId xmlns:a16="http://schemas.microsoft.com/office/drawing/2014/main" id="{A8045FB5-8969-4B46-9B86-C9BDDABD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47" y="-197409"/>
            <a:ext cx="3761558" cy="2036240"/>
          </a:xfrm>
          <a:prstGeom prst="rect">
            <a:avLst/>
          </a:prstGeom>
        </p:spPr>
      </p:pic>
      <p:pic>
        <p:nvPicPr>
          <p:cNvPr id="7" name="Picture 6">
            <a:extLst>
              <a:ext uri="{FF2B5EF4-FFF2-40B4-BE49-F238E27FC236}">
                <a16:creationId xmlns:a16="http://schemas.microsoft.com/office/drawing/2014/main" id="{BAAD47EB-7B3A-42E9-BAC8-F3A42C002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720" y="1980279"/>
            <a:ext cx="9467909" cy="4749196"/>
          </a:xfrm>
          <a:prstGeom prst="rect">
            <a:avLst/>
          </a:prstGeom>
        </p:spPr>
      </p:pic>
    </p:spTree>
    <p:extLst>
      <p:ext uri="{BB962C8B-B14F-4D97-AF65-F5344CB8AC3E}">
        <p14:creationId xmlns:p14="http://schemas.microsoft.com/office/powerpoint/2010/main" val="43397067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462C63-9C2C-4107-B395-7BAC3368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42"/>
          <a:stretch/>
        </p:blipFill>
        <p:spPr>
          <a:xfrm>
            <a:off x="239209" y="-451099"/>
            <a:ext cx="11713581" cy="7760197"/>
          </a:xfrm>
          <a:prstGeom prst="rect">
            <a:avLst/>
          </a:prstGeom>
        </p:spPr>
      </p:pic>
      <p:sp>
        <p:nvSpPr>
          <p:cNvPr id="9" name="Rectangle 8">
            <a:extLst>
              <a:ext uri="{FF2B5EF4-FFF2-40B4-BE49-F238E27FC236}">
                <a16:creationId xmlns:a16="http://schemas.microsoft.com/office/drawing/2014/main" id="{6DF6A2AB-5145-4673-B389-0770A6575ABE}"/>
              </a:ext>
            </a:extLst>
          </p:cNvPr>
          <p:cNvSpPr/>
          <p:nvPr/>
        </p:nvSpPr>
        <p:spPr>
          <a:xfrm>
            <a:off x="2892490" y="2459503"/>
            <a:ext cx="6792685" cy="2308324"/>
          </a:xfrm>
          <a:prstGeom prst="rect">
            <a:avLst/>
          </a:prstGeom>
          <a:noFill/>
        </p:spPr>
        <p:txBody>
          <a:bodyPr wrap="square" lIns="91440" tIns="45720" rIns="91440" bIns="45720">
            <a:spAutoFit/>
          </a:bodyPr>
          <a:lstStyle/>
          <a:p>
            <a:pPr algn="just"/>
            <a:r>
              <a:rPr lang="en-US" sz="4800" b="1">
                <a:ln w="0"/>
                <a:solidFill>
                  <a:srgbClr val="2E67AC"/>
                </a:solidFill>
                <a:latin typeface="UTM BryantLG" panose="02040603050506020204" pitchFamily="18" charset="0"/>
              </a:rPr>
              <a:t>	Vẻ ngoài của bác sĩ Ly và tên cướp biển khác nhau như thế nào?  </a:t>
            </a:r>
            <a:endParaRPr lang="en-US" sz="48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accel="80000" fill="hold" grpId="0" nodeType="click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467369" y="793747"/>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833E69F7-C287-44D7-8F77-323937E0BB6E}"/>
              </a:ext>
            </a:extLst>
          </p:cNvPr>
          <p:cNvSpPr/>
          <p:nvPr/>
        </p:nvSpPr>
        <p:spPr>
          <a:xfrm>
            <a:off x="2507869" y="4590016"/>
            <a:ext cx="8970369" cy="52251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64C5D0-9D23-4721-B108-FB05F82A5D52}"/>
              </a:ext>
            </a:extLst>
          </p:cNvPr>
          <p:cNvSpPr/>
          <p:nvPr/>
        </p:nvSpPr>
        <p:spPr>
          <a:xfrm>
            <a:off x="794761" y="5086710"/>
            <a:ext cx="10683477"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A4653EA-BE56-4993-812B-34922AD39115}"/>
              </a:ext>
            </a:extLst>
          </p:cNvPr>
          <p:cNvSpPr/>
          <p:nvPr/>
        </p:nvSpPr>
        <p:spPr>
          <a:xfrm>
            <a:off x="794761" y="5541739"/>
            <a:ext cx="1794109"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0EE279-50FD-4CDB-8A2B-A23A2B150171}"/>
              </a:ext>
            </a:extLst>
          </p:cNvPr>
          <p:cNvSpPr/>
          <p:nvPr/>
        </p:nvSpPr>
        <p:spPr>
          <a:xfrm>
            <a:off x="7074056" y="1631293"/>
            <a:ext cx="1286174" cy="458764"/>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2" name="Rectangle: Rounded Corners 11">
            <a:extLst>
              <a:ext uri="{FF2B5EF4-FFF2-40B4-BE49-F238E27FC236}">
                <a16:creationId xmlns:a16="http://schemas.microsoft.com/office/drawing/2014/main" id="{8DE289B3-107C-4C95-B96D-EEB41A520D27}"/>
              </a:ext>
            </a:extLst>
          </p:cNvPr>
          <p:cNvSpPr/>
          <p:nvPr/>
        </p:nvSpPr>
        <p:spPr>
          <a:xfrm>
            <a:off x="6471470" y="2153806"/>
            <a:ext cx="2000726" cy="412111"/>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3" name="Rectangle: Rounded Corners 12">
            <a:extLst>
              <a:ext uri="{FF2B5EF4-FFF2-40B4-BE49-F238E27FC236}">
                <a16:creationId xmlns:a16="http://schemas.microsoft.com/office/drawing/2014/main" id="{B3447738-6B91-4E17-A0AD-46DBC381AE88}"/>
              </a:ext>
            </a:extLst>
          </p:cNvPr>
          <p:cNvSpPr/>
          <p:nvPr/>
        </p:nvSpPr>
        <p:spPr>
          <a:xfrm>
            <a:off x="754261" y="260640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4" name="Rectangle: Rounded Corners 13">
            <a:extLst>
              <a:ext uri="{FF2B5EF4-FFF2-40B4-BE49-F238E27FC236}">
                <a16:creationId xmlns:a16="http://schemas.microsoft.com/office/drawing/2014/main" id="{95544794-332B-4F10-9A1C-F50309CD7026}"/>
              </a:ext>
            </a:extLst>
          </p:cNvPr>
          <p:cNvSpPr/>
          <p:nvPr/>
        </p:nvSpPr>
        <p:spPr>
          <a:xfrm>
            <a:off x="3169169" y="262933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5" name="Rectangle: Rounded Corners 14">
            <a:extLst>
              <a:ext uri="{FF2B5EF4-FFF2-40B4-BE49-F238E27FC236}">
                <a16:creationId xmlns:a16="http://schemas.microsoft.com/office/drawing/2014/main" id="{186140BE-12E5-4AE9-BD1E-3930003D7F96}"/>
              </a:ext>
            </a:extLst>
          </p:cNvPr>
          <p:cNvSpPr/>
          <p:nvPr/>
        </p:nvSpPr>
        <p:spPr>
          <a:xfrm>
            <a:off x="8804807" y="4572434"/>
            <a:ext cx="2453743"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6" name="Rectangle: Rounded Corners 15">
            <a:extLst>
              <a:ext uri="{FF2B5EF4-FFF2-40B4-BE49-F238E27FC236}">
                <a16:creationId xmlns:a16="http://schemas.microsoft.com/office/drawing/2014/main" id="{2C51765F-FA6B-4719-93B1-40A453E21EDD}"/>
              </a:ext>
            </a:extLst>
          </p:cNvPr>
          <p:cNvSpPr/>
          <p:nvPr/>
        </p:nvSpPr>
        <p:spPr>
          <a:xfrm>
            <a:off x="3387195" y="5056116"/>
            <a:ext cx="1584856"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7" name="Rectangle 6">
            <a:extLst>
              <a:ext uri="{FF2B5EF4-FFF2-40B4-BE49-F238E27FC236}">
                <a16:creationId xmlns:a16="http://schemas.microsoft.com/office/drawing/2014/main" id="{8F7DBD29-3975-40E3-88AE-F5DAA182F2BB}"/>
              </a:ext>
            </a:extLst>
          </p:cNvPr>
          <p:cNvSpPr/>
          <p:nvPr/>
        </p:nvSpPr>
        <p:spPr>
          <a:xfrm>
            <a:off x="754261" y="1544926"/>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29706302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3968" y="2151727"/>
            <a:ext cx="2941831"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luyện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76320680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AF4BB98-FE5E-48A4-B46A-06E6B9434A0C}"/>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pic>
        <p:nvPicPr>
          <p:cNvPr id="4" name="Picture 3">
            <a:extLst>
              <a:ext uri="{FF2B5EF4-FFF2-40B4-BE49-F238E27FC236}">
                <a16:creationId xmlns:a16="http://schemas.microsoft.com/office/drawing/2014/main" id="{65026DE1-8CFC-480F-B51B-078D11976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64" y="1494772"/>
            <a:ext cx="2286000" cy="2286000"/>
          </a:xfrm>
          <a:prstGeom prst="rect">
            <a:avLst/>
          </a:prstGeom>
        </p:spPr>
      </p:pic>
      <p:pic>
        <p:nvPicPr>
          <p:cNvPr id="6" name="Picture 5">
            <a:extLst>
              <a:ext uri="{FF2B5EF4-FFF2-40B4-BE49-F238E27FC236}">
                <a16:creationId xmlns:a16="http://schemas.microsoft.com/office/drawing/2014/main" id="{B96B9B14-B0FE-47AA-BE07-6F3E37AE8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018" y="3780772"/>
            <a:ext cx="2286000" cy="2286000"/>
          </a:xfrm>
          <a:prstGeom prst="rect">
            <a:avLst/>
          </a:prstGeom>
        </p:spPr>
      </p:pic>
      <p:pic>
        <p:nvPicPr>
          <p:cNvPr id="8" name="Picture 7">
            <a:extLst>
              <a:ext uri="{FF2B5EF4-FFF2-40B4-BE49-F238E27FC236}">
                <a16:creationId xmlns:a16="http://schemas.microsoft.com/office/drawing/2014/main" id="{39A1613A-CED8-44EE-B35E-832FDF598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685" y="1494772"/>
            <a:ext cx="2286000" cy="2286000"/>
          </a:xfrm>
          <a:prstGeom prst="rect">
            <a:avLst/>
          </a:prstGeom>
        </p:spPr>
      </p:pic>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631" y="3707094"/>
            <a:ext cx="2286000" cy="22860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296359" y="635027"/>
            <a:ext cx="3599282" cy="769441"/>
          </a:xfrm>
          <a:prstGeom prst="rect">
            <a:avLst/>
          </a:prstGeom>
          <a:noFill/>
        </p:spPr>
        <p:txBody>
          <a:bodyPr wrap="square" lIns="91440" tIns="45720" rIns="91440" bIns="45720">
            <a:spAutoFit/>
          </a:bodyPr>
          <a:lstStyle/>
          <a:p>
            <a:pPr algn="ctr"/>
            <a:r>
              <a:rPr lang="en-US" sz="44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Lưu ý</a:t>
            </a:r>
            <a:endParaRPr lang="en-US" sz="44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
        <p:nvSpPr>
          <p:cNvPr id="13" name="Rectangle 12">
            <a:extLst>
              <a:ext uri="{FF2B5EF4-FFF2-40B4-BE49-F238E27FC236}">
                <a16:creationId xmlns:a16="http://schemas.microsoft.com/office/drawing/2014/main" id="{7B7D3FA4-09FA-4E13-A0C7-57DCB983BD36}"/>
              </a:ext>
            </a:extLst>
          </p:cNvPr>
          <p:cNvSpPr/>
          <p:nvPr/>
        </p:nvSpPr>
        <p:spPr>
          <a:xfrm>
            <a:off x="2455283" y="1910464"/>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UTM BryantLG" panose="02040603050506020204" pitchFamily="18" charset="0"/>
              </a:rPr>
              <a:t>Chuẩn bị </a:t>
            </a:r>
            <a:br>
              <a:rPr lang="en-US" sz="3600" b="1">
                <a:ln w="0"/>
                <a:solidFill>
                  <a:srgbClr val="4D3D87"/>
                </a:solidFill>
                <a:latin typeface="UTM BryantLG" panose="02040603050506020204" pitchFamily="18" charset="0"/>
              </a:rPr>
            </a:br>
            <a:r>
              <a:rPr lang="en-US" sz="3600" b="1">
                <a:ln w="0"/>
                <a:solidFill>
                  <a:srgbClr val="4D3D87"/>
                </a:solidFill>
                <a:latin typeface="UTM BryantLG" panose="02040603050506020204" pitchFamily="18" charset="0"/>
              </a:rPr>
              <a:t>vở, viết</a:t>
            </a:r>
            <a:endParaRPr lang="en-US" sz="3600" b="1" cap="none" spc="0">
              <a:ln w="0"/>
              <a:solidFill>
                <a:srgbClr val="4D3D87"/>
              </a:solidFill>
              <a:latin typeface="UTM Avo" panose="02040603050506020204" pitchFamily="18" charset="0"/>
            </a:endParaRPr>
          </a:p>
        </p:txBody>
      </p:sp>
      <p:sp>
        <p:nvSpPr>
          <p:cNvPr id="14" name="Rectangle 13">
            <a:extLst>
              <a:ext uri="{FF2B5EF4-FFF2-40B4-BE49-F238E27FC236}">
                <a16:creationId xmlns:a16="http://schemas.microsoft.com/office/drawing/2014/main" id="{DC2ED301-8389-4DFF-82D6-74274100B6B1}"/>
              </a:ext>
            </a:extLst>
          </p:cNvPr>
          <p:cNvSpPr/>
          <p:nvPr/>
        </p:nvSpPr>
        <p:spPr>
          <a:xfrm>
            <a:off x="2455282" y="4249929"/>
            <a:ext cx="3149035" cy="1200329"/>
          </a:xfrm>
          <a:prstGeom prst="rect">
            <a:avLst/>
          </a:prstGeom>
          <a:noFill/>
        </p:spPr>
        <p:txBody>
          <a:bodyPr wrap="square" lIns="91440" tIns="45720" rIns="91440" bIns="45720">
            <a:spAutoFit/>
          </a:bodyPr>
          <a:lstStyle/>
          <a:p>
            <a:pPr algn="ctr"/>
            <a:r>
              <a:rPr lang="en-US" sz="3600" b="1">
                <a:ln w="0"/>
                <a:solidFill>
                  <a:srgbClr val="8D2A24"/>
                </a:solidFill>
                <a:latin typeface="UTM BryantLG" panose="02040603050506020204" pitchFamily="18" charset="0"/>
              </a:rPr>
              <a:t>Nghe</a:t>
            </a:r>
            <a:br>
              <a:rPr lang="en-US" sz="3600" b="1">
                <a:ln w="0"/>
                <a:solidFill>
                  <a:srgbClr val="8D2A24"/>
                </a:solidFill>
                <a:latin typeface="UTM BryantLG" panose="02040603050506020204" pitchFamily="18" charset="0"/>
              </a:rPr>
            </a:br>
            <a:r>
              <a:rPr lang="en-US" sz="3600" b="1">
                <a:ln w="0"/>
                <a:solidFill>
                  <a:srgbClr val="8D2A24"/>
                </a:solidFill>
                <a:latin typeface="UTM BryantLG" panose="02040603050506020204" pitchFamily="18" charset="0"/>
              </a:rPr>
              <a:t> cẩn thận</a:t>
            </a:r>
            <a:endParaRPr lang="en-US" sz="3600" b="1" cap="none" spc="0">
              <a:ln w="0"/>
              <a:solidFill>
                <a:srgbClr val="8D2A24"/>
              </a:solidFill>
              <a:latin typeface="UTM Avo" panose="02040603050506020204" pitchFamily="18" charset="0"/>
            </a:endParaRPr>
          </a:p>
        </p:txBody>
      </p:sp>
      <p:sp>
        <p:nvSpPr>
          <p:cNvPr id="15" name="Rectangle 14">
            <a:extLst>
              <a:ext uri="{FF2B5EF4-FFF2-40B4-BE49-F238E27FC236}">
                <a16:creationId xmlns:a16="http://schemas.microsoft.com/office/drawing/2014/main" id="{18FD0A58-C5BE-44F7-89B2-0908422C1F40}"/>
              </a:ext>
            </a:extLst>
          </p:cNvPr>
          <p:cNvSpPr/>
          <p:nvPr/>
        </p:nvSpPr>
        <p:spPr>
          <a:xfrm>
            <a:off x="7895641" y="2046316"/>
            <a:ext cx="3149035" cy="646331"/>
          </a:xfrm>
          <a:prstGeom prst="rect">
            <a:avLst/>
          </a:prstGeom>
          <a:noFill/>
        </p:spPr>
        <p:txBody>
          <a:bodyPr wrap="square" lIns="91440" tIns="45720" rIns="91440" bIns="45720">
            <a:spAutoFit/>
          </a:bodyPr>
          <a:lstStyle/>
          <a:p>
            <a:pPr algn="ctr"/>
            <a:r>
              <a:rPr lang="en-US" sz="3600" b="1">
                <a:ln w="0"/>
                <a:solidFill>
                  <a:srgbClr val="333E5F"/>
                </a:solidFill>
                <a:latin typeface="UTM BryantLG" panose="02040603050506020204" pitchFamily="18" charset="0"/>
              </a:rPr>
              <a:t>Viết kĩ càng</a:t>
            </a:r>
            <a:endParaRPr lang="en-US" sz="3600" b="1" cap="none" spc="0">
              <a:ln w="0"/>
              <a:solidFill>
                <a:srgbClr val="333E5F"/>
              </a:solidFill>
              <a:latin typeface="UTM Avo" panose="02040603050506020204" pitchFamily="18" charset="0"/>
            </a:endParaRPr>
          </a:p>
        </p:txBody>
      </p:sp>
      <p:sp>
        <p:nvSpPr>
          <p:cNvPr id="16" name="Rectangle 15">
            <a:extLst>
              <a:ext uri="{FF2B5EF4-FFF2-40B4-BE49-F238E27FC236}">
                <a16:creationId xmlns:a16="http://schemas.microsoft.com/office/drawing/2014/main" id="{F2124205-7535-4D38-9E4A-47DB8218AE6C}"/>
              </a:ext>
            </a:extLst>
          </p:cNvPr>
          <p:cNvSpPr/>
          <p:nvPr/>
        </p:nvSpPr>
        <p:spPr>
          <a:xfrm>
            <a:off x="8162200" y="4545731"/>
            <a:ext cx="3149035" cy="646331"/>
          </a:xfrm>
          <a:prstGeom prst="rect">
            <a:avLst/>
          </a:prstGeom>
          <a:noFill/>
        </p:spPr>
        <p:txBody>
          <a:bodyPr wrap="square" lIns="91440" tIns="45720" rIns="91440" bIns="45720">
            <a:spAutoFit/>
          </a:bodyPr>
          <a:lstStyle/>
          <a:p>
            <a:pPr algn="ctr"/>
            <a:r>
              <a:rPr lang="en-US" sz="3600" b="1">
                <a:ln w="0"/>
                <a:solidFill>
                  <a:srgbClr val="F75D7A"/>
                </a:solidFill>
                <a:latin typeface="UTM BryantLG" panose="02040603050506020204" pitchFamily="18" charset="0"/>
              </a:rPr>
              <a:t>Sửa lỗi ngay</a:t>
            </a:r>
            <a:endParaRPr lang="en-US" sz="3600" b="1" cap="none" spc="0">
              <a:ln w="0"/>
              <a:solidFill>
                <a:srgbClr val="F75D7A"/>
              </a:solidFill>
              <a:latin typeface="UTM Avo" panose="02040603050506020204" pitchFamily="18" charset="0"/>
            </a:endParaRPr>
          </a:p>
        </p:txBody>
      </p:sp>
    </p:spTree>
    <p:extLst>
      <p:ext uri="{BB962C8B-B14F-4D97-AF65-F5344CB8AC3E}">
        <p14:creationId xmlns:p14="http://schemas.microsoft.com/office/powerpoint/2010/main" val="90751003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650"/>
                            </p:stCondLst>
                            <p:childTnLst>
                              <p:par>
                                <p:cTn id="10" presetID="16" presetClass="entr" presetSubtype="4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par>
                          <p:cTn id="13" fill="hold">
                            <p:stCondLst>
                              <p:cond delay="1150"/>
                            </p:stCondLst>
                            <p:childTnLst>
                              <p:par>
                                <p:cTn id="14" presetID="2" presetClass="entr" presetSubtype="1" accel="8000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850"/>
                            </p:stCondLst>
                            <p:childTnLst>
                              <p:par>
                                <p:cTn id="19" presetID="16" presetClass="entr" presetSubtype="4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500"/>
                                        <p:tgtEl>
                                          <p:spTgt spid="10"/>
                                        </p:tgtEl>
                                      </p:cBhvr>
                                    </p:animEffect>
                                  </p:childTnLst>
                                </p:cTn>
                              </p:par>
                            </p:childTnLst>
                          </p:cTn>
                        </p:par>
                        <p:par>
                          <p:cTn id="22" fill="hold">
                            <p:stCondLst>
                              <p:cond delay="2350"/>
                            </p:stCondLst>
                            <p:childTnLst>
                              <p:par>
                                <p:cTn id="23" presetID="2" presetClass="entr" presetSubtype="1" accel="80000" fill="hold" grpId="0" nodeType="afterEffect">
                                  <p:stCondLst>
                                    <p:cond delay="0"/>
                                  </p:stCondLst>
                                  <p:iterate type="wd">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6" presetClass="entr" presetSubtype="4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Horizontal)">
                                      <p:cBhvr>
                                        <p:cTn id="30" dur="500"/>
                                        <p:tgtEl>
                                          <p:spTgt spid="8"/>
                                        </p:tgtEl>
                                      </p:cBhvr>
                                    </p:animEffect>
                                  </p:childTnLst>
                                </p:cTn>
                              </p:par>
                            </p:childTnLst>
                          </p:cTn>
                        </p:par>
                        <p:par>
                          <p:cTn id="31" fill="hold">
                            <p:stCondLst>
                              <p:cond delay="3500"/>
                            </p:stCondLst>
                            <p:childTnLst>
                              <p:par>
                                <p:cTn id="32" presetID="2" presetClass="entr" presetSubtype="1" accel="80000" fill="hold" grpId="0" nodeType="afterEffect">
                                  <p:stCondLst>
                                    <p:cond delay="0"/>
                                  </p:stCondLst>
                                  <p:iterate type="wd">
                                    <p:tmPct val="10000"/>
                                  </p:iterate>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4100"/>
                            </p:stCondLst>
                            <p:childTnLst>
                              <p:par>
                                <p:cTn id="37" presetID="16" presetClass="entr" presetSubtype="4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Horizontal)">
                                      <p:cBhvr>
                                        <p:cTn id="39" dur="500"/>
                                        <p:tgtEl>
                                          <p:spTgt spid="6"/>
                                        </p:tgtEl>
                                      </p:cBhvr>
                                    </p:animEffect>
                                  </p:childTnLst>
                                </p:cTn>
                              </p:par>
                            </p:childTnLst>
                          </p:cTn>
                        </p:par>
                        <p:par>
                          <p:cTn id="40" fill="hold">
                            <p:stCondLst>
                              <p:cond delay="4600"/>
                            </p:stCondLst>
                            <p:childTnLst>
                              <p:par>
                                <p:cTn id="41" presetID="2" presetClass="entr" presetSubtype="1" accel="80000" fill="hold" grpId="0" nodeType="afterEffect">
                                  <p:stCondLst>
                                    <p:cond delay="0"/>
                                  </p:stCondLst>
                                  <p:iterate type="wd">
                                    <p:tmPct val="10000"/>
                                  </p:iterate>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255" y="1725467"/>
            <a:ext cx="5553000" cy="5552998"/>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611549" y="2028616"/>
            <a:ext cx="266611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nghe</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viết</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1831427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502688" y="-335293"/>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301" y="1162546"/>
            <a:ext cx="6366039" cy="6366039"/>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8474914" y="2384647"/>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3963106" y="3156555"/>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6240431" y="2083598"/>
            <a:ext cx="1891864"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sửa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lỗi</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229476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624" y="1157491"/>
            <a:ext cx="6239931" cy="6239931"/>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4023525" y="2028616"/>
            <a:ext cx="1842171"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bài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43767580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339702" y="366623"/>
            <a:ext cx="11512597" cy="6124754"/>
          </a:xfrm>
          <a:prstGeom prst="rect">
            <a:avLst/>
          </a:prstGeom>
          <a:noFill/>
        </p:spPr>
        <p:txBody>
          <a:bodyPr wrap="square" lIns="91440" tIns="45720" rIns="91440" bIns="45720">
            <a:spAutoFit/>
          </a:bodyPr>
          <a:lstStyle/>
          <a:p>
            <a:pPr algn="just"/>
            <a:r>
              <a:rPr lang="en-US" sz="3600" b="1">
                <a:ln w="0"/>
                <a:solidFill>
                  <a:srgbClr val="4D3D87"/>
                </a:solidFill>
                <a:latin typeface="UTM BryantLG" panose="02040603050506020204" pitchFamily="18" charset="0"/>
              </a:rPr>
              <a:t>1a. Tìm những tiếng bắt đầu bằng </a:t>
            </a:r>
            <a:r>
              <a:rPr lang="en-US" sz="3600" b="1">
                <a:ln w="0"/>
                <a:solidFill>
                  <a:srgbClr val="FF0066"/>
                </a:solidFill>
                <a:latin typeface="UTM BryantLG" panose="02040603050506020204" pitchFamily="18" charset="0"/>
              </a:rPr>
              <a:t>r</a:t>
            </a:r>
            <a:r>
              <a:rPr lang="en-US" sz="3600" b="1">
                <a:ln w="0"/>
                <a:solidFill>
                  <a:srgbClr val="4D3D87"/>
                </a:solidFill>
                <a:latin typeface="UTM BryantLG" panose="02040603050506020204" pitchFamily="18" charset="0"/>
              </a:rPr>
              <a:t>, </a:t>
            </a:r>
            <a:r>
              <a:rPr lang="en-US" sz="3600" b="1">
                <a:ln w="0"/>
                <a:solidFill>
                  <a:srgbClr val="FF0066"/>
                </a:solidFill>
                <a:latin typeface="UTM BryantLG" panose="02040603050506020204" pitchFamily="18" charset="0"/>
              </a:rPr>
              <a:t>d</a:t>
            </a:r>
            <a:r>
              <a:rPr lang="en-US" sz="3600" b="1">
                <a:ln w="0"/>
                <a:solidFill>
                  <a:srgbClr val="4D3D87"/>
                </a:solidFill>
                <a:latin typeface="UTM BryantLG" panose="02040603050506020204" pitchFamily="18" charset="0"/>
              </a:rPr>
              <a:t>, </a:t>
            </a:r>
            <a:r>
              <a:rPr lang="en-US" sz="3600" b="1">
                <a:ln w="0"/>
                <a:solidFill>
                  <a:srgbClr val="FF0066"/>
                </a:solidFill>
                <a:latin typeface="UTM BryantLG" panose="02040603050506020204" pitchFamily="18" charset="0"/>
              </a:rPr>
              <a:t>gi</a:t>
            </a:r>
            <a:r>
              <a:rPr lang="en-US" sz="3600" b="1">
                <a:ln w="0"/>
                <a:solidFill>
                  <a:srgbClr val="4D3D87"/>
                </a:solidFill>
                <a:latin typeface="UTM BryantLG" panose="02040603050506020204" pitchFamily="18" charset="0"/>
              </a:rPr>
              <a:t> thích hợp với mỗi ô trống trong đoạn văn:</a:t>
            </a:r>
          </a:p>
          <a:p>
            <a:pPr algn="just"/>
            <a:endParaRPr lang="en-US" sz="3200" b="1">
              <a:ln w="0"/>
              <a:solidFill>
                <a:srgbClr val="4D3D87"/>
              </a:solidFill>
              <a:latin typeface="UTM BryantLG" panose="02040603050506020204" pitchFamily="18" charset="0"/>
            </a:endParaRPr>
          </a:p>
          <a:p>
            <a:pPr algn="just"/>
            <a:r>
              <a:rPr lang="en-US" sz="3600" b="1">
                <a:ln w="0"/>
                <a:solidFill>
                  <a:srgbClr val="4D3D87"/>
                </a:solidFill>
                <a:latin typeface="UTM BryantLG" panose="02040603050506020204" pitchFamily="18" charset="0"/>
              </a:rPr>
              <a:t>	</a:t>
            </a:r>
            <a:r>
              <a:rPr lang="vi-VN" sz="3600" b="1">
                <a:ln w="0"/>
                <a:solidFill>
                  <a:srgbClr val="6600CC"/>
                </a:solidFill>
                <a:latin typeface="UTM BryantLG" panose="02040603050506020204" pitchFamily="18" charset="0"/>
              </a:rPr>
              <a:t>Rừng đã bảng lảng thu. Những thân cây cao lưng chừng trời khẽ khàng thả xuống một chiếc lá úa. Không</a:t>
            </a:r>
            <a:r>
              <a:rPr lang="en-US" sz="3600" b="1">
                <a:ln w="0"/>
                <a:solidFill>
                  <a:srgbClr val="FF0066"/>
                </a:solidFill>
                <a:latin typeface="UTM BryantLG" panose="02040603050506020204" pitchFamily="18" charset="0"/>
              </a:rPr>
              <a:t> gian</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tĩnh lặng nồng nàn mùi đất bốc hương và mùi lá </a:t>
            </a:r>
            <a:r>
              <a:rPr lang="en-US" sz="3600" b="1">
                <a:ln w="0"/>
                <a:solidFill>
                  <a:srgbClr val="6600CC"/>
                </a:solidFill>
                <a:latin typeface="UTM BryantLG" panose="02040603050506020204" pitchFamily="18" charset="0"/>
              </a:rPr>
              <a:t>ải</a:t>
            </a:r>
            <a:r>
              <a:rPr lang="vi-VN" sz="3600" b="1">
                <a:ln w="0"/>
                <a:solidFill>
                  <a:srgbClr val="6600CC"/>
                </a:solidFill>
                <a:latin typeface="UTM BryantLG" panose="02040603050506020204" pitchFamily="18" charset="0"/>
              </a:rPr>
              <a:t> lên men. Chẳng biết mưa từ bao</a:t>
            </a:r>
            <a:r>
              <a:rPr lang="en-US" sz="3600" b="1">
                <a:ln w="0"/>
                <a:solidFill>
                  <a:srgbClr val="FF0066"/>
                </a:solidFill>
                <a:latin typeface="UTM BryantLG" panose="02040603050506020204" pitchFamily="18" charset="0"/>
              </a:rPr>
              <a:t> giờ</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mà thân cây thông dại trắng mốc, nứt nẻ,</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dãi</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dầu, có những vệt nước chảy ngoằn ngoèo. Trời đứng</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gió</a:t>
            </a:r>
            <a:r>
              <a:rPr lang="vi-VN" sz="3600" b="1">
                <a:ln w="0"/>
                <a:solidFill>
                  <a:srgbClr val="6600CC"/>
                </a:solidFill>
                <a:latin typeface="UTM BryantLG" panose="02040603050506020204" pitchFamily="18" charset="0"/>
              </a:rPr>
              <a:t>, nhưng đâu đó vẫn âm ám một thứ tiếng vang rền, không thật rõ</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ràng</a:t>
            </a:r>
            <a:r>
              <a:rPr lang="en-US" sz="3600" b="1">
                <a:ln w="0"/>
                <a:solidFill>
                  <a:srgbClr val="6600CC"/>
                </a:solidFill>
                <a:latin typeface="UTM BryantLG" panose="02040603050506020204" pitchFamily="18" charset="0"/>
              </a:rPr>
              <a:t>.</a:t>
            </a:r>
            <a:r>
              <a:rPr lang="vi-VN" sz="3600" b="1">
                <a:ln w="0"/>
                <a:solidFill>
                  <a:srgbClr val="6600CC"/>
                </a:solidFill>
                <a:latin typeface="UTM BryantLG" panose="02040603050506020204" pitchFamily="18" charset="0"/>
              </a:rPr>
              <a:t> Hay là gió đã nổi lên ở khu</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rừng</a:t>
            </a:r>
            <a:r>
              <a:rPr lang="vi-VN" sz="3600" b="1">
                <a:ln w="0"/>
                <a:solidFill>
                  <a:srgbClr val="6600CC"/>
                </a:solidFill>
                <a:latin typeface="UTM BryantLG" panose="02040603050506020204" pitchFamily="18" charset="0"/>
              </a:rPr>
              <a:t> bên kia?</a:t>
            </a:r>
            <a:endParaRPr lang="en-US" sz="3600" b="1">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924050" y="32194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1" name="Rectangle 10">
            <a:extLst>
              <a:ext uri="{FF2B5EF4-FFF2-40B4-BE49-F238E27FC236}">
                <a16:creationId xmlns:a16="http://schemas.microsoft.com/office/drawing/2014/main" id="{4BF92995-3793-4F22-B3D1-EF7FE0C5D52D}"/>
              </a:ext>
            </a:extLst>
          </p:cNvPr>
          <p:cNvSpPr/>
          <p:nvPr/>
        </p:nvSpPr>
        <p:spPr>
          <a:xfrm>
            <a:off x="9105900" y="37528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2" name="Rectangle 11">
            <a:extLst>
              <a:ext uri="{FF2B5EF4-FFF2-40B4-BE49-F238E27FC236}">
                <a16:creationId xmlns:a16="http://schemas.microsoft.com/office/drawing/2014/main" id="{1C376D6C-AEDA-45B2-A81F-DECC6E1E1225}"/>
              </a:ext>
            </a:extLst>
          </p:cNvPr>
          <p:cNvSpPr/>
          <p:nvPr/>
        </p:nvSpPr>
        <p:spPr>
          <a:xfrm>
            <a:off x="7143750" y="43243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3" name="Rectangle 12">
            <a:extLst>
              <a:ext uri="{FF2B5EF4-FFF2-40B4-BE49-F238E27FC236}">
                <a16:creationId xmlns:a16="http://schemas.microsoft.com/office/drawing/2014/main" id="{1AAC2B13-C2CF-4B67-9A3B-9DFA9403CB4A}"/>
              </a:ext>
            </a:extLst>
          </p:cNvPr>
          <p:cNvSpPr/>
          <p:nvPr/>
        </p:nvSpPr>
        <p:spPr>
          <a:xfrm>
            <a:off x="7753349" y="4874463"/>
            <a:ext cx="7905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4" name="Rectangle 13">
            <a:extLst>
              <a:ext uri="{FF2B5EF4-FFF2-40B4-BE49-F238E27FC236}">
                <a16:creationId xmlns:a16="http://schemas.microsoft.com/office/drawing/2014/main" id="{EEC897B4-1E77-4CD9-AE47-03AD4E383291}"/>
              </a:ext>
            </a:extLst>
          </p:cNvPr>
          <p:cNvSpPr/>
          <p:nvPr/>
        </p:nvSpPr>
        <p:spPr>
          <a:xfrm>
            <a:off x="10667999" y="5426913"/>
            <a:ext cx="100965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5" name="Rectangle 14">
            <a:extLst>
              <a:ext uri="{FF2B5EF4-FFF2-40B4-BE49-F238E27FC236}">
                <a16:creationId xmlns:a16="http://schemas.microsoft.com/office/drawing/2014/main" id="{77396E5E-BF26-4336-B39E-F5E9F0EE1035}"/>
              </a:ext>
            </a:extLst>
          </p:cNvPr>
          <p:cNvSpPr/>
          <p:nvPr/>
        </p:nvSpPr>
        <p:spPr>
          <a:xfrm>
            <a:off x="5962649" y="5884113"/>
            <a:ext cx="1028701" cy="55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5757011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927888" y="366623"/>
            <a:ext cx="10336224" cy="7294305"/>
          </a:xfrm>
          <a:prstGeom prst="rect">
            <a:avLst/>
          </a:prstGeom>
          <a:noFill/>
        </p:spPr>
        <p:txBody>
          <a:bodyPr wrap="square" lIns="91440" tIns="45720" rIns="91440" bIns="45720">
            <a:spAutoFit/>
          </a:bodyPr>
          <a:lstStyle/>
          <a:p>
            <a:pPr algn="just"/>
            <a:r>
              <a:rPr lang="en-US" sz="3600" b="1">
                <a:ln w="0"/>
                <a:solidFill>
                  <a:srgbClr val="4D3D87"/>
                </a:solidFill>
                <a:latin typeface="UTM BryantLG" panose="02040603050506020204" pitchFamily="18" charset="0"/>
              </a:rPr>
              <a:t>1b. Điền vào chỗ trống </a:t>
            </a:r>
            <a:r>
              <a:rPr lang="en-US" sz="3600" b="1">
                <a:ln w="0"/>
                <a:solidFill>
                  <a:srgbClr val="FF0066"/>
                </a:solidFill>
                <a:latin typeface="UTM BryantLG" panose="02040603050506020204" pitchFamily="18" charset="0"/>
              </a:rPr>
              <a:t>ên</a:t>
            </a:r>
            <a:r>
              <a:rPr lang="en-US" sz="3600" b="1">
                <a:ln w="0"/>
                <a:solidFill>
                  <a:srgbClr val="4D3D87"/>
                </a:solidFill>
                <a:latin typeface="UTM BryantLG" panose="02040603050506020204" pitchFamily="18" charset="0"/>
              </a:rPr>
              <a:t> hay </a:t>
            </a:r>
            <a:r>
              <a:rPr lang="en-US" sz="3600" b="1">
                <a:ln w="0"/>
                <a:solidFill>
                  <a:srgbClr val="FF0066"/>
                </a:solidFill>
                <a:latin typeface="UTM BryantLG" panose="02040603050506020204" pitchFamily="18" charset="0"/>
              </a:rPr>
              <a:t>ênh</a:t>
            </a:r>
            <a:r>
              <a:rPr lang="en-US" sz="3600" b="1">
                <a:ln w="0"/>
                <a:solidFill>
                  <a:srgbClr val="4D3D87"/>
                </a:solidFill>
                <a:latin typeface="UTM BryantLG" panose="02040603050506020204" pitchFamily="18" charset="0"/>
              </a:rPr>
              <a:t>?</a:t>
            </a: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Mẹ rằng quê mẹ Bảo Ninh</a:t>
            </a:r>
          </a:p>
          <a:p>
            <a:pPr algn="just"/>
            <a:r>
              <a:rPr lang="vi-VN" sz="3600" b="1">
                <a:ln w="0"/>
                <a:solidFill>
                  <a:srgbClr val="6600CC"/>
                </a:solidFill>
                <a:latin typeface="UTM BryantLG" panose="02040603050506020204" pitchFamily="18" charset="0"/>
              </a:rPr>
              <a:t>M</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mông sóng biển,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đ</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mạn thuyền</a:t>
            </a:r>
            <a:r>
              <a:rPr lang="en-US" sz="3600" b="1">
                <a:ln w="0"/>
                <a:solidFill>
                  <a:srgbClr val="6600CC"/>
                </a:solidFill>
                <a:latin typeface="UTM BryantLG" panose="02040603050506020204" pitchFamily="18" charset="0"/>
              </a:rPr>
              <a:t>.</a:t>
            </a:r>
            <a:endParaRPr lang="vi-VN" sz="3600" b="1">
              <a:ln w="0"/>
              <a:solidFill>
                <a:srgbClr val="6600CC"/>
              </a:solidFill>
              <a:latin typeface="UTM BryantLG" panose="02040603050506020204" pitchFamily="18" charset="0"/>
            </a:endParaRP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Sớm chiều, nước xuống, triều l</a:t>
            </a:r>
            <a:r>
              <a:rPr lang="en-US" sz="3600" b="1">
                <a:ln w="0"/>
                <a:solidFill>
                  <a:srgbClr val="FF0066"/>
                </a:solidFill>
                <a:latin typeface="UTM BryantLG" panose="02040603050506020204" pitchFamily="18" charset="0"/>
              </a:rPr>
              <a:t>ên</a:t>
            </a:r>
            <a:endParaRPr lang="vi-VN" sz="3600" b="1">
              <a:ln w="0"/>
              <a:solidFill>
                <a:srgbClr val="FF0066"/>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Cực thân từ thuở mới l</a:t>
            </a:r>
            <a:r>
              <a:rPr lang="en-US" sz="3600" b="1">
                <a:ln w="0"/>
                <a:solidFill>
                  <a:srgbClr val="FF0066"/>
                </a:solidFill>
                <a:latin typeface="UTM BryantLG" panose="02040603050506020204" pitchFamily="18" charset="0"/>
              </a:rPr>
              <a:t>ên</a:t>
            </a:r>
            <a:r>
              <a:rPr lang="vi-VN" sz="3600" b="1">
                <a:ln w="0"/>
                <a:solidFill>
                  <a:srgbClr val="6600CC"/>
                </a:solidFill>
                <a:latin typeface="UTM BryantLG" panose="02040603050506020204" pitchFamily="18" charset="0"/>
              </a:rPr>
              <a:t> chín, mười.</a:t>
            </a:r>
            <a:endParaRPr lang="en-US" sz="3600" b="1">
              <a:ln w="0"/>
              <a:solidFill>
                <a:srgbClr val="6600CC"/>
              </a:solidFill>
              <a:latin typeface="UTM BryantLG" panose="02040603050506020204" pitchFamily="18" charset="0"/>
            </a:endParaRPr>
          </a:p>
          <a:p>
            <a:pPr algn="r"/>
            <a:r>
              <a:rPr lang="en-US" sz="3600" b="1">
                <a:ln w="0"/>
                <a:solidFill>
                  <a:srgbClr val="6600CC"/>
                </a:solidFill>
                <a:latin typeface="UTM BryantLG" panose="02040603050506020204" pitchFamily="18" charset="0"/>
              </a:rPr>
              <a:t>TỐ HỮU</a:t>
            </a:r>
            <a:endParaRPr lang="vi-VN" sz="3600" b="1">
              <a:ln w="0"/>
              <a:solidFill>
                <a:srgbClr val="6600CC"/>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 </a:t>
            </a:r>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Cái gì cao lớn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kh</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a:t>
            </a:r>
          </a:p>
          <a:p>
            <a:pPr algn="just"/>
            <a:r>
              <a:rPr lang="vi-VN" sz="3600" b="1">
                <a:ln w="0"/>
                <a:solidFill>
                  <a:srgbClr val="6600CC"/>
                </a:solidFill>
                <a:latin typeface="UTM BryantLG" panose="02040603050506020204" pitchFamily="18" charset="0"/>
              </a:rPr>
              <a:t>Đứng mà không tựa, ngã k</a:t>
            </a:r>
            <a:r>
              <a:rPr lang="en-US" sz="3600" b="1">
                <a:ln w="0"/>
                <a:solidFill>
                  <a:srgbClr val="FF0066"/>
                </a:solidFill>
                <a:latin typeface="UTM BryantLG" panose="02040603050506020204" pitchFamily="18" charset="0"/>
              </a:rPr>
              <a:t>ềnh</a:t>
            </a:r>
            <a:r>
              <a:rPr lang="vi-VN" sz="3600" b="1">
                <a:ln w="0"/>
                <a:solidFill>
                  <a:srgbClr val="6600CC"/>
                </a:solidFill>
                <a:latin typeface="UTM BryantLG" panose="02040603050506020204" pitchFamily="18" charset="0"/>
              </a:rPr>
              <a:t> ngay ra?</a:t>
            </a:r>
            <a:endParaRPr lang="en-US" sz="3600" b="1">
              <a:ln w="0"/>
              <a:solidFill>
                <a:srgbClr val="6600CC"/>
              </a:solidFill>
              <a:latin typeface="UTM BryantLG" panose="02040603050506020204" pitchFamily="18" charset="0"/>
            </a:endParaRPr>
          </a:p>
          <a:p>
            <a:pPr algn="r"/>
            <a:r>
              <a:rPr lang="en-US" sz="3600" b="1" i="1">
                <a:ln w="0"/>
                <a:solidFill>
                  <a:srgbClr val="6600CC"/>
                </a:solidFill>
                <a:latin typeface="UTM BryantLG" panose="02040603050506020204" pitchFamily="18" charset="0"/>
              </a:rPr>
              <a:t>(Là cái gì?)</a:t>
            </a:r>
          </a:p>
          <a:p>
            <a:pPr algn="r"/>
            <a:r>
              <a:rPr lang="en-US" sz="3600" b="1" i="1">
                <a:ln w="0"/>
                <a:solidFill>
                  <a:srgbClr val="FF0066"/>
                </a:solidFill>
                <a:latin typeface="UTM BryantLG" panose="02040603050506020204" pitchFamily="18" charset="0"/>
              </a:rPr>
              <a:t>Là cái thang.</a:t>
            </a:r>
          </a:p>
          <a:p>
            <a:pPr algn="just"/>
            <a:endParaRPr lang="en-US" sz="3600" b="1">
              <a:ln w="0"/>
              <a:solidFill>
                <a:srgbClr val="4D3D87"/>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409700"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6" name="Rectangle 15">
            <a:extLst>
              <a:ext uri="{FF2B5EF4-FFF2-40B4-BE49-F238E27FC236}">
                <a16:creationId xmlns:a16="http://schemas.microsoft.com/office/drawing/2014/main" id="{3D45364E-1CB8-4B64-9F79-11D67075083E}"/>
              </a:ext>
            </a:extLst>
          </p:cNvPr>
          <p:cNvSpPr/>
          <p:nvPr/>
        </p:nvSpPr>
        <p:spPr>
          <a:xfrm>
            <a:off x="5974956"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7" name="Rectangle 16">
            <a:extLst>
              <a:ext uri="{FF2B5EF4-FFF2-40B4-BE49-F238E27FC236}">
                <a16:creationId xmlns:a16="http://schemas.microsoft.com/office/drawing/2014/main" id="{75439A8F-A11B-4C27-8292-04B5D9AD1A73}"/>
              </a:ext>
            </a:extLst>
          </p:cNvPr>
          <p:cNvSpPr/>
          <p:nvPr/>
        </p:nvSpPr>
        <p:spPr>
          <a:xfrm>
            <a:off x="8566463" y="21892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8" name="Rectangle 17">
            <a:extLst>
              <a:ext uri="{FF2B5EF4-FFF2-40B4-BE49-F238E27FC236}">
                <a16:creationId xmlns:a16="http://schemas.microsoft.com/office/drawing/2014/main" id="{23E00EB7-6A23-4619-AE8C-8A2DF0F38484}"/>
              </a:ext>
            </a:extLst>
          </p:cNvPr>
          <p:cNvSpPr/>
          <p:nvPr/>
        </p:nvSpPr>
        <p:spPr>
          <a:xfrm>
            <a:off x="5633470" y="2666999"/>
            <a:ext cx="54864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9" name="Rectangle 18">
            <a:extLst>
              <a:ext uri="{FF2B5EF4-FFF2-40B4-BE49-F238E27FC236}">
                <a16:creationId xmlns:a16="http://schemas.microsoft.com/office/drawing/2014/main" id="{46D10977-92EA-4288-A4E2-6C9A7A4EE81D}"/>
              </a:ext>
            </a:extLst>
          </p:cNvPr>
          <p:cNvSpPr/>
          <p:nvPr/>
        </p:nvSpPr>
        <p:spPr>
          <a:xfrm>
            <a:off x="6457950" y="4892749"/>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0" name="Rectangle 19">
            <a:extLst>
              <a:ext uri="{FF2B5EF4-FFF2-40B4-BE49-F238E27FC236}">
                <a16:creationId xmlns:a16="http://schemas.microsoft.com/office/drawing/2014/main" id="{2D245B3B-A0F7-41A4-97BE-9172C954ED0A}"/>
              </a:ext>
            </a:extLst>
          </p:cNvPr>
          <p:cNvSpPr/>
          <p:nvPr/>
        </p:nvSpPr>
        <p:spPr>
          <a:xfrm>
            <a:off x="7137712" y="1628000"/>
            <a:ext cx="863287"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1" name="Rectangle 20">
            <a:extLst>
              <a:ext uri="{FF2B5EF4-FFF2-40B4-BE49-F238E27FC236}">
                <a16:creationId xmlns:a16="http://schemas.microsoft.com/office/drawing/2014/main" id="{ACCA1FA4-6D53-401E-BF94-C79832D2AF8E}"/>
              </a:ext>
            </a:extLst>
          </p:cNvPr>
          <p:cNvSpPr/>
          <p:nvPr/>
        </p:nvSpPr>
        <p:spPr>
          <a:xfrm>
            <a:off x="5429250" y="4387150"/>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2" name="Rectangle 21">
            <a:extLst>
              <a:ext uri="{FF2B5EF4-FFF2-40B4-BE49-F238E27FC236}">
                <a16:creationId xmlns:a16="http://schemas.microsoft.com/office/drawing/2014/main" id="{F5782039-68A8-42AF-A429-D9D2E66A21ED}"/>
              </a:ext>
            </a:extLst>
          </p:cNvPr>
          <p:cNvSpPr/>
          <p:nvPr/>
        </p:nvSpPr>
        <p:spPr>
          <a:xfrm>
            <a:off x="6815330" y="4407175"/>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3" name="Rectangle 22">
            <a:extLst>
              <a:ext uri="{FF2B5EF4-FFF2-40B4-BE49-F238E27FC236}">
                <a16:creationId xmlns:a16="http://schemas.microsoft.com/office/drawing/2014/main" id="{58330511-916B-424E-8E05-56D4D5EDDA6A}"/>
              </a:ext>
            </a:extLst>
          </p:cNvPr>
          <p:cNvSpPr/>
          <p:nvPr/>
        </p:nvSpPr>
        <p:spPr>
          <a:xfrm>
            <a:off x="6632566" y="4849704"/>
            <a:ext cx="752860" cy="50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108472814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par>
                                <p:cTn id="48" presetID="22" presetClass="exit" presetSubtype="4" fill="hold" grpId="0" nodeType="withEffect">
                                  <p:stCondLst>
                                    <p:cond delay="0"/>
                                  </p:stCondLst>
                                  <p:childTnLst>
                                    <p:animEffect transition="out" filter="wipe(down)">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barn(inHorizontal)">
                                      <p:cBhvr>
                                        <p:cTn id="55" dur="500"/>
                                        <p:tgtEl>
                                          <p:spTgt spid="9">
                                            <p:txEl>
                                              <p:pRg st="10" end="1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822847" y="2151727"/>
            <a:ext cx="200407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dặn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dò</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80161313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2028557" y="3272158"/>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82816" y="2151727"/>
            <a:ext cx="2884124"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KHỞI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ĐỘNG</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6205848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691" y="3905067"/>
            <a:ext cx="2743200" cy="27432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411486" y="90101"/>
            <a:ext cx="3599282" cy="1200329"/>
          </a:xfrm>
          <a:prstGeom prst="rect">
            <a:avLst/>
          </a:prstGeom>
          <a:noFill/>
        </p:spPr>
        <p:txBody>
          <a:bodyPr wrap="square" lIns="91440" tIns="45720" rIns="91440" bIns="45720">
            <a:spAutoFit/>
          </a:bodyPr>
          <a:lstStyle/>
          <a:p>
            <a:pPr algn="ctr"/>
            <a:r>
              <a:rPr lang="en-US" sz="7200" b="1">
                <a:ln w="0"/>
                <a:solidFill>
                  <a:schemeClr val="bg1"/>
                </a:solidFill>
                <a:effectLst>
                  <a:outerShdw blurRad="38100" dist="19050" dir="2700000" algn="tl" rotWithShape="0">
                    <a:schemeClr val="dk1">
                      <a:alpha val="40000"/>
                    </a:schemeClr>
                  </a:outerShdw>
                </a:effectLst>
                <a:latin typeface="UTM Gradoo" panose="02040603050506020204" pitchFamily="18" charset="0"/>
              </a:rPr>
              <a:t>dặn dò</a:t>
            </a:r>
            <a:endParaRPr lang="en-US" sz="7200" b="1" cap="none" spc="0">
              <a:ln w="0"/>
              <a:solidFill>
                <a:schemeClr val="bg1"/>
              </a:solidFill>
              <a:effectLst>
                <a:outerShdw blurRad="38100" dist="19050" dir="2700000" algn="tl" rotWithShape="0">
                  <a:schemeClr val="dk1">
                    <a:alpha val="40000"/>
                  </a:schemeClr>
                </a:outerShdw>
              </a:effectLst>
              <a:latin typeface="UTM Gradoo" panose="02040603050506020204" pitchFamily="18" charset="0"/>
            </a:endParaRPr>
          </a:p>
        </p:txBody>
      </p:sp>
      <p:pic>
        <p:nvPicPr>
          <p:cNvPr id="5" name="Picture 4">
            <a:extLst>
              <a:ext uri="{FF2B5EF4-FFF2-40B4-BE49-F238E27FC236}">
                <a16:creationId xmlns:a16="http://schemas.microsoft.com/office/drawing/2014/main" id="{04447F76-1576-48CE-82C6-19A09C014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00" y="339064"/>
            <a:ext cx="5041402" cy="5041402"/>
          </a:xfrm>
          <a:prstGeom prst="rect">
            <a:avLst/>
          </a:prstGeom>
        </p:spPr>
      </p:pic>
      <p:sp>
        <p:nvSpPr>
          <p:cNvPr id="17" name="Rectangle 16">
            <a:extLst>
              <a:ext uri="{FF2B5EF4-FFF2-40B4-BE49-F238E27FC236}">
                <a16:creationId xmlns:a16="http://schemas.microsoft.com/office/drawing/2014/main" id="{9AB475E5-17DD-42B7-ABB6-BB1A7CD56CFF}"/>
              </a:ext>
            </a:extLst>
          </p:cNvPr>
          <p:cNvSpPr/>
          <p:nvPr/>
        </p:nvSpPr>
        <p:spPr>
          <a:xfrm>
            <a:off x="3502812" y="2234951"/>
            <a:ext cx="4878967" cy="923330"/>
          </a:xfrm>
          <a:prstGeom prst="rect">
            <a:avLst/>
          </a:prstGeom>
          <a:noFill/>
        </p:spPr>
        <p:txBody>
          <a:bodyPr wrap="square" lIns="91440" tIns="45720" rIns="91440" bIns="45720">
            <a:spAutoFit/>
          </a:bodyPr>
          <a:lstStyle/>
          <a:p>
            <a:pPr algn="ctr"/>
            <a:r>
              <a:rPr lang="en-US" sz="5400" b="1">
                <a:ln w="0"/>
                <a:solidFill>
                  <a:srgbClr val="9F3E38"/>
                </a:solidFill>
                <a:latin typeface="UTM BryantLG" panose="02040603050506020204" pitchFamily="18" charset="0"/>
              </a:rPr>
              <a:t>Xem lại bài</a:t>
            </a:r>
            <a:endParaRPr lang="en-US" sz="5400" b="1" cap="none" spc="0">
              <a:ln w="0"/>
              <a:solidFill>
                <a:srgbClr val="9F3E38"/>
              </a:solidFill>
              <a:latin typeface="UTM Avo" panose="02040603050506020204" pitchFamily="18" charset="0"/>
            </a:endParaRPr>
          </a:p>
        </p:txBody>
      </p:sp>
      <p:pic>
        <p:nvPicPr>
          <p:cNvPr id="18" name="Picture 17">
            <a:extLst>
              <a:ext uri="{FF2B5EF4-FFF2-40B4-BE49-F238E27FC236}">
                <a16:creationId xmlns:a16="http://schemas.microsoft.com/office/drawing/2014/main" id="{B4626E61-EF10-45D2-95BF-69A6818C0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896" y="1488165"/>
            <a:ext cx="2743200" cy="2743200"/>
          </a:xfrm>
          <a:prstGeom prst="rect">
            <a:avLst/>
          </a:prstGeom>
        </p:spPr>
      </p:pic>
      <p:pic>
        <p:nvPicPr>
          <p:cNvPr id="19" name="Picture 18">
            <a:extLst>
              <a:ext uri="{FF2B5EF4-FFF2-40B4-BE49-F238E27FC236}">
                <a16:creationId xmlns:a16="http://schemas.microsoft.com/office/drawing/2014/main" id="{3C74B36B-778B-4883-B5F7-E93B501B2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486" y="2828832"/>
            <a:ext cx="7780514" cy="5041402"/>
          </a:xfrm>
          <a:prstGeom prst="rect">
            <a:avLst/>
          </a:prstGeom>
        </p:spPr>
      </p:pic>
      <p:sp>
        <p:nvSpPr>
          <p:cNvPr id="20" name="Rectangle 19">
            <a:extLst>
              <a:ext uri="{FF2B5EF4-FFF2-40B4-BE49-F238E27FC236}">
                <a16:creationId xmlns:a16="http://schemas.microsoft.com/office/drawing/2014/main" id="{C168DC14-3662-4C04-A185-B493F4203E58}"/>
              </a:ext>
            </a:extLst>
          </p:cNvPr>
          <p:cNvSpPr/>
          <p:nvPr/>
        </p:nvSpPr>
        <p:spPr>
          <a:xfrm>
            <a:off x="5201136" y="4669834"/>
            <a:ext cx="5619264" cy="923330"/>
          </a:xfrm>
          <a:prstGeom prst="rect">
            <a:avLst/>
          </a:prstGeom>
          <a:noFill/>
        </p:spPr>
        <p:txBody>
          <a:bodyPr wrap="square" lIns="91440" tIns="45720" rIns="91440" bIns="45720">
            <a:spAutoFit/>
          </a:bodyPr>
          <a:lstStyle/>
          <a:p>
            <a:pPr algn="ctr"/>
            <a:r>
              <a:rPr lang="en-US" sz="5400" b="1">
                <a:ln w="0"/>
                <a:solidFill>
                  <a:srgbClr val="1F2E38"/>
                </a:solidFill>
                <a:latin typeface="UTM BryantLG" panose="02040603050506020204" pitchFamily="18" charset="0"/>
              </a:rPr>
              <a:t>Chuẩn bị bài sau</a:t>
            </a:r>
            <a:endParaRPr lang="en-US" sz="5400" b="1" cap="none" spc="0">
              <a:ln w="0"/>
              <a:solidFill>
                <a:srgbClr val="1F2E38"/>
              </a:solidFill>
              <a:latin typeface="UTM Avo" panose="02040603050506020204" pitchFamily="18" charset="0"/>
            </a:endParaRPr>
          </a:p>
        </p:txBody>
      </p:sp>
    </p:spTree>
    <p:extLst>
      <p:ext uri="{BB962C8B-B14F-4D97-AF65-F5344CB8AC3E}">
        <p14:creationId xmlns:p14="http://schemas.microsoft.com/office/powerpoint/2010/main" val="101263569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16" presetClass="entr" presetSubtype="4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200"/>
                            </p:stCondLst>
                            <p:childTnLst>
                              <p:par>
                                <p:cTn id="17" presetID="2" presetClass="entr" presetSubtype="1" accel="80000"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16" presetClass="entr" presetSubtype="4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300"/>
                            </p:stCondLst>
                            <p:childTnLst>
                              <p:par>
                                <p:cTn id="29" presetID="2" presetClass="entr" presetSubtype="1" accel="80000" fill="hold" grpId="0" nodeType="afterEffect">
                                  <p:stCondLst>
                                    <p:cond delay="0"/>
                                  </p:stCondLst>
                                  <p:iterate type="wd">
                                    <p:tmPct val="10000"/>
                                  </p:iterate>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sp>
        <p:nvSpPr>
          <p:cNvPr id="6" name="Rectangle 5">
            <a:extLst>
              <a:ext uri="{FF2B5EF4-FFF2-40B4-BE49-F238E27FC236}">
                <a16:creationId xmlns:a16="http://schemas.microsoft.com/office/drawing/2014/main" id="{5696EBEC-C657-4028-B903-80637AC9A302}"/>
              </a:ext>
            </a:extLst>
          </p:cNvPr>
          <p:cNvSpPr/>
          <p:nvPr/>
        </p:nvSpPr>
        <p:spPr>
          <a:xfrm>
            <a:off x="3287536" y="3429000"/>
            <a:ext cx="7323314" cy="1200329"/>
          </a:xfrm>
          <a:prstGeom prst="rect">
            <a:avLst/>
          </a:prstGeom>
          <a:noFill/>
        </p:spPr>
        <p:txBody>
          <a:bodyPr wrap="square" lIns="91440" tIns="45720" rIns="91440" bIns="45720">
            <a:spAutoFit/>
          </a:bodyPr>
          <a:lstStyle/>
          <a:p>
            <a:pPr algn="ctr"/>
            <a:r>
              <a:rPr lang="en-US" sz="7200" b="1">
                <a:ln w="0"/>
                <a:solidFill>
                  <a:srgbClr val="112548"/>
                </a:solidFill>
                <a:effectLst>
                  <a:outerShdw blurRad="38100" dist="19050" dir="2700000" algn="tl" rotWithShape="0">
                    <a:schemeClr val="dk1">
                      <a:alpha val="40000"/>
                    </a:schemeClr>
                  </a:outerShdw>
                </a:effectLst>
                <a:latin typeface="UTM Gradoo" panose="02040603050506020204" pitchFamily="18" charset="0"/>
              </a:rPr>
              <a:t>chúc em học tốt!</a:t>
            </a:r>
            <a:endParaRPr lang="en-US" sz="7200" b="1" cap="none" spc="0">
              <a:ln w="0"/>
              <a:solidFill>
                <a:srgbClr val="112548"/>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86096312"/>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uốn dẻo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13792425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964" y="1272006"/>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dài dòng</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
        <p:nvSpPr>
          <p:cNvPr id="14" name="Oval 13">
            <a:extLst>
              <a:ext uri="{FF2B5EF4-FFF2-40B4-BE49-F238E27FC236}">
                <a16:creationId xmlns:a16="http://schemas.microsoft.com/office/drawing/2014/main" id="{55015C4C-5C10-40B2-BF5C-0FD971984E09}"/>
              </a:ext>
            </a:extLst>
          </p:cNvPr>
          <p:cNvSpPr/>
          <p:nvPr/>
        </p:nvSpPr>
        <p:spPr>
          <a:xfrm>
            <a:off x="3317065" y="2285999"/>
            <a:ext cx="938095" cy="938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29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26" presetClass="emph" presetSubtype="0" fill="hold" grpId="1" nodeType="with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1" accel="8000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95600"/>
            <a:ext cx="6117808" cy="6117808"/>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dây kéo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4439785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rong chơi</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81750929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079" y="1680669"/>
            <a:ext cx="4424700" cy="4424700"/>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790" y="1680669"/>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riêng tư</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0467455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4767" y="2151727"/>
            <a:ext cx="2940228"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khám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phá</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8276300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548370" y="989303"/>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8F7DBD29-3975-40E3-88AE-F5DAA182F2BB}"/>
              </a:ext>
            </a:extLst>
          </p:cNvPr>
          <p:cNvSpPr/>
          <p:nvPr/>
        </p:nvSpPr>
        <p:spPr>
          <a:xfrm>
            <a:off x="835262" y="1740482"/>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4072731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223</TotalTime>
  <Words>533</Words>
  <Application>Microsoft Office PowerPoint</Application>
  <PresentationFormat>Widescreen</PresentationFormat>
  <Paragraphs>100</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UTM Amerika Sans</vt:lpstr>
      <vt:lpstr>Times New Roman</vt:lpstr>
      <vt:lpstr>Arial</vt:lpstr>
      <vt:lpstr>UTM Avo</vt:lpstr>
      <vt:lpstr>UTM Gradoo</vt:lpstr>
      <vt:lpstr>仓耳玄三M W05</vt:lpstr>
      <vt:lpstr>UTM BryantLG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KTUTS; Admin</dc:creator>
  <cp:keywords>Thy Tho</cp:keywords>
  <dc:description>T</dc:description>
  <cp:lastModifiedBy>User</cp:lastModifiedBy>
  <cp:revision>129</cp:revision>
  <dcterms:created xsi:type="dcterms:W3CDTF">2019-06-28T07:31:59Z</dcterms:created>
  <dcterms:modified xsi:type="dcterms:W3CDTF">2022-02-20T17:33:28Z</dcterms:modified>
  <cp:category>K</cp:category>
  <cp:version>P17</cp:version>
</cp:coreProperties>
</file>