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355" r:id="rId2"/>
    <p:sldId id="390" r:id="rId3"/>
    <p:sldId id="398" r:id="rId4"/>
    <p:sldId id="378" r:id="rId5"/>
    <p:sldId id="393" r:id="rId6"/>
    <p:sldId id="382" r:id="rId7"/>
    <p:sldId id="391" r:id="rId8"/>
    <p:sldId id="383" r:id="rId9"/>
    <p:sldId id="392" r:id="rId10"/>
    <p:sldId id="395" r:id="rId11"/>
    <p:sldId id="397" r:id="rId12"/>
    <p:sldId id="399" r:id="rId13"/>
    <p:sldId id="396" r:id="rId14"/>
  </p:sldIdLst>
  <p:sldSz cx="6858000" cy="51435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HP001 4 hàng" panose="020B0603050302020204" pitchFamily="34" charset="0"/>
      <p:regular r:id="rId24"/>
      <p:bold r:id="rId25"/>
    </p:embeddedFont>
    <p:embeddedFont>
      <p:font typeface="Kalam" panose="020B0604020202020204" charset="0"/>
      <p:regular r:id="rId26"/>
      <p:bold r:id="rId27"/>
    </p:embeddedFont>
    <p:embeddedFont>
      <p:font typeface="Montserrat" panose="02000505000000020004" pitchFamily="2" charset="0"/>
      <p:regular r:id="rId28"/>
      <p:bold r:id="rId29"/>
      <p:italic r:id="rId30"/>
      <p:boldItalic r:id="rId31"/>
    </p:embeddedFont>
    <p:embeddedFont>
      <p:font typeface="UTM Avo" panose="02040603050506020204" pitchFamily="18" charset="0"/>
      <p:regular r:id="rId32"/>
      <p:bold r:id="rId33"/>
      <p:italic r:id="rId34"/>
      <p:boldItalic r:id="rId35"/>
    </p:embeddedFont>
    <p:embeddedFont>
      <p:font typeface="UTM Cookies" panose="02040603050506020204" pitchFamily="18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CC1"/>
    <a:srgbClr val="000000"/>
    <a:srgbClr val="7EA131"/>
    <a:srgbClr val="CC7500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8" autoAdjust="0"/>
  </p:normalViewPr>
  <p:slideViewPr>
    <p:cSldViewPr snapToGrid="0">
      <p:cViewPr varScale="1">
        <p:scale>
          <a:sx n="85" d="100"/>
          <a:sy n="85" d="100"/>
        </p:scale>
        <p:origin x="1572" y="7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955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52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428750" y="1657350"/>
            <a:ext cx="40005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428750" y="3304625"/>
            <a:ext cx="40005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93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201050" y="2435650"/>
            <a:ext cx="4455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786050" y="3158500"/>
            <a:ext cx="32859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949525" y="1545775"/>
            <a:ext cx="95895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1144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TextBox 7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07" y="466509"/>
            <a:ext cx="6103144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</a:t>
            </a:r>
            <a:r>
              <a:rPr lang="en-US" sz="2400" dirty="0" err="1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39507" y="893922"/>
            <a:ext cx="6103144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Kể lại từng đoạn của câu chuyện theo tranh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49" y="1444943"/>
            <a:ext cx="5767864" cy="306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464638" y="396917"/>
            <a:ext cx="4706193" cy="28207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5221296" y="127974"/>
            <a:ext cx="1334794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174054" y="153745"/>
            <a:ext cx="802691" cy="770216"/>
            <a:chOff x="-3118700" y="2365900"/>
            <a:chExt cx="741250" cy="792000"/>
          </a:xfrm>
          <a:solidFill>
            <a:schemeClr val="accent1">
              <a:lumMod val="75000"/>
            </a:schemeClr>
          </a:solidFill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3187510" y="4709351"/>
            <a:ext cx="482963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948250" y="1207145"/>
            <a:ext cx="4009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HP001 4 hàng" pitchFamily="34" charset="0"/>
              </a:rPr>
              <a:t>Cùng</a:t>
            </a:r>
            <a:r>
              <a:rPr lang="en-US" sz="2400" b="1" dirty="0">
                <a:latin typeface="HP001 4 hàng" pitchFamily="34" charset="0"/>
              </a:rPr>
              <a:t> </a:t>
            </a:r>
            <a:r>
              <a:rPr lang="en-US" sz="2400" b="1" dirty="0" err="1">
                <a:latin typeface="HP001 4 hàng" pitchFamily="34" charset="0"/>
              </a:rPr>
              <a:t>người</a:t>
            </a:r>
            <a:r>
              <a:rPr lang="en-US" sz="2400" b="1" dirty="0">
                <a:latin typeface="HP001 4 hàng" pitchFamily="34" charset="0"/>
              </a:rPr>
              <a:t> </a:t>
            </a:r>
            <a:r>
              <a:rPr lang="en-US" sz="2400" b="1" dirty="0" err="1">
                <a:latin typeface="HP001 4 hàng" pitchFamily="34" charset="0"/>
              </a:rPr>
              <a:t>thân</a:t>
            </a:r>
            <a:r>
              <a:rPr lang="en-US" sz="2400" b="1" dirty="0">
                <a:latin typeface="HP001 4 hàng" pitchFamily="34" charset="0"/>
              </a:rPr>
              <a:t> </a:t>
            </a:r>
            <a:r>
              <a:rPr lang="en-US" sz="2400" b="1" dirty="0" err="1">
                <a:latin typeface="HP001 4 hàng" pitchFamily="34" charset="0"/>
              </a:rPr>
              <a:t>nói</a:t>
            </a:r>
            <a:r>
              <a:rPr lang="en-US" sz="2400" b="1" dirty="0">
                <a:latin typeface="HP001 4 hàng" pitchFamily="34" charset="0"/>
              </a:rPr>
              <a:t> </a:t>
            </a:r>
            <a:r>
              <a:rPr lang="en-US" sz="2400" b="1" dirty="0" err="1">
                <a:latin typeface="HP001 4 hàng" pitchFamily="34" charset="0"/>
              </a:rPr>
              <a:t>về</a:t>
            </a:r>
            <a:r>
              <a:rPr lang="en-US" sz="2400" b="1" dirty="0">
                <a:latin typeface="HP001 4 hàng" pitchFamily="34" charset="0"/>
              </a:rPr>
              <a:t> </a:t>
            </a:r>
            <a:r>
              <a:rPr lang="en-US" sz="2400" b="1" dirty="0" err="1">
                <a:latin typeface="HP001 4 hàng" pitchFamily="34" charset="0"/>
              </a:rPr>
              <a:t>ích</a:t>
            </a:r>
            <a:r>
              <a:rPr lang="en-US" sz="2400" b="1" dirty="0">
                <a:latin typeface="HP001 4 hàng" pitchFamily="34" charset="0"/>
              </a:rPr>
              <a:t> </a:t>
            </a:r>
            <a:r>
              <a:rPr lang="en-US" sz="2400" b="1" dirty="0" err="1">
                <a:latin typeface="HP001 4 hàng" pitchFamily="34" charset="0"/>
              </a:rPr>
              <a:t>lợi</a:t>
            </a:r>
            <a:r>
              <a:rPr lang="en-US" sz="2400" b="1" dirty="0">
                <a:latin typeface="HP001 4 hàng" pitchFamily="34" charset="0"/>
              </a:rPr>
              <a:t> </a:t>
            </a:r>
            <a:r>
              <a:rPr lang="en-US" sz="2400" b="1" dirty="0" err="1">
                <a:latin typeface="HP001 4 hàng" pitchFamily="34" charset="0"/>
              </a:rPr>
              <a:t>của</a:t>
            </a:r>
            <a:r>
              <a:rPr lang="en-US" sz="2400" b="1" dirty="0">
                <a:latin typeface="HP001 4 hàng" pitchFamily="34" charset="0"/>
              </a:rPr>
              <a:t> </a:t>
            </a:r>
            <a:r>
              <a:rPr lang="en-US" sz="2400" b="1" dirty="0" err="1">
                <a:latin typeface="HP001 4 hàng" pitchFamily="34" charset="0"/>
              </a:rPr>
              <a:t>cây</a:t>
            </a:r>
            <a:r>
              <a:rPr lang="en-US" sz="2400" b="1" dirty="0">
                <a:latin typeface="HP001 4 hàng" pitchFamily="34" charset="0"/>
              </a:rPr>
              <a:t> </a:t>
            </a:r>
            <a:r>
              <a:rPr lang="en-US" sz="2400" b="1" dirty="0" err="1">
                <a:latin typeface="HP001 4 hàng" pitchFamily="34" charset="0"/>
              </a:rPr>
              <a:t>cối</a:t>
            </a:r>
            <a:r>
              <a:rPr lang="en-US" sz="2400" b="1" dirty="0">
                <a:latin typeface="HP001 4 hàng" pitchFamily="34" charset="0"/>
              </a:rPr>
              <a:t> </a:t>
            </a:r>
            <a:r>
              <a:rPr lang="en-US" sz="2400" b="1" dirty="0" err="1">
                <a:latin typeface="HP001 4 hàng" pitchFamily="34" charset="0"/>
              </a:rPr>
              <a:t>đối</a:t>
            </a:r>
            <a:r>
              <a:rPr lang="en-US" sz="2400" b="1" dirty="0">
                <a:latin typeface="HP001 4 hàng" pitchFamily="34" charset="0"/>
              </a:rPr>
              <a:t> </a:t>
            </a:r>
            <a:r>
              <a:rPr lang="en-US" sz="2400" b="1" dirty="0" err="1">
                <a:latin typeface="HP001 4 hàng" pitchFamily="34" charset="0"/>
              </a:rPr>
              <a:t>với</a:t>
            </a:r>
            <a:r>
              <a:rPr lang="en-US" sz="2400" b="1" dirty="0">
                <a:latin typeface="HP001 4 hàng" pitchFamily="34" charset="0"/>
              </a:rPr>
              <a:t> </a:t>
            </a:r>
            <a:r>
              <a:rPr lang="en-US" sz="2400" b="1" dirty="0" err="1">
                <a:latin typeface="HP001 4 hàng" pitchFamily="34" charset="0"/>
              </a:rPr>
              <a:t>cuộc</a:t>
            </a:r>
            <a:r>
              <a:rPr lang="en-US" sz="2400" b="1" dirty="0">
                <a:latin typeface="HP001 4 hàng" pitchFamily="34" charset="0"/>
              </a:rPr>
              <a:t> </a:t>
            </a:r>
            <a:r>
              <a:rPr lang="en-US" sz="2400" b="1" dirty="0" err="1">
                <a:latin typeface="HP001 4 hàng" pitchFamily="34" charset="0"/>
              </a:rPr>
              <a:t>sống</a:t>
            </a:r>
            <a:r>
              <a:rPr lang="en-US" sz="2400" b="1" dirty="0">
                <a:latin typeface="HP001 4 hàng" pitchFamily="34" charset="0"/>
              </a:rPr>
              <a:t> </a:t>
            </a:r>
            <a:r>
              <a:rPr lang="en-US" sz="2400" b="1" dirty="0" err="1">
                <a:latin typeface="HP001 4 hàng" pitchFamily="34" charset="0"/>
              </a:rPr>
              <a:t>của</a:t>
            </a:r>
            <a:r>
              <a:rPr lang="en-US" sz="2400" b="1" dirty="0">
                <a:latin typeface="HP001 4 hàng" pitchFamily="34" charset="0"/>
              </a:rPr>
              <a:t> con </a:t>
            </a:r>
            <a:r>
              <a:rPr lang="en-US" sz="2400" b="1" dirty="0" err="1">
                <a:latin typeface="HP001 4 hàng" pitchFamily="34" charset="0"/>
              </a:rPr>
              <a:t>người</a:t>
            </a:r>
            <a:r>
              <a:rPr lang="en-US" sz="2400" b="1">
                <a:latin typeface="HP001 4 hàng" pitchFamily="34" charset="0"/>
              </a:rPr>
              <a:t>.</a:t>
            </a:r>
            <a:endParaRPr lang="en-US" sz="2400" b="1" dirty="0">
              <a:effectLst/>
              <a:latin typeface="HP001 4 hàng" pitchFamily="34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5" y="1990985"/>
            <a:ext cx="2056043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107" y="2623837"/>
            <a:ext cx="2227283" cy="24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74" y="2289809"/>
            <a:ext cx="2227283" cy="24754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CDA35-E2C8-48B4-A781-B266029DF0B9}"/>
              </a:ext>
            </a:extLst>
          </p:cNvPr>
          <p:cNvSpPr txBox="1"/>
          <p:nvPr/>
        </p:nvSpPr>
        <p:spPr>
          <a:xfrm>
            <a:off x="781736" y="982151"/>
            <a:ext cx="5497729" cy="2048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biết được các sự việc trong tranh minh họa nhờ đâu hạt giống nhỏ trở thành một cây cao, to, khoẻ mạnh.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Hiểu 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tác dụng của cây cối với đời sống con người.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C1CA4-ECE1-4CC9-BC86-AD879067ABD7}"/>
              </a:ext>
            </a:extLst>
          </p:cNvPr>
          <p:cNvSpPr txBox="1"/>
          <p:nvPr/>
        </p:nvSpPr>
        <p:spPr>
          <a:xfrm>
            <a:off x="1807948" y="469704"/>
            <a:ext cx="3691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4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 idx="4294967295"/>
          </p:nvPr>
        </p:nvSpPr>
        <p:spPr>
          <a:xfrm>
            <a:off x="259775" y="2494975"/>
            <a:ext cx="5608235" cy="15779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7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7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7200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37" name="Google Shape;1837;p67"/>
          <p:cNvGrpSpPr/>
          <p:nvPr/>
        </p:nvGrpSpPr>
        <p:grpSpPr>
          <a:xfrm>
            <a:off x="2843438" y="376084"/>
            <a:ext cx="1171115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4756" y="3023946"/>
            <a:ext cx="1003298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7" y="45900"/>
            <a:ext cx="969955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6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74" y="2289809"/>
            <a:ext cx="2227283" cy="2475495"/>
          </a:xfrm>
          <a:prstGeom prst="rect">
            <a:avLst/>
          </a:prstGeom>
        </p:spPr>
      </p:pic>
      <p:grpSp>
        <p:nvGrpSpPr>
          <p:cNvPr id="45" name="组合 23"/>
          <p:cNvGrpSpPr/>
          <p:nvPr/>
        </p:nvGrpSpPr>
        <p:grpSpPr>
          <a:xfrm>
            <a:off x="1296305" y="65800"/>
            <a:ext cx="3866501" cy="3672697"/>
            <a:chOff x="3084810" y="-335112"/>
            <a:chExt cx="5809496" cy="5760000"/>
          </a:xfrm>
        </p:grpSpPr>
        <p:grpSp>
          <p:nvGrpSpPr>
            <p:cNvPr id="46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51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2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4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2229922" y="1972491"/>
            <a:ext cx="240356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5096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74" y="2289809"/>
            <a:ext cx="2227283" cy="24754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CDA35-E2C8-48B4-A781-B266029DF0B9}"/>
              </a:ext>
            </a:extLst>
          </p:cNvPr>
          <p:cNvSpPr txBox="1"/>
          <p:nvPr/>
        </p:nvSpPr>
        <p:spPr>
          <a:xfrm>
            <a:off x="781736" y="982151"/>
            <a:ext cx="5497729" cy="2048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biết được các sự việc trong tranh minh họa nhờ đâu hạt giống nhỏ trở thành một cây cao, to, khoẻ mạnh.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Hiểu 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tác dụng của cây cối với đời sống con người.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C1CA4-ECE1-4CC9-BC86-AD879067ABD7}"/>
              </a:ext>
            </a:extLst>
          </p:cNvPr>
          <p:cNvSpPr txBox="1"/>
          <p:nvPr/>
        </p:nvSpPr>
        <p:spPr>
          <a:xfrm>
            <a:off x="1807948" y="469704"/>
            <a:ext cx="3691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1" y="623829"/>
            <a:ext cx="1512899" cy="584775"/>
            <a:chOff x="337445" y="617893"/>
            <a:chExt cx="1963303" cy="5847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13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836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13</a:t>
              </a:r>
            </a:p>
          </p:txBody>
        </p:sp>
      </p:grp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HẠT GIỐNG NHỎ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1841" y="1040299"/>
            <a:ext cx="3391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Tuyển</a:t>
            </a:r>
            <a:r>
              <a:rPr lang="en-US" i="1" dirty="0"/>
              <a:t> </a:t>
            </a:r>
            <a:r>
              <a:rPr lang="en-US" i="1" dirty="0" err="1"/>
              <a:t>tập</a:t>
            </a:r>
            <a:r>
              <a:rPr lang="en-US" i="1" dirty="0"/>
              <a:t> </a:t>
            </a:r>
            <a:r>
              <a:rPr lang="en-US" i="1" dirty="0" err="1"/>
              <a:t>truyện</a:t>
            </a:r>
            <a:r>
              <a:rPr lang="en-US" i="1" dirty="0"/>
              <a:t>, </a:t>
            </a:r>
            <a:r>
              <a:rPr lang="en-US" i="1" dirty="0" err="1"/>
              <a:t>thơ</a:t>
            </a:r>
            <a:r>
              <a:rPr lang="en-US" i="1" dirty="0"/>
              <a:t>,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đố</a:t>
            </a:r>
            <a:r>
              <a:rPr lang="en-US" i="1" dirty="0"/>
              <a:t> </a:t>
            </a:r>
            <a:r>
              <a:rPr lang="en-US" i="1" dirty="0" err="1"/>
              <a:t>Mầm</a:t>
            </a:r>
            <a:r>
              <a:rPr lang="en-US" i="1" dirty="0"/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91864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9566FC-3A64-408C-B5E3-32685F787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467" y="3767471"/>
            <a:ext cx="3214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712" r="-1"/>
          <a:stretch/>
        </p:blipFill>
        <p:spPr>
          <a:xfrm>
            <a:off x="1670512" y="388883"/>
            <a:ext cx="3421033" cy="3223298"/>
          </a:xfrm>
          <a:prstGeom prst="roundRect">
            <a:avLst>
              <a:gd name="adj" fmla="val 6181"/>
            </a:avLst>
          </a:prstGeom>
        </p:spPr>
      </p:pic>
    </p:spTree>
    <p:extLst>
      <p:ext uri="{BB962C8B-B14F-4D97-AF65-F5344CB8AC3E}">
        <p14:creationId xmlns:p14="http://schemas.microsoft.com/office/powerpoint/2010/main" val="13410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8082" y="3755777"/>
            <a:ext cx="4769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43" y="472011"/>
            <a:ext cx="3314584" cy="3103732"/>
          </a:xfrm>
          <a:prstGeom prst="roundRect">
            <a:avLst>
              <a:gd name="adj" fmla="val 7973"/>
            </a:avLst>
          </a:prstGeom>
        </p:spPr>
      </p:pic>
    </p:spTree>
    <p:extLst>
      <p:ext uri="{BB962C8B-B14F-4D97-AF65-F5344CB8AC3E}">
        <p14:creationId xmlns:p14="http://schemas.microsoft.com/office/powerpoint/2010/main" val="21996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9125" y="3840000"/>
            <a:ext cx="3072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30"/>
          <a:stretch/>
        </p:blipFill>
        <p:spPr>
          <a:xfrm>
            <a:off x="1748908" y="382933"/>
            <a:ext cx="3727102" cy="3498631"/>
          </a:xfrm>
          <a:prstGeom prst="roundRect">
            <a:avLst>
              <a:gd name="adj" fmla="val 6657"/>
            </a:avLst>
          </a:prstGeom>
        </p:spPr>
      </p:pic>
    </p:spTree>
    <p:extLst>
      <p:ext uri="{BB962C8B-B14F-4D97-AF65-F5344CB8AC3E}">
        <p14:creationId xmlns:p14="http://schemas.microsoft.com/office/powerpoint/2010/main" val="26100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1110" y="3767360"/>
            <a:ext cx="279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chóc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60"/>
          <a:stretch/>
        </p:blipFill>
        <p:spPr>
          <a:xfrm>
            <a:off x="1716769" y="382932"/>
            <a:ext cx="3551423" cy="3350588"/>
          </a:xfrm>
          <a:prstGeom prst="roundRect">
            <a:avLst>
              <a:gd name="adj" fmla="val 6657"/>
            </a:avLst>
          </a:prstGeom>
        </p:spPr>
      </p:pic>
    </p:spTree>
    <p:extLst>
      <p:ext uri="{BB962C8B-B14F-4D97-AF65-F5344CB8AC3E}">
        <p14:creationId xmlns:p14="http://schemas.microsoft.com/office/powerpoint/2010/main" val="66689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206</Words>
  <Application>Microsoft Office PowerPoint</Application>
  <PresentationFormat>Custom</PresentationFormat>
  <Paragraphs>25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</vt:lpstr>
      <vt:lpstr>Montserrat</vt:lpstr>
      <vt:lpstr>Cambria</vt:lpstr>
      <vt:lpstr>UTM Avo</vt:lpstr>
      <vt:lpstr>HP001 4 hàng</vt:lpstr>
      <vt:lpstr>UTM Cookies</vt:lpstr>
      <vt:lpstr>Arial</vt:lpstr>
      <vt:lpstr>Kalam</vt:lpstr>
      <vt:lpstr>Times New Roman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Dao Thuy</cp:lastModifiedBy>
  <cp:revision>106</cp:revision>
  <dcterms:modified xsi:type="dcterms:W3CDTF">2021-12-14T12:45:06Z</dcterms:modified>
</cp:coreProperties>
</file>