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1"/>
  </p:notesMasterIdLst>
  <p:sldIdLst>
    <p:sldId id="369" r:id="rId2"/>
    <p:sldId id="317" r:id="rId3"/>
    <p:sldId id="362" r:id="rId4"/>
    <p:sldId id="363" r:id="rId5"/>
    <p:sldId id="258" r:id="rId6"/>
    <p:sldId id="371" r:id="rId7"/>
    <p:sldId id="318" r:id="rId8"/>
    <p:sldId id="321" r:id="rId9"/>
    <p:sldId id="322" r:id="rId10"/>
    <p:sldId id="261" r:id="rId11"/>
    <p:sldId id="352" r:id="rId12"/>
    <p:sldId id="364" r:id="rId13"/>
    <p:sldId id="325" r:id="rId14"/>
    <p:sldId id="365" r:id="rId15"/>
    <p:sldId id="355" r:id="rId16"/>
    <p:sldId id="356" r:id="rId17"/>
    <p:sldId id="366" r:id="rId18"/>
    <p:sldId id="358" r:id="rId19"/>
    <p:sldId id="329" r:id="rId20"/>
    <p:sldId id="330" r:id="rId21"/>
    <p:sldId id="367" r:id="rId22"/>
    <p:sldId id="331" r:id="rId23"/>
    <p:sldId id="360" r:id="rId24"/>
    <p:sldId id="370" r:id="rId25"/>
    <p:sldId id="359" r:id="rId26"/>
    <p:sldId id="334" r:id="rId27"/>
    <p:sldId id="335" r:id="rId28"/>
    <p:sldId id="372" r:id="rId29"/>
    <p:sldId id="290" r:id="rId3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HP001 4 hàng" panose="020B0603050302020204" pitchFamily="34" charset="0"/>
      <p:regular r:id="rId36"/>
      <p:bold r:id="rId37"/>
    </p:embeddedFont>
    <p:embeddedFont>
      <p:font typeface="iCiel Cadena" panose="02000503000000020004" pitchFamily="2" charset="0"/>
      <p:bold r:id="rId38"/>
    </p:embeddedFont>
    <p:embeddedFont>
      <p:font typeface="Patrick Hand" panose="020B0604020202020204" charset="0"/>
      <p:regular r:id="rId39"/>
    </p:embeddedFont>
    <p:embeddedFont>
      <p:font typeface="Patrick Hand SC" panose="020B0604020202020204" charset="0"/>
      <p:regular r:id="rId40"/>
    </p:embeddedFont>
    <p:embeddedFont>
      <p:font typeface="UTM Avo" panose="02040603050506020204" pitchFamily="18" charset="0"/>
      <p:regular r:id="rId41"/>
      <p:bold r:id="rId42"/>
      <p:italic r:id="rId43"/>
      <p:boldItalic r:id="rId44"/>
    </p:embeddedFont>
    <p:embeddedFont>
      <p:font typeface="UTM Cookies" panose="02040603050506020204" pitchFamily="18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91" d="100"/>
          <a:sy n="91" d="100"/>
        </p:scale>
        <p:origin x="99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017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94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7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172897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0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5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76" r:id="rId6"/>
    <p:sldLayoutId id="2147483679" r:id="rId7"/>
    <p:sldLayoutId id="2147483680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microsoft.com/office/2007/relationships/hdphoto" Target="../media/hdphoto1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2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4.wdp"/><Relationship Id="rId5" Type="http://schemas.openxmlformats.org/officeDocument/2006/relationships/image" Target="../media/image19.png"/><Relationship Id="rId10" Type="http://schemas.microsoft.com/office/2007/relationships/hdphoto" Target="../media/hdphoto18.wdp"/><Relationship Id="rId4" Type="http://schemas.microsoft.com/office/2007/relationships/hdphoto" Target="../media/hdphoto11.wdp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9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82" y="372138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7690" y="1658679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165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00356" y="305139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431141" y="4858767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704283" y="1299978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bừng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tỉnh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21701" y="2120280"/>
            <a:ext cx="2373800" cy="713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ngủ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721701" y="2948883"/>
            <a:ext cx="2373800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sửa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soạn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743463" y="3806712"/>
            <a:ext cx="4293150" cy="7139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nhoẻn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miệng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cười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39703" y="312999"/>
            <a:ext cx="1395893" cy="555217"/>
            <a:chOff x="635794" y="460493"/>
            <a:chExt cx="1395893" cy="55521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1726" y="1382856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4152" y="1646395"/>
            <a:ext cx="8327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endParaRPr lang="vi-VN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86488" y="3244060"/>
            <a:ext cx="8530224" cy="1324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8152" y="2951933"/>
            <a:ext cx="83276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02483" y="1507017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780121" y="1499294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516560" y="3263080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188593" y="3736503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12340" y="1446959"/>
            <a:ext cx="8238650" cy="97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600" dirty="0" err="1">
                <a:latin typeface="UTM Avo" panose="02040603050506020204" pitchFamily="18" charset="0"/>
              </a:rPr>
              <a:t>Một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hôm</a:t>
            </a:r>
            <a:r>
              <a:rPr lang="en-US" sz="2600" dirty="0">
                <a:latin typeface="UTM Avo" panose="02040603050506020204" pitchFamily="18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</a:rPr>
              <a:t>chị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én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nâu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đang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sửa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soạn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ngủ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thì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nghe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thấy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tiếng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khóc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thút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thít</a:t>
            </a:r>
            <a:r>
              <a:rPr lang="en-US" sz="2600" dirty="0">
                <a:latin typeface="UTM Avo" panose="02040603050506020204" pitchFamily="18" charset="0"/>
              </a:rPr>
              <a:t>.</a:t>
            </a:r>
            <a:endParaRPr lang="vi-VN" sz="2600" dirty="0"/>
          </a:p>
        </p:txBody>
      </p:sp>
      <p:grpSp>
        <p:nvGrpSpPr>
          <p:cNvPr id="4" name="Group 3"/>
          <p:cNvGrpSpPr/>
          <p:nvPr/>
        </p:nvGrpSpPr>
        <p:grpSpPr>
          <a:xfrm>
            <a:off x="5118565" y="1946038"/>
            <a:ext cx="166811" cy="385599"/>
            <a:chOff x="8234283" y="2566334"/>
            <a:chExt cx="166811" cy="385599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8234283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8300886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86488" y="3233946"/>
            <a:ext cx="8326862" cy="1376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600" dirty="0">
                <a:latin typeface="UTM Avo" panose="02040603050506020204" pitchFamily="18" charset="0"/>
              </a:rPr>
              <a:t>     </a:t>
            </a:r>
            <a:r>
              <a:rPr lang="en-US" sz="2600" dirty="0" err="1">
                <a:latin typeface="UTM Avo" panose="02040603050506020204" pitchFamily="18" charset="0"/>
              </a:rPr>
              <a:t>Suốt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đêm</a:t>
            </a:r>
            <a:r>
              <a:rPr lang="en-US" sz="2600" dirty="0">
                <a:latin typeface="UTM Avo" panose="02040603050506020204" pitchFamily="18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</a:rPr>
              <a:t>cả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đàn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én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ra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sức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tìm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cỏ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khô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tết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thành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dòng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chữ</a:t>
            </a:r>
            <a:r>
              <a:rPr lang="en-US" sz="2600" dirty="0">
                <a:latin typeface="UTM Avo" panose="02040603050506020204" pitchFamily="18" charset="0"/>
              </a:rPr>
              <a:t> “</a:t>
            </a:r>
            <a:r>
              <a:rPr lang="en-US" sz="2600" dirty="0" err="1">
                <a:latin typeface="UTM Avo" panose="02040603050506020204" pitchFamily="18" charset="0"/>
              </a:rPr>
              <a:t>Không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dẫm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chân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lên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cỏ</a:t>
            </a:r>
            <a:r>
              <a:rPr lang="en-US" sz="2600" dirty="0">
                <a:latin typeface="UTM Avo" panose="02040603050506020204" pitchFamily="18" charset="0"/>
              </a:rPr>
              <a:t>!” </a:t>
            </a:r>
            <a:r>
              <a:rPr lang="en-US" sz="2600" dirty="0" err="1">
                <a:latin typeface="UTM Avo" panose="02040603050506020204" pitchFamily="18" charset="0"/>
              </a:rPr>
              <a:t>đặt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bên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cạnh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bãi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cỏ</a:t>
            </a:r>
            <a:r>
              <a:rPr lang="en-US" sz="2600" dirty="0">
                <a:latin typeface="UTM Avo" panose="02040603050506020204" pitchFamily="18" charset="0"/>
              </a:rPr>
              <a:t>.</a:t>
            </a:r>
            <a:endParaRPr lang="vi-VN" sz="26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7820273" y="3713292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3289784" y="4109994"/>
            <a:ext cx="166811" cy="385599"/>
            <a:chOff x="8234283" y="2566334"/>
            <a:chExt cx="166811" cy="385599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8234283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8300886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  <p:bldP spid="47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44635" y="104508"/>
            <a:ext cx="247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Luyện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đoạn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lần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9911" y="3543681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627310" y="48678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59911" y="1224342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23610" y="354363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929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0323" y="1674147"/>
            <a:ext cx="8147406" cy="945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5105" y="1696542"/>
            <a:ext cx="834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47975" y="3074238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66550" y="3204459"/>
            <a:ext cx="802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184566" y="79278"/>
            <a:ext cx="1959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toàn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bài</a:t>
            </a:r>
            <a:endParaRPr lang="en-US" sz="2000" b="1" dirty="0">
              <a:solidFill>
                <a:srgbClr val="00B050"/>
              </a:solidFill>
              <a:latin typeface="Amazone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29484" y="3573498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627310" y="48678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93767" y="1203731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69689" y="3583437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007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9" y="1709531"/>
            <a:ext cx="4125201" cy="1630018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2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9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4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0" y="-138500"/>
              <a:ext cx="1221983" cy="2844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"/>
          <a:stretch/>
        </p:blipFill>
        <p:spPr bwMode="auto">
          <a:xfrm>
            <a:off x="5918850" y="937550"/>
            <a:ext cx="3225150" cy="392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759" y="436818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solidFill>
                <a:srgbClr val="E808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7" y="1659392"/>
            <a:ext cx="56864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1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87554" y="3542005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600115" y="445944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83854" y="1238047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65811" y="3540975"/>
            <a:ext cx="290996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1144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260771" y="2140655"/>
            <a:ext cx="110727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744317" y="1595349"/>
            <a:ext cx="4326579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71287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0418AC"/>
                  </a:solidFill>
                </a:rPr>
                <a:t>Trả lời câu hỏi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2966" y="1781989"/>
            <a:ext cx="1175787" cy="1225112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8" y="3005849"/>
            <a:ext cx="1583773" cy="21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88" y="2844988"/>
            <a:ext cx="2456612" cy="22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822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600021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595" y="217702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368714" y="982941"/>
            <a:ext cx="8470486" cy="967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67944" y="1148106"/>
            <a:ext cx="8441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18972"/>
            <a:ext cx="6695590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189775" y="2674339"/>
            <a:ext cx="5996762" cy="66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524865" y="2666784"/>
            <a:ext cx="508826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89592" y="3182989"/>
            <a:ext cx="248240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415110" y="3179329"/>
            <a:ext cx="451568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69714" y="3659980"/>
            <a:ext cx="201750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037359" y="3663795"/>
            <a:ext cx="520603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  <p:bldP spid="38" grpId="0"/>
      <p:bldP spid="40" grpId="0"/>
      <p:bldP spid="42" grpId="0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062233" y="1032958"/>
            <a:ext cx="432115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14: </a:t>
            </a:r>
            <a:br>
              <a:rPr lang="en-US" sz="6000" dirty="0"/>
            </a:br>
            <a:r>
              <a:rPr lang="en-US" sz="6000" dirty="0"/>
              <a:t>CỎ NON CƯỜI RỒI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4" y="2565176"/>
            <a:ext cx="6694939" cy="10750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giẫm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vi-VN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i="1" spc="-6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5" y="2565176"/>
            <a:ext cx="6630778" cy="159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én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giẫm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non.</a:t>
            </a:r>
            <a:r>
              <a:rPr lang="vi-VN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b="1" i="1" spc="-6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16781" y="1052349"/>
            <a:ext cx="364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nhủ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98469" y="2547758"/>
            <a:ext cx="7056845" cy="2144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 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chim én đã làm gì để giúp cỏ non. Thông qua đó thấy được ý thức trách nhiệm bảo vệ môi trường của chim én.</a:t>
            </a:r>
            <a:endParaRPr lang="en-US" sz="28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87554" y="3542005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600115" y="445944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83854" y="1238047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65811" y="3540975"/>
            <a:ext cx="290996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873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663815" y="3005850"/>
            <a:ext cx="891385" cy="190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317172" y="1512806"/>
            <a:ext cx="7369628" cy="1598392"/>
            <a:chOff x="2744315" y="1551803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51803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75437"/>
              <a:ext cx="5686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tập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theo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văn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bản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đọc</a:t>
              </a:r>
              <a:endParaRPr lang="en-US" sz="40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" y="3367510"/>
            <a:ext cx="1312215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90" y="3367510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30098" y="1708155"/>
            <a:ext cx="1175787" cy="1225112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901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40860" y="968191"/>
            <a:ext cx="7918971" cy="986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7735" y="100016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216416" y="218143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nhóc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thút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thít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216416" y="302752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nấc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216415" y="3878124"/>
            <a:ext cx="291441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nhoẻn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miệng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2" grpId="0" animBg="1"/>
      <p:bldP spid="45" grpId="0" animBg="1"/>
      <p:bldP spid="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1155875"/>
            <a:ext cx="8273509" cy="1092838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90461" y="1405362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2585744"/>
            <a:ext cx="2001508" cy="2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233569" y="0"/>
            <a:ext cx="3635250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7681875" y="0"/>
            <a:ext cx="1462126" cy="51435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107" y="1254562"/>
            <a:ext cx="792549" cy="75597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350" y="2446248"/>
            <a:ext cx="792549" cy="75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0638" y="1181133"/>
            <a:ext cx="6402228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Đọc đúng các các từ khó, đọc rõ văn bản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“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Cỏ non cười rồi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với tốc độ đọc phù hợp.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US" sz="24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3086" y="2510363"/>
            <a:ext cx="492185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Trả lời được các câu hỏi của bài.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875157" y="309015"/>
            <a:ext cx="52418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5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1" name="图片 54">
            <a:extLst>
              <a:ext uri="{FF2B5EF4-FFF2-40B4-BE49-F238E27FC236}">
                <a16:creationId xmlns:a16="http://schemas.microsoft.com/office/drawing/2014/main" id="{0570ABE8-2182-4201-869C-19E6EFFEB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363" y="3637934"/>
            <a:ext cx="792549" cy="755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16F015-2CB5-4A7A-A502-35A8999BBAF8}"/>
              </a:ext>
            </a:extLst>
          </p:cNvPr>
          <p:cNvSpPr txBox="1"/>
          <p:nvPr/>
        </p:nvSpPr>
        <p:spPr>
          <a:xfrm>
            <a:off x="2763868" y="3463485"/>
            <a:ext cx="607533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Hiểu nội dung bài. Thông qua đó thấy được ý thức trách nhiệm bảo vệ môi trường của chim én..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16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/>
          <p:nvPr/>
        </p:nvSpPr>
        <p:spPr>
          <a:xfrm flipH="1">
            <a:off x="4846400" y="3275263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9" name="Google Shape;398;p38"/>
          <p:cNvGrpSpPr/>
          <p:nvPr/>
        </p:nvGrpSpPr>
        <p:grpSpPr>
          <a:xfrm flipH="1">
            <a:off x="6776535" y="246742"/>
            <a:ext cx="1702024" cy="1294426"/>
            <a:chOff x="6876425" y="1268933"/>
            <a:chExt cx="1653550" cy="1152165"/>
          </a:xfrm>
        </p:grpSpPr>
        <p:grpSp>
          <p:nvGrpSpPr>
            <p:cNvPr id="30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33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15;p38"/>
          <p:cNvGrpSpPr/>
          <p:nvPr/>
        </p:nvGrpSpPr>
        <p:grpSpPr>
          <a:xfrm>
            <a:off x="385641" y="232414"/>
            <a:ext cx="995941" cy="973021"/>
            <a:chOff x="-3118700" y="2365900"/>
            <a:chExt cx="741250" cy="792000"/>
          </a:xfrm>
        </p:grpSpPr>
        <p:sp>
          <p:nvSpPr>
            <p:cNvPr id="47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组合 23"/>
          <p:cNvGrpSpPr/>
          <p:nvPr/>
        </p:nvGrpSpPr>
        <p:grpSpPr>
          <a:xfrm>
            <a:off x="1728406" y="87733"/>
            <a:ext cx="5155335" cy="4896929"/>
            <a:chOff x="3084810" y="-335112"/>
            <a:chExt cx="5809496" cy="5760000"/>
          </a:xfrm>
        </p:grpSpPr>
        <p:grpSp>
          <p:nvGrpSpPr>
            <p:cNvPr id="58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60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59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973229" y="2629987"/>
            <a:ext cx="320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47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965799"/>
            <a:ext cx="542647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chổi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3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93931" y="2089644"/>
            <a:ext cx="4927556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TIẾT 1 + 2</a:t>
            </a:r>
            <a:endParaRPr sz="8000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4850787" y="1145322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233569" y="0"/>
            <a:ext cx="3635250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7681875" y="0"/>
            <a:ext cx="1462126" cy="51435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107" y="1254562"/>
            <a:ext cx="792549" cy="75597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350" y="2446248"/>
            <a:ext cx="792549" cy="75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0638" y="1181133"/>
            <a:ext cx="6402228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Đọc đúng các các từ khó, đọc rõ văn bản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“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Cỏ non cười rồi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với tốc độ đọc phù hợp.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US" sz="24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3086" y="2510363"/>
            <a:ext cx="492185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Trả lời được các câu hỏi của bài.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875157" y="309015"/>
            <a:ext cx="52418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5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1" name="图片 54">
            <a:extLst>
              <a:ext uri="{FF2B5EF4-FFF2-40B4-BE49-F238E27FC236}">
                <a16:creationId xmlns:a16="http://schemas.microsoft.com/office/drawing/2014/main" id="{0570ABE8-2182-4201-869C-19E6EFFEB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363" y="3637934"/>
            <a:ext cx="792549" cy="755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16F015-2CB5-4A7A-A502-35A8999BBAF8}"/>
              </a:ext>
            </a:extLst>
          </p:cNvPr>
          <p:cNvSpPr txBox="1"/>
          <p:nvPr/>
        </p:nvSpPr>
        <p:spPr>
          <a:xfrm>
            <a:off x="2763868" y="3463485"/>
            <a:ext cx="607533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Hiểu nội dung bài. Thông qua đó thấy được ý thức trách nhiệm bảo vệ môi trường của chim én..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58107" y="269596"/>
            <a:ext cx="771579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latin typeface="UTM Avo" panose="02040603050506020204" pitchFamily="18" charset="0"/>
              </a:rPr>
              <a:t>Em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nhìn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thấy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tấm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biển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báo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trong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bức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tranh</a:t>
            </a:r>
            <a:r>
              <a:rPr lang="en-US" sz="2400" b="1" dirty="0">
                <a:latin typeface="UTM Avo" panose="02040603050506020204" pitchFamily="18" charset="0"/>
              </a:rPr>
              <a:t>?</a:t>
            </a:r>
            <a:endParaRPr lang="vi-VN" sz="2400" b="1" dirty="0"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0906" y="1351439"/>
            <a:ext cx="7620001" cy="3098641"/>
            <a:chOff x="522791" y="1944551"/>
            <a:chExt cx="5785880" cy="2457773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1944551"/>
              <a:ext cx="5785880" cy="245777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DẪM CHÂN LÊN CỎ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VỨT RÁC BỪA BÃI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HÁI HOA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45038" y="745617"/>
            <a:ext cx="7715794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latin typeface="UTM Avo" panose="02040603050506020204" pitchFamily="18" charset="0"/>
              </a:rPr>
              <a:t>Nội</a:t>
            </a:r>
            <a:r>
              <a:rPr lang="en-US" sz="2400" b="1" dirty="0">
                <a:latin typeface="UTM Avo" panose="02040603050506020204" pitchFamily="18" charset="0"/>
              </a:rPr>
              <a:t> dung </a:t>
            </a:r>
            <a:r>
              <a:rPr lang="en-US" sz="2400" b="1" dirty="0" err="1">
                <a:latin typeface="UTM Avo" panose="02040603050506020204" pitchFamily="18" charset="0"/>
              </a:rPr>
              <a:t>của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từng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tấm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biển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báo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là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gì</a:t>
            </a:r>
            <a:r>
              <a:rPr lang="en-US" sz="2400" b="1" dirty="0">
                <a:latin typeface="UTM Avo" panose="02040603050506020204" pitchFamily="18" charset="0"/>
              </a:rPr>
              <a:t>?</a:t>
            </a:r>
            <a:endParaRPr lang="vi-VN" sz="2400" b="1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53009" y="4432662"/>
            <a:ext cx="80774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tấm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báo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nhắc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nhở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37043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637418" y="98177"/>
            <a:ext cx="150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mẫu</a:t>
            </a:r>
            <a:endParaRPr lang="en-US" sz="2000" b="1" dirty="0">
              <a:solidFill>
                <a:srgbClr val="00B050"/>
              </a:solidFill>
              <a:latin typeface="Amazone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5572" y="419906"/>
            <a:ext cx="809615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en-US" sz="1700" b="1" dirty="0">
              <a:solidFill>
                <a:schemeClr val="accent3"/>
              </a:solidFill>
            </a:endParaRPr>
          </a:p>
          <a:p>
            <a:pPr algn="just"/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02737" y="3503925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27245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44635" y="104508"/>
            <a:ext cx="247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Luyện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đoạn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lần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20155" y="3543681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627310" y="48678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93767" y="1223609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00115" y="3573498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2072</Words>
  <Application>Microsoft Office PowerPoint</Application>
  <PresentationFormat>On-screen Show (16:9)</PresentationFormat>
  <Paragraphs>166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Cambria</vt:lpstr>
      <vt:lpstr>UTM Avo</vt:lpstr>
      <vt:lpstr>Wingdings</vt:lpstr>
      <vt:lpstr>HP001 4 hàng</vt:lpstr>
      <vt:lpstr>iCiel Cadena</vt:lpstr>
      <vt:lpstr>Times New Roman</vt:lpstr>
      <vt:lpstr>UTM Cookies</vt:lpstr>
      <vt:lpstr>Amazone</vt:lpstr>
      <vt:lpstr>Patrick Hand</vt:lpstr>
      <vt:lpstr>Patrick Hand SC</vt:lpstr>
      <vt:lpstr>Arial</vt:lpstr>
      <vt:lpstr>English Language Grammar Rules by Slidesgo</vt:lpstr>
      <vt:lpstr>PowerPoint Presentation</vt:lpstr>
      <vt:lpstr>Bài 14:  CỎ NON CƯỜI RỒI</vt:lpstr>
      <vt:lpstr>PowerPoint Presentation</vt:lpstr>
      <vt:lpstr>Ôn bài cũ</vt:lpstr>
      <vt:lpstr>TIẾT 1 + 2</vt:lpstr>
      <vt:lpstr>PowerPoint Presentation</vt:lpstr>
      <vt:lpstr>PowerPoint Presentation</vt:lpstr>
      <vt:lpstr>PowerPoint Presentation</vt:lpstr>
      <vt:lpstr>PowerPoint Presentation</vt:lpstr>
      <vt:lpstr>Luyện đọc từ khó</vt:lpstr>
      <vt:lpstr>Luyện đọc câu dài</vt:lpstr>
      <vt:lpstr>PowerPoint Presentation</vt:lpstr>
      <vt:lpstr>Giải nghĩa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câu hỏi</vt:lpstr>
      <vt:lpstr>Trả lời câu hỏi</vt:lpstr>
      <vt:lpstr>Trả lời câu hỏi</vt:lpstr>
      <vt:lpstr>Trả lời câu hỏi</vt:lpstr>
      <vt:lpstr>Trả lời câu hỏi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Dao Thuy</cp:lastModifiedBy>
  <cp:revision>65</cp:revision>
  <dcterms:modified xsi:type="dcterms:W3CDTF">2021-12-14T12:53:03Z</dcterms:modified>
</cp:coreProperties>
</file>