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479" r:id="rId2"/>
    <p:sldId id="512" r:id="rId3"/>
    <p:sldId id="513" r:id="rId4"/>
    <p:sldId id="528" r:id="rId5"/>
    <p:sldId id="529" r:id="rId6"/>
    <p:sldId id="560" r:id="rId7"/>
    <p:sldId id="525" r:id="rId8"/>
    <p:sldId id="545" r:id="rId9"/>
    <p:sldId id="290" r:id="rId10"/>
    <p:sldId id="291" r:id="rId11"/>
  </p:sldIdLst>
  <p:sldSz cx="12192000" cy="6858000"/>
  <p:notesSz cx="6858000" cy="9144000"/>
  <p:embeddedFontLst>
    <p:embeddedFont>
      <p:font typeface="VNI-Times" pitchFamily="2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.VnTimeH" panose="020B7200000000000000" pitchFamily="34" charset="0"/>
      <p:regular r:id="rId23"/>
      <p:bold r:id="rId24"/>
      <p:italic r:id="rId25"/>
      <p:boldItalic r:id="rId26"/>
    </p:embeddedFont>
    <p:embeddedFont>
      <p:font typeface=".VnTime" panose="020B7200000000000000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1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3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7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98" y="4017364"/>
            <a:ext cx="8364513" cy="2675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559301" y="3612736"/>
            <a:ext cx="8399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Lăng Bác Hồ thuyết minh cho tr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7365" y="672791"/>
            <a:ext cx="6026046" cy="293994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84812" y="838619"/>
            <a:ext cx="381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66"/>
                </a:solidFill>
              </a:rPr>
              <a:t>1. HĐ KHỞI ĐỘNG</a:t>
            </a:r>
            <a:endParaRPr lang="en-US" sz="3200" b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8" y="225147"/>
            <a:ext cx="495300" cy="66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62" y="2552700"/>
            <a:ext cx="495300" cy="48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78" y="306176"/>
            <a:ext cx="495300" cy="668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2" y="340973"/>
            <a:ext cx="279779" cy="66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401074">
            <a:off x="5764211" y="2026225"/>
            <a:ext cx="6110899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73716" y="135709"/>
            <a:ext cx="1606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200" b="1" smtClean="0">
                <a:solidFill>
                  <a:srgbClr val="FF0000"/>
                </a:solidFill>
                <a:latin typeface=".VnTimeH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320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6341" y="74153"/>
            <a:ext cx="7015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</a:rPr>
              <a:t>Học</a:t>
            </a: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3600" smtClean="0">
                <a:solidFill>
                  <a:srgbClr val="002060"/>
                </a:solidFill>
              </a:rPr>
              <a:t>Hát bài: Tre Ngà bên Lăng Bác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13927" y="1031052"/>
            <a:ext cx="427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i="1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và lời: Hàn </a:t>
            </a:r>
            <a:r>
              <a:rPr lang="nb-NO" sz="2800" i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Ngọc Bích</a:t>
            </a:r>
            <a:endParaRPr lang="en-US" sz="2800" i="1">
              <a:solidFill>
                <a:srgbClr val="000066"/>
              </a:solidFill>
            </a:endParaRPr>
          </a:p>
        </p:txBody>
      </p:sp>
      <p:pic>
        <p:nvPicPr>
          <p:cNvPr id="1026" name="Picture 2" descr="https://i.pinimg.com/564x/d0/72/5c/d0725c08da41517cf6b964cc8dacca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52" y="5021706"/>
            <a:ext cx="2774600" cy="1064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760144">
            <a:off x="68721" y="342923"/>
            <a:ext cx="313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solidFill>
                  <a:srgbClr val="000066"/>
                </a:solidFill>
              </a:rPr>
              <a:t>CHỦ ĐỀ: BÁC HỒ</a:t>
            </a:r>
            <a:endParaRPr lang="en-US" sz="3200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72591" y="127418"/>
            <a:ext cx="662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2</a:t>
            </a:r>
            <a:r>
              <a:rPr lang="en-US" sz="2800" b="1" smtClean="0">
                <a:solidFill>
                  <a:srgbClr val="002060"/>
                </a:solidFill>
              </a:rPr>
              <a:t>. HĐ TÌM HIỂU KHÁM PHÁ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411" y="2353378"/>
            <a:ext cx="4946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b-NO" sz="2400" i="1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Nh¹c sÜ Hµn Ngäc BÝch lµ </a:t>
            </a:r>
            <a:r>
              <a:rPr lang="nb-NO" sz="2400" i="1" smtClean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ngư­êi </a:t>
            </a:r>
            <a:r>
              <a:rPr lang="nb-NO" sz="2400" i="1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rÊt thµnh c«ng </a:t>
            </a:r>
            <a:r>
              <a:rPr lang="nb-NO" sz="2400" i="1" smtClean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víi ©m nh¹c </a:t>
            </a:r>
            <a:r>
              <a:rPr lang="nb-NO" sz="2400" i="1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thiÕu nhi. </a:t>
            </a:r>
            <a:r>
              <a:rPr lang="nb-NO" sz="2400" i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bài thành công của ông như bài Đưa</a:t>
            </a:r>
            <a:r>
              <a:rPr lang="nb-NO" sz="2400" i="1" smtClean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i="1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c¬m cho mÑ ®i cµy, Em bay trong ®ªm ph¸o hoa, TiÕng chim trong v­ên B¸c vµ Tre ngµ bªn </a:t>
            </a:r>
            <a:r>
              <a:rPr lang="nb-NO" sz="2400" i="1" smtClean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 </a:t>
            </a:r>
            <a:r>
              <a:rPr lang="nb-NO" sz="2400" i="1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B¸c. </a:t>
            </a:r>
            <a:endParaRPr lang="en-US" sz="2400" i="1">
              <a:solidFill>
                <a:srgbClr val="FFFF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182">
            <a:off x="7154671" y="1315850"/>
            <a:ext cx="2865283" cy="3881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713717" y="1335186"/>
            <a:ext cx="8299713" cy="496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lang="en-US" sz="2400">
              <a:solidFill>
                <a:srgbClr val="FF0000"/>
              </a:solidFill>
              <a:effectLst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smtClean="0">
                <a:solidFill>
                  <a:srgbClr val="FF0000"/>
                </a:solidFill>
              </a:rPr>
              <a:t>Nhạc và lời: Hàn Ngọc Bích</a:t>
            </a:r>
            <a:endParaRPr lang="en-US" sz="2000" i="1">
              <a:solidFill>
                <a:srgbClr val="FF0000"/>
              </a:solidFill>
            </a:endParaRP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33213" y="5838670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334" y="61072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3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272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0209122">
            <a:off x="506226" y="1657060"/>
            <a:ext cx="378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66"/>
                </a:solidFill>
              </a:rPr>
              <a:t>- HD HS đọc lời ca </a:t>
            </a:r>
            <a:endParaRPr lang="en-US" sz="3200" b="1">
              <a:solidFill>
                <a:srgbClr val="0000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8959" y="936495"/>
            <a:ext cx="766916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b="1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</a:t>
            </a:r>
            <a:r>
              <a:rPr lang="vi-VN" sz="24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Bác Hồ có đôi khóm tre ngà </a:t>
            </a:r>
            <a:endParaRPr lang="en-US" sz="2400" i="1" dirty="0" smtClean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</a:t>
            </a:r>
            <a:r>
              <a:rPr lang="vi-VN" sz="24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đâu về mà đu đưa đu đưa </a:t>
            </a:r>
            <a:endParaRPr lang="en-US" sz="2400" i="1" dirty="0" smtClean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</a:t>
            </a:r>
            <a:r>
              <a:rPr lang="vi-VN" sz="24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nắng đâu về mà thêu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</a:t>
            </a:r>
            <a:r>
              <a:rPr lang="vi-VN" sz="24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là tiếng chim, tiếng chim chuyền ngây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</a:t>
            </a:r>
            <a:r>
              <a:rPr lang="vi-VN" sz="24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tiếng sáo diều,tiếng sáo trời ngân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</a:t>
            </a:r>
            <a:r>
              <a:rPr lang="vi-VN" sz="24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trời quê hương thân yêu về </a:t>
            </a:r>
            <a:r>
              <a:rPr lang="en-US" sz="2400" i="1" dirty="0" err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 smtClean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vi-VN" sz="24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về ca 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i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</a:t>
            </a:r>
            <a:r>
              <a:rPr lang="vi-VN" sz="24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mái tóc tre ngà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37" y="4092315"/>
            <a:ext cx="7345179" cy="248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713717" y="1335186"/>
            <a:ext cx="8299713" cy="496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lang="en-US" sz="2400">
              <a:solidFill>
                <a:srgbClr val="FF0000"/>
              </a:solidFill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smtClean="0">
                <a:solidFill>
                  <a:srgbClr val="FF0000"/>
                </a:solidFill>
              </a:rPr>
              <a:t>Nhạc và lời: Hàn Ngọc Bích</a:t>
            </a:r>
            <a:endParaRPr lang="en-US" sz="2000" i="1">
              <a:solidFill>
                <a:srgbClr val="FF0000"/>
              </a:solidFill>
            </a:endParaRP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33213" y="5838670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334" y="6107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3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3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272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41781" y="990201"/>
            <a:ext cx="6218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0066"/>
                </a:solidFill>
              </a:rPr>
              <a:t>H</a:t>
            </a:r>
            <a:r>
              <a:rPr lang="en-US" sz="2800" b="1" i="1" dirty="0" err="1" smtClean="0">
                <a:solidFill>
                  <a:srgbClr val="000066"/>
                </a:solidFill>
              </a:rPr>
              <a:t>át</a:t>
            </a:r>
            <a:r>
              <a:rPr lang="en-US" sz="2800" b="1" i="1" dirty="0" smtClean="0">
                <a:solidFill>
                  <a:srgbClr val="000066"/>
                </a:solidFill>
              </a:rPr>
              <a:t> </a:t>
            </a:r>
            <a:r>
              <a:rPr lang="en-US" sz="2800" b="1" i="1" dirty="0" err="1" smtClean="0">
                <a:solidFill>
                  <a:srgbClr val="000066"/>
                </a:solidFill>
              </a:rPr>
              <a:t>gõ</a:t>
            </a:r>
            <a:r>
              <a:rPr lang="en-US" sz="2800" b="1" i="1" dirty="0" smtClean="0">
                <a:solidFill>
                  <a:srgbClr val="000066"/>
                </a:solidFill>
              </a:rPr>
              <a:t> </a:t>
            </a:r>
            <a:r>
              <a:rPr lang="en-US" sz="2800" b="1" i="1" dirty="0" err="1" smtClean="0">
                <a:solidFill>
                  <a:srgbClr val="000066"/>
                </a:solidFill>
              </a:rPr>
              <a:t>đệm</a:t>
            </a:r>
            <a:r>
              <a:rPr lang="en-US" sz="2800" b="1" i="1" dirty="0" smtClean="0">
                <a:solidFill>
                  <a:srgbClr val="000066"/>
                </a:solidFill>
              </a:rPr>
              <a:t> </a:t>
            </a:r>
            <a:r>
              <a:rPr lang="en-US" sz="2800" b="1" i="1" dirty="0" err="1" smtClean="0">
                <a:solidFill>
                  <a:srgbClr val="000066"/>
                </a:solidFill>
              </a:rPr>
              <a:t>theo</a:t>
            </a:r>
            <a:r>
              <a:rPr lang="en-US" sz="2800" b="1" i="1" dirty="0" smtClean="0">
                <a:solidFill>
                  <a:srgbClr val="000066"/>
                </a:solidFill>
              </a:rPr>
              <a:t> </a:t>
            </a:r>
            <a:r>
              <a:rPr lang="en-US" sz="2800" b="1" i="1" dirty="0" err="1" smtClean="0">
                <a:solidFill>
                  <a:srgbClr val="000066"/>
                </a:solidFill>
              </a:rPr>
              <a:t>nhịp</a:t>
            </a:r>
            <a:r>
              <a:rPr lang="en-US" sz="2800" b="1" i="1" dirty="0" smtClean="0">
                <a:solidFill>
                  <a:srgbClr val="000066"/>
                </a:solidFill>
              </a:rPr>
              <a:t> 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987" y="62484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3429" y="1239153"/>
            <a:ext cx="10130971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 smtClean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Bên l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ă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ng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Bác Hồ có đôi khóm tre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ngà.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Đón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gió đâu 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về 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mà đu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 đưa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đu đưa .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Đón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nắng đâu về mà thêu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hoa,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thêu hoa . 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Rất 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tr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ong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là tiếng chim , tiếng chim chuyền ngây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thơ. Rất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xanh tiếng sáo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diều,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tiếng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sáo trời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ngân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nga.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Một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khoảng trời quê hương thân yêu về bên Bác , cho em về ca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há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t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dưới mái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 tóc </a:t>
            </a:r>
            <a:r>
              <a:rPr lang="en-US" sz="2400" i="1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smtClean="0">
                <a:solidFill>
                  <a:srgbClr val="FF0000"/>
                </a:solidFill>
                <a:latin typeface="+mj-lt"/>
              </a:rPr>
              <a:t>tre ngà .</a:t>
            </a:r>
            <a:br>
              <a:rPr lang="vi-VN" sz="2400" i="1" smtClean="0">
                <a:solidFill>
                  <a:srgbClr val="FF0000"/>
                </a:solidFill>
                <a:latin typeface="+mj-lt"/>
              </a:rPr>
            </a:br>
            <a:r>
              <a:rPr lang="vi-VN" sz="2400" smtClean="0">
                <a:latin typeface="+mj-lt"/>
              </a:rPr>
              <a:t/>
            </a:r>
            <a:br>
              <a:rPr lang="vi-VN" sz="2400" smtClean="0">
                <a:latin typeface="+mj-lt"/>
              </a:rPr>
            </a:br>
            <a:endParaRPr lang="en-US" sz="240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62" y="2130285"/>
            <a:ext cx="590976" cy="719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62" y="2291717"/>
            <a:ext cx="659237" cy="596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0" y="2296874"/>
            <a:ext cx="659237" cy="596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50" y="2282360"/>
            <a:ext cx="659237" cy="5967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0" y="2220224"/>
            <a:ext cx="659237" cy="596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09" y="2298275"/>
            <a:ext cx="659237" cy="596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21" y="2265570"/>
            <a:ext cx="659237" cy="5967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17" y="3293616"/>
            <a:ext cx="659237" cy="596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42" y="3413200"/>
            <a:ext cx="659237" cy="5967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90" y="3362318"/>
            <a:ext cx="659237" cy="5967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3" y="3336894"/>
            <a:ext cx="659237" cy="596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73" y="4449520"/>
            <a:ext cx="659237" cy="596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4" y="4432920"/>
            <a:ext cx="659237" cy="5967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576" y="3344281"/>
            <a:ext cx="659237" cy="5967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78" y="3336895"/>
            <a:ext cx="659237" cy="596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13" y="3323237"/>
            <a:ext cx="659237" cy="5967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3303315"/>
            <a:ext cx="659237" cy="5967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81" y="5416089"/>
            <a:ext cx="659237" cy="596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24" y="5429892"/>
            <a:ext cx="659237" cy="5967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847" y="4348768"/>
            <a:ext cx="659237" cy="5967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70" y="4449520"/>
            <a:ext cx="659237" cy="5967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19" y="4447080"/>
            <a:ext cx="659237" cy="5967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17" y="4394830"/>
            <a:ext cx="659237" cy="596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48" y="5583435"/>
            <a:ext cx="659237" cy="596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689" y="5590378"/>
            <a:ext cx="659237" cy="5967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55" y="5515007"/>
            <a:ext cx="659237" cy="5967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18" y="5403653"/>
            <a:ext cx="659237" cy="5967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832" y="2298274"/>
            <a:ext cx="659237" cy="5967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50" y="2290351"/>
            <a:ext cx="659237" cy="5967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45" y="4442370"/>
            <a:ext cx="659237" cy="5967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86" y="5596398"/>
            <a:ext cx="659237" cy="5967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88" y="5515006"/>
            <a:ext cx="659237" cy="5967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963" y="5536459"/>
            <a:ext cx="659237" cy="5967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278" y="5518538"/>
            <a:ext cx="659237" cy="596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7849" y="3665585"/>
            <a:ext cx="80047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</a:t>
            </a:r>
            <a:r>
              <a:rPr lang="vi-VN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Bác Hồ có đôi khóm tre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</a:t>
            </a:r>
            <a:r>
              <a:rPr lang="en-US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về</a:t>
            </a:r>
            <a:r>
              <a:rPr lang="en-US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mà </a:t>
            </a:r>
            <a:r>
              <a:rPr lang="vi-VN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 đưa đu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</a:t>
            </a:r>
            <a:r>
              <a:rPr lang="vi-VN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là tiếng chim, tiếng chim chuyền ngây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</a:t>
            </a:r>
            <a:r>
              <a:rPr lang="en-US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</a:t>
            </a:r>
            <a:r>
              <a:rPr lang="vi-VN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trời quê hương thân yêu về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vi-VN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về ca 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</a:t>
            </a:r>
            <a:r>
              <a:rPr lang="vi-VN" sz="2400" i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</a:t>
            </a:r>
            <a:r>
              <a:rPr lang="vi-VN" sz="2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mái tóc tre ngà</a:t>
            </a:r>
            <a:r>
              <a:rPr lang="vi-VN" sz="2400"/>
              <a:t/>
            </a:r>
            <a:br>
              <a:rPr lang="vi-VN" sz="2400"/>
            </a:br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2674787" y="2561576"/>
            <a:ext cx="7531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HD HS hát cả bài vài lần để đúng giai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điệu, sắc thái tha thiết, sửa sai cho HS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- </a:t>
            </a:r>
            <a:r>
              <a:rPr lang="en-US" sz="4000" b="1" i="1" smtClean="0">
                <a:solidFill>
                  <a:srgbClr val="FF0000"/>
                </a:solidFill>
              </a:rPr>
              <a:t>Củng cố, dặn dò, nêu giáo dục</a:t>
            </a:r>
            <a:endParaRPr lang="en-US" sz="40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450</Words>
  <Application>Microsoft Office PowerPoint</Application>
  <PresentationFormat>Widescreen</PresentationFormat>
  <Paragraphs>30</Paragraphs>
  <Slides>10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VNI-Times</vt:lpstr>
      <vt:lpstr>Times New Roman</vt:lpstr>
      <vt:lpstr>Calibri Light</vt:lpstr>
      <vt:lpstr>Calibri</vt:lpstr>
      <vt:lpstr>.VnTimeH</vt:lpstr>
      <vt:lpstr>.VnTime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615</cp:revision>
  <dcterms:created xsi:type="dcterms:W3CDTF">2020-08-30T12:35:00Z</dcterms:created>
  <dcterms:modified xsi:type="dcterms:W3CDTF">2022-02-11T07:56:14Z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B854C5AFED7B468AA9A1A99105911DF2</vt:lpwstr>
  </property>
  <property fmtid="{D5CDD505-2E9C-101B-9397-08002B2CF9AE}" pid="3" name="KSOProductBuildVer">
    <vt:lpwstr>1033-11.2.0.10265</vt:lpwstr>
  </property>
</Properties>
</file>