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3" r:id="rId2"/>
    <p:sldMasterId id="2147483755" r:id="rId3"/>
    <p:sldMasterId id="2147483779" r:id="rId4"/>
  </p:sldMasterIdLst>
  <p:notesMasterIdLst>
    <p:notesMasterId r:id="rId24"/>
  </p:notesMasterIdLst>
  <p:sldIdLst>
    <p:sldId id="468" r:id="rId5"/>
    <p:sldId id="494" r:id="rId6"/>
    <p:sldId id="358" r:id="rId7"/>
    <p:sldId id="581" r:id="rId8"/>
    <p:sldId id="578" r:id="rId9"/>
    <p:sldId id="582" r:id="rId10"/>
    <p:sldId id="571" r:id="rId11"/>
    <p:sldId id="583" r:id="rId12"/>
    <p:sldId id="567" r:id="rId13"/>
    <p:sldId id="569" r:id="rId14"/>
    <p:sldId id="584" r:id="rId15"/>
    <p:sldId id="565" r:id="rId16"/>
    <p:sldId id="546" r:id="rId17"/>
    <p:sldId id="554" r:id="rId18"/>
    <p:sldId id="585" r:id="rId19"/>
    <p:sldId id="547" r:id="rId20"/>
    <p:sldId id="575" r:id="rId21"/>
    <p:sldId id="576" r:id="rId22"/>
    <p:sldId id="577" r:id="rId2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7F80BE"/>
    <a:srgbClr val="E4BEBE"/>
    <a:srgbClr val="0000FF"/>
    <a:srgbClr val="FFFF00"/>
    <a:srgbClr val="3333CC"/>
    <a:srgbClr val="F4E4AA"/>
    <a:srgbClr val="B8C6E6"/>
    <a:srgbClr val="FF0000"/>
    <a:srgbClr val="808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65" d="100"/>
          <a:sy n="65" d="100"/>
        </p:scale>
        <p:origin x="724" y="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C84A2E-442B-47CB-A775-3790ABC6D9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AC2EFF-93BA-4EA0-AB18-7234AF5C5B8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1B535AE5-CF6A-4958-9581-1F11E16C144E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39C1000-50AD-4574-B318-A386E36AB5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7EDAD92-2A81-4023-9FEA-62B8CC4CA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302B2-83AF-40BF-8D2D-DA7B25918DD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6E7A3-30F8-4432-BCC4-65EF4459A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A52E761-B646-4BB6-9E44-195B0B56BE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52089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F95CB7A0-2B4F-44D2-87D6-815FF415821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4B31B8-CEAA-41F0-9534-B97FEEAEF57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3FE8CD76-EB93-4002-B0FE-7F709400E5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F49EE4B6-3BBF-4BB6-8C93-54D18611FA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NOSET 8</a:t>
            </a:r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634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cài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.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sau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2E761-B646-4BB6-9E44-195B0B56BE3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458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cài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.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sau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52E761-B646-4BB6-9E44-195B0B56BE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913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hát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2E761-B646-4BB6-9E44-195B0B56BE35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639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2E761-B646-4BB6-9E44-195B0B56BE3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661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mẫu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52E761-B646-4BB6-9E44-195B0B56BE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907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2E761-B646-4BB6-9E44-195B0B56BE35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707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52E761-B646-4BB6-9E44-195B0B56BE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735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ĐỌC TÊN NỐT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2E761-B646-4BB6-9E44-195B0B56BE35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275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NÓI TRƯỚC , NHAC CHYAJ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2E761-B646-4BB6-9E44-195B0B56BE35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504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NÓI TRƯỚC , NHAC CHYAJ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52E761-B646-4BB6-9E44-195B0B56BE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789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NỚI TRƯỚC, VIDEO CHẠY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2E761-B646-4BB6-9E44-195B0B56BE35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227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DCAEE0-32E9-48D0-96D0-9B0F85EA1F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75612E-CF97-44F2-BBE9-051BBA7930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35CE26-F480-4A93-ACFB-17FE9FF1F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1D03D-A804-4C29-B54B-7D9B8837F3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074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EECB8-8EE8-40AF-8A27-DF611F1B3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D5DB04-FB7E-4FCD-8851-BC7D360682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CB0B17-1D1C-4D19-A862-479EFE94C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0F4AC-8EEC-4A49-A95B-D5EDAC9AC3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685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488C88-6317-4B94-AD67-DDA0C61E41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CF03C3-5610-4EEE-8085-D63E4A460D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C80380-AC37-411B-B6EB-5165006E75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D79E3-0F33-4591-AF60-FADE32C7F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509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9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90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62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23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05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50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93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07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772AAB-4D62-42F6-9F9F-09F420413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906659-62A8-49FE-B075-606E538ED5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1BCC45-1A36-4556-9E52-514C955707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B1FAA-F2C6-4538-8C1F-9EA8D6E161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957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00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24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46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064D7-7E89-4B3F-A880-6B6D15199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8CCCB-BC83-4730-80F2-72632196ADB9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5384D-6055-4167-9EF6-14468A00D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42349-D110-4872-90AD-A2C16B9C1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CD7B6-B89E-43EB-8F2D-24C6B8833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37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DAA54-B3E4-4FEC-B703-8F6EDB0DE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1E2F8-EAF5-4D69-BD47-9932D1CE52C9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AFD1F-56B4-4619-BDBD-98A5A9C4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81EB1-4AD4-43E1-94E5-74BFC3B0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8302B-35E9-4A20-A99D-66F87E6DF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52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4A02D-496E-4A2D-83CD-25DB6A45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16190-3612-45B8-9EEA-E5BC62E2B752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899CA-F08E-4AAA-8399-009F6EE0B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D22AC-74F0-4EEB-8E64-F52BADB5C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40421-FC00-40C1-99F3-CCE09BE6B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00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56B521-8A6C-42FA-90D8-04AEE938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46765-ADDA-4053-B041-5968A3F72B7B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148C55-319F-4E20-AAF0-7ADF07012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902C59-6A4A-43AF-848F-716C2CCF1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63041-9F55-443E-A1BA-5D9EAB978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06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BBC15FA-9CC0-4437-BE94-04226B0BA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9A1AB-046B-45FC-BDBD-54C07F7EE684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FC353CA-327E-431B-B096-AD5406DF3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C4B15A9-B166-4F31-BD99-24EDFCB7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53F42-BE29-4FB2-9F2F-A7E085BBF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19C4576-1999-40D4-9B1B-4313DFC9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F651E-A7ED-406A-874F-1FA548AC6F88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69E2EA-740C-44F6-BB12-7B7E1908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F42CB43-4660-474D-B84D-40774B3F3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A3777-5827-4DCE-9F5F-1CDC203E5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88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477EBB8-4AD0-4A7B-8948-004EAFDCD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9FF06-3436-43B3-8E83-6A536B579BE9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00E2E18-F812-4214-8E2E-2BE18A475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7DF855-9E42-4E00-A426-FE8EC11A0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61D14-7BD1-4CC8-8A14-BF8FBEDA9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A37C26-05A9-44C0-A27E-E2E5EC5D4A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41A0AE-1A2F-4645-80F0-125EECBDBD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50BC7E-E989-44A3-9B7D-036CCB16EA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565F6-C574-46F8-98EB-6BE29E5E03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936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8723BB-8708-444F-9016-A72B64EE6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AA885-6204-4339-9E1E-186A933CD01D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23F839-6357-42E8-9C5A-30FCACAEE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F4EB58-707A-4B52-9D12-295E911E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51206-6739-49BB-8274-F992FA0F46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30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AC08FE-1C1A-46EE-B490-8F906C47A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1574C-13AD-4C8E-9AC6-B3D8BF937F84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954459-E218-4454-A9B1-87B7B3C70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EBFC73-00E5-4EE9-A769-A2A50B8EC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3069C-2B59-435A-B715-A41C41350E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2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BB8EF-F748-4BB9-B164-C9A5C55D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D05C3-56E0-4121-83DC-BB96327225CC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C2217-68BF-4255-9E4F-8FE39264E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7C3B3-209E-4112-8170-0FE16EA83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1F484-F3C9-4489-8991-52B24EDA68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40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215A4-B6CA-4DD1-B8DF-198F24CF1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D9B51-D886-434D-866B-67B4F0E1BD32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B790C-62FB-42EA-A4E1-C33719D0E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ED719-21A1-498B-9A3A-A8049D0A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8F891-158E-4925-BA8E-7CA0A8284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29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5E61-A325-4CC0-98C1-3DBD7CA1E96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E131-93C8-46BD-8CE2-E198D439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10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5E61-A325-4CC0-98C1-3DBD7CA1E96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E131-93C8-46BD-8CE2-E198D439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843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5E61-A325-4CC0-98C1-3DBD7CA1E96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E131-93C8-46BD-8CE2-E198D439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60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5E61-A325-4CC0-98C1-3DBD7CA1E96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E131-93C8-46BD-8CE2-E198D439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203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5E61-A325-4CC0-98C1-3DBD7CA1E96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E131-93C8-46BD-8CE2-E198D439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401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5E61-A325-4CC0-98C1-3DBD7CA1E96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E131-93C8-46BD-8CE2-E198D439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0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C02C3F-565D-4DC4-A26B-B5AE315D53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7F7859-67CA-4FB9-AC7B-DFF1F765C6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1D3D2C-1157-4362-B4E8-34C14C600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152CC-CD66-4810-A08B-8D358A76BE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21601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5E61-A325-4CC0-98C1-3DBD7CA1E96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E131-93C8-46BD-8CE2-E198D439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940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5E61-A325-4CC0-98C1-3DBD7CA1E96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E131-93C8-46BD-8CE2-E198D439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11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5E61-A325-4CC0-98C1-3DBD7CA1E96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E131-93C8-46BD-8CE2-E198D439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884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5E61-A325-4CC0-98C1-3DBD7CA1E96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E131-93C8-46BD-8CE2-E198D439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886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5E61-A325-4CC0-98C1-3DBD7CA1E96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E131-93C8-46BD-8CE2-E198D439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42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3CF3209-2414-4CBD-BB8A-0EF867DB44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139CF1D-8C3C-40CF-9B6C-7A719371A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B39603-E014-436E-9E58-74430A9D32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E01956-8578-4386-B260-B64CD897E8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531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B7D0DB6-3D2C-4AF3-8B07-E6CF9DBAEA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342ACC-C9E1-4969-BB0B-8C2A6CE8B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BA4997-90E7-4E4C-B625-BC682EACE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C1018-D8D9-4953-9A6A-DEBE5EFFCC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269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0D17B24-2D6D-404D-B0B0-B9751C533B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CB63AF9-1178-4A4D-BFF3-CAC0722B5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4C309B-E366-4331-B1BE-5D629ED09E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50B52-46F7-4170-A400-AC1F05F87E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0091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501F5-8D11-4511-8604-F7CA982C6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A43089-C30F-4116-8F04-2974798A1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08E559-4063-4C0A-967E-0FADECEAAD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B5CE9-8093-4EBF-8141-830B3D022B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21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D47B3A-A804-4426-940F-A76D5D5468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99506B-AEB7-4858-89A8-2B05F8C65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4B7A71-AF5E-4B44-AE76-A88F54C7CD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5E4DF-B348-4037-B308-AAF4D9055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50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95CD6F0-B50E-4F33-A9B1-FC9339A129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3F043D8-04EF-4110-B936-E338C37EB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1CAD4E3-F615-46D2-9AF8-5644CA3C98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E2FE21A-D8D3-40B2-A6D1-AC47014CBF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D88B3F5-92CB-4692-93CD-C19D1CAA93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5119B97-C399-46AC-A5FA-21748AD6F8F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618A7-1C03-4BCD-AF2A-42432B9B6B59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9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CC9AE264-4F14-47DD-8E95-584EF157AA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2B050E5D-EB9E-4F8F-B09C-84DB5DFC7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01EF2-FD39-4E1C-AE63-1F4167A2E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D3834D-85B9-48A1-BCC0-07960F924CA8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39E98-37D0-4872-A6D1-B138BF47C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DBC87-D107-4817-9EB2-3BAB1D9A20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B88A53D-2E07-49EE-AF70-55C0BB4FF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3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75E61-A325-4CC0-98C1-3DBD7CA1E96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3E131-93C8-46BD-8CE2-E198D439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.mp3"/><Relationship Id="rId7" Type="http://schemas.openxmlformats.org/officeDocument/2006/relationships/image" Target="../media/image14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B561F4-501F-43D2-B5F3-1D2FCFBD8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123444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6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587EF-97E1-4E0B-B121-9CE9547D4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56834"/>
            <a:ext cx="10058400" cy="304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5DD6C0-6C37-4EEB-9CEF-B07E66845551}"/>
              </a:ext>
            </a:extLst>
          </p:cNvPr>
          <p:cNvSpPr txBox="1"/>
          <p:nvPr/>
        </p:nvSpPr>
        <p:spPr>
          <a:xfrm>
            <a:off x="2667000" y="4572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ĐỌC CAO ĐỘ</a:t>
            </a:r>
          </a:p>
        </p:txBody>
      </p:sp>
    </p:spTree>
    <p:extLst>
      <p:ext uri="{BB962C8B-B14F-4D97-AF65-F5344CB8AC3E}">
        <p14:creationId xmlns:p14="http://schemas.microsoft.com/office/powerpoint/2010/main" val="314607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587EF-97E1-4E0B-B121-9CE9547D4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56834"/>
            <a:ext cx="10058400" cy="304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5DD6C0-6C37-4EEB-9CEF-B07E66845551}"/>
              </a:ext>
            </a:extLst>
          </p:cNvPr>
          <p:cNvSpPr txBox="1"/>
          <p:nvPr/>
        </p:nvSpPr>
        <p:spPr>
          <a:xfrm>
            <a:off x="2667000" y="4572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 CAO ĐỘ</a:t>
            </a:r>
          </a:p>
        </p:txBody>
      </p:sp>
    </p:spTree>
    <p:extLst>
      <p:ext uri="{BB962C8B-B14F-4D97-AF65-F5344CB8AC3E}">
        <p14:creationId xmlns:p14="http://schemas.microsoft.com/office/powerpoint/2010/main" val="161615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ĐN số 3-17">
            <a:hlinkClick r:id="" action="ppaction://media"/>
            <a:extLst>
              <a:ext uri="{FF2B5EF4-FFF2-40B4-BE49-F238E27FC236}">
                <a16:creationId xmlns:a16="http://schemas.microsoft.com/office/drawing/2014/main" id="{8869157E-1925-49E0-8E92-A0DF42E456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42437F-6838-4805-92CF-F09BB27B86BB}"/>
              </a:ext>
            </a:extLst>
          </p:cNvPr>
          <p:cNvSpPr txBox="1"/>
          <p:nvPr/>
        </p:nvSpPr>
        <p:spPr>
          <a:xfrm>
            <a:off x="4191000" y="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ĐỌC NHẠC SỐ 3</a:t>
            </a:r>
          </a:p>
        </p:txBody>
      </p:sp>
    </p:spTree>
    <p:extLst>
      <p:ext uri="{BB962C8B-B14F-4D97-AF65-F5344CB8AC3E}">
        <p14:creationId xmlns:p14="http://schemas.microsoft.com/office/powerpoint/2010/main" val="109492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67C40B-1A0E-4246-89E5-B3444B8780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205">
            <a:off x="4022344" y="2640834"/>
            <a:ext cx="1864585" cy="2480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A70C9E-D640-47DA-A191-6ADF3687D362}"/>
              </a:ext>
            </a:extLst>
          </p:cNvPr>
          <p:cNvSpPr txBox="1"/>
          <p:nvPr/>
        </p:nvSpPr>
        <p:spPr>
          <a:xfrm>
            <a:off x="2590800" y="71693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 NHẠC KẾT HỢP GÕ ĐỆM THEO </a:t>
            </a:r>
            <a:r>
              <a:rPr lang="en-US" sz="3200" b="1" dirty="0">
                <a:solidFill>
                  <a:srgbClr val="FFFF00"/>
                </a:solidFill>
              </a:rPr>
              <a:t>PHÁCH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97AB13-D8C7-4988-B75C-0583DFFC1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98" y="3176247"/>
            <a:ext cx="216217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6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ọc nhạc từng câu">
            <a:hlinkClick r:id="" action="ppaction://media"/>
            <a:extLst>
              <a:ext uri="{FF2B5EF4-FFF2-40B4-BE49-F238E27FC236}">
                <a16:creationId xmlns:a16="http://schemas.microsoft.com/office/drawing/2014/main" id="{57ADAEB4-B752-41DA-AE54-D19BC541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127" end="100654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941F53-1235-44DC-A700-C021966E540C}"/>
              </a:ext>
            </a:extLst>
          </p:cNvPr>
          <p:cNvSpPr txBox="1"/>
          <p:nvPr/>
        </p:nvSpPr>
        <p:spPr>
          <a:xfrm>
            <a:off x="2143593" y="3657600"/>
            <a:ext cx="9019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 X                          </a:t>
            </a:r>
            <a:r>
              <a:rPr lang="en-US" sz="1800" b="1" dirty="0" err="1">
                <a:solidFill>
                  <a:srgbClr val="FF0000"/>
                </a:solidFill>
              </a:rPr>
              <a:t>X</a:t>
            </a:r>
            <a:r>
              <a:rPr lang="en-US" sz="1800" b="1" dirty="0">
                <a:solidFill>
                  <a:srgbClr val="FF0000"/>
                </a:solidFill>
              </a:rPr>
              <a:t>                                </a:t>
            </a:r>
            <a:r>
              <a:rPr lang="en-US" sz="1800" b="1" dirty="0" err="1">
                <a:solidFill>
                  <a:srgbClr val="FF0000"/>
                </a:solidFill>
              </a:rPr>
              <a:t>X</a:t>
            </a:r>
            <a:r>
              <a:rPr lang="en-US" sz="1800" b="1" dirty="0">
                <a:solidFill>
                  <a:srgbClr val="FF0000"/>
                </a:solidFill>
              </a:rPr>
              <a:t>             </a:t>
            </a:r>
            <a:r>
              <a:rPr lang="en-US" sz="1800" b="1" dirty="0" err="1">
                <a:solidFill>
                  <a:srgbClr val="FF0000"/>
                </a:solidFill>
              </a:rPr>
              <a:t>X</a:t>
            </a:r>
            <a:r>
              <a:rPr lang="en-US" sz="1800" b="1" dirty="0">
                <a:solidFill>
                  <a:srgbClr val="FF0000"/>
                </a:solidFill>
              </a:rPr>
              <a:t>             </a:t>
            </a:r>
            <a:r>
              <a:rPr lang="en-US" sz="1800" b="1" dirty="0" err="1">
                <a:solidFill>
                  <a:srgbClr val="FF0000"/>
                </a:solidFill>
              </a:rPr>
              <a:t>X</a:t>
            </a:r>
            <a:r>
              <a:rPr lang="en-US" sz="1800" b="1" dirty="0">
                <a:solidFill>
                  <a:srgbClr val="FF0000"/>
                </a:solidFill>
              </a:rPr>
              <a:t>            </a:t>
            </a:r>
            <a:r>
              <a:rPr lang="en-US" sz="1800" b="1" dirty="0" err="1">
                <a:solidFill>
                  <a:srgbClr val="FF0000"/>
                </a:solidFill>
              </a:rPr>
              <a:t>X</a:t>
            </a:r>
            <a:r>
              <a:rPr lang="en-US" sz="1800" b="1" dirty="0">
                <a:solidFill>
                  <a:srgbClr val="FF0000"/>
                </a:solidFill>
              </a:rPr>
              <a:t>                 XX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61EBA-740D-48AE-9C6A-1FFA87E9D53C}"/>
              </a:ext>
            </a:extLst>
          </p:cNvPr>
          <p:cNvSpPr txBox="1"/>
          <p:nvPr/>
        </p:nvSpPr>
        <p:spPr>
          <a:xfrm>
            <a:off x="2134849" y="5638800"/>
            <a:ext cx="9019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X                       </a:t>
            </a:r>
            <a:r>
              <a:rPr lang="en-US" sz="1800" b="1" dirty="0" err="1">
                <a:solidFill>
                  <a:srgbClr val="FF0000"/>
                </a:solidFill>
              </a:rPr>
              <a:t>X</a:t>
            </a:r>
            <a:r>
              <a:rPr lang="en-US" sz="1800" b="1" dirty="0">
                <a:solidFill>
                  <a:srgbClr val="FF0000"/>
                </a:solidFill>
              </a:rPr>
              <a:t>                                  </a:t>
            </a:r>
            <a:r>
              <a:rPr lang="en-US" sz="1800" b="1" dirty="0" err="1">
                <a:solidFill>
                  <a:srgbClr val="FF0000"/>
                </a:solidFill>
              </a:rPr>
              <a:t>X</a:t>
            </a:r>
            <a:r>
              <a:rPr lang="en-US" sz="1800" b="1" dirty="0">
                <a:solidFill>
                  <a:srgbClr val="FF0000"/>
                </a:solidFill>
              </a:rPr>
              <a:t>              </a:t>
            </a:r>
            <a:r>
              <a:rPr lang="en-US" sz="1800" b="1" dirty="0" err="1">
                <a:solidFill>
                  <a:srgbClr val="FF0000"/>
                </a:solidFill>
              </a:rPr>
              <a:t>X</a:t>
            </a:r>
            <a:r>
              <a:rPr lang="en-US" sz="1800" b="1" dirty="0">
                <a:solidFill>
                  <a:srgbClr val="FF0000"/>
                </a:solidFill>
              </a:rPr>
              <a:t>               </a:t>
            </a:r>
            <a:r>
              <a:rPr lang="en-US" sz="1800" b="1" dirty="0" err="1">
                <a:solidFill>
                  <a:srgbClr val="FF0000"/>
                </a:solidFill>
              </a:rPr>
              <a:t>X</a:t>
            </a:r>
            <a:r>
              <a:rPr lang="en-US" sz="1800" b="1" dirty="0">
                <a:solidFill>
                  <a:srgbClr val="FF0000"/>
                </a:solidFill>
              </a:rPr>
              <a:t>          </a:t>
            </a:r>
            <a:r>
              <a:rPr lang="en-US" sz="1800" b="1" dirty="0" err="1">
                <a:solidFill>
                  <a:srgbClr val="FF0000"/>
                </a:solidFill>
              </a:rPr>
              <a:t>X</a:t>
            </a:r>
            <a:r>
              <a:rPr lang="en-US" sz="1800" b="1" dirty="0">
                <a:solidFill>
                  <a:srgbClr val="FF0000"/>
                </a:solidFill>
              </a:rPr>
              <a:t>                 XX</a:t>
            </a:r>
          </a:p>
        </p:txBody>
      </p:sp>
      <p:sp>
        <p:nvSpPr>
          <p:cNvPr id="3" name="Oval 2"/>
          <p:cNvSpPr/>
          <p:nvPr/>
        </p:nvSpPr>
        <p:spPr>
          <a:xfrm>
            <a:off x="685800" y="1676400"/>
            <a:ext cx="38862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ĐỌC TIẾT TẤU CHẬM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020914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100000">
                <p:cTn id="2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ọc nhạc từng câu">
            <a:hlinkClick r:id="" action="ppaction://media"/>
            <a:extLst>
              <a:ext uri="{FF2B5EF4-FFF2-40B4-BE49-F238E27FC236}">
                <a16:creationId xmlns:a16="http://schemas.microsoft.com/office/drawing/2014/main" id="{57ADAEB4-B752-41DA-AE54-D19BC541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127" end="100654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941F53-1235-44DC-A700-C021966E540C}"/>
              </a:ext>
            </a:extLst>
          </p:cNvPr>
          <p:cNvSpPr txBox="1"/>
          <p:nvPr/>
        </p:nvSpPr>
        <p:spPr>
          <a:xfrm>
            <a:off x="2143593" y="3657600"/>
            <a:ext cx="9019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                       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      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XX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61EBA-740D-48AE-9C6A-1FFA87E9D53C}"/>
              </a:ext>
            </a:extLst>
          </p:cNvPr>
          <p:cNvSpPr txBox="1"/>
          <p:nvPr/>
        </p:nvSpPr>
        <p:spPr>
          <a:xfrm>
            <a:off x="2134849" y="5638800"/>
            <a:ext cx="9019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                     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        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XX</a:t>
            </a:r>
          </a:p>
        </p:txBody>
      </p:sp>
    </p:spTree>
    <p:extLst>
      <p:ext uri="{BB962C8B-B14F-4D97-AF65-F5344CB8AC3E}">
        <p14:creationId xmlns:p14="http://schemas.microsoft.com/office/powerpoint/2010/main" val="990280745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0" mute="1">
                <p:cTn id="2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481164161897830440">
            <a:hlinkClick r:id="" action="ppaction://media"/>
            <a:extLst>
              <a:ext uri="{FF2B5EF4-FFF2-40B4-BE49-F238E27FC236}">
                <a16:creationId xmlns:a16="http://schemas.microsoft.com/office/drawing/2014/main" id="{4313AD28-0F87-48E8-AEE5-88EF50BE85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53.548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NHẠC NỀN">
            <a:hlinkClick r:id="" action="ppaction://media"/>
            <a:extLst>
              <a:ext uri="{FF2B5EF4-FFF2-40B4-BE49-F238E27FC236}">
                <a16:creationId xmlns:a16="http://schemas.microsoft.com/office/drawing/2014/main" id="{B6576A29-D597-4A8D-A591-78CFD8AB37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210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92537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4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0303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55EEC8-AA94-4088-A7E6-747087AEA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11582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0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F7D70A-A81F-41FD-BE67-8D5876AB9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11582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2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650ABB-51C9-406C-919B-B38BF3E38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11506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0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DC0134D-6A0C-46B6-AE7C-2BED702626FA}"/>
              </a:ext>
            </a:extLst>
          </p:cNvPr>
          <p:cNvSpPr/>
          <p:nvPr/>
        </p:nvSpPr>
        <p:spPr>
          <a:xfrm>
            <a:off x="457200" y="533400"/>
            <a:ext cx="11506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None/>
              <a:defRPr/>
            </a:pPr>
            <a:r>
              <a:rPr lang="en-US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erriweather Black" panose="00000A00000000000000" pitchFamily="2" charset="0"/>
              </a:rPr>
              <a:t> </a:t>
            </a:r>
            <a:r>
              <a:rPr lang="en-US" altLang="en-US" sz="44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Altus Serif" panose="02000000000000000000" pitchFamily="2" charset="0"/>
              </a:rPr>
              <a:t>Âm</a:t>
            </a:r>
            <a:r>
              <a:rPr lang="en-US" altLang="en-US" sz="44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Altus Serif" panose="02000000000000000000" pitchFamily="2" charset="0"/>
              </a:rPr>
              <a:t> </a:t>
            </a:r>
            <a:r>
              <a:rPr lang="en-US" altLang="en-US" sz="44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Altus Serif" panose="02000000000000000000" pitchFamily="2" charset="0"/>
              </a:rPr>
              <a:t>nhạc</a:t>
            </a:r>
            <a:r>
              <a:rPr lang="en-US" altLang="en-US" sz="44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Altus Serif" panose="02000000000000000000" pitchFamily="2" charset="0"/>
              </a:rPr>
              <a:t>:</a:t>
            </a:r>
            <a:r>
              <a:rPr lang="en-US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Altus Serif" panose="02000000000000000000" pitchFamily="2" charset="0"/>
              </a:rPr>
              <a:t>        </a:t>
            </a:r>
            <a:r>
              <a:rPr lang="en-US" alt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Altus Serif" panose="02000000000000000000" pitchFamily="2" charset="0"/>
              </a:rPr>
              <a:t>Chủ</a:t>
            </a:r>
            <a:r>
              <a:rPr lang="en-US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Altus Serif" panose="020000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Altus Serif" panose="02000000000000000000" pitchFamily="2" charset="0"/>
              </a:rPr>
              <a:t>đề</a:t>
            </a:r>
            <a:r>
              <a:rPr lang="en-US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Altus Serif" panose="02000000000000000000" pitchFamily="2" charset="0"/>
              </a:rPr>
              <a:t> 5 “ </a:t>
            </a:r>
            <a:r>
              <a:rPr lang="en-US" alt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Altus Serif" panose="02000000000000000000" pitchFamily="2" charset="0"/>
              </a:rPr>
              <a:t>Mùa</a:t>
            </a:r>
            <a:r>
              <a:rPr lang="en-US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Altus Serif" panose="020000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Altus Serif" panose="02000000000000000000" pitchFamily="2" charset="0"/>
              </a:rPr>
              <a:t>xuân</a:t>
            </a:r>
            <a:r>
              <a:rPr lang="en-US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Altus Serif" panose="02000000000000000000" pitchFamily="2" charset="0"/>
              </a:rPr>
              <a:t>”</a:t>
            </a:r>
            <a:endParaRPr lang="en-US" altLang="en-US" sz="5400" b="1" dirty="0">
              <a:solidFill>
                <a:srgbClr val="FFFFFF"/>
              </a:solidFill>
              <a:latin typeface="iCiel Amerigraf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167CB9-E30C-495D-965F-1660EC102960}"/>
              </a:ext>
            </a:extLst>
          </p:cNvPr>
          <p:cNvSpPr txBox="1"/>
          <p:nvPr/>
        </p:nvSpPr>
        <p:spPr>
          <a:xfrm>
            <a:off x="1066800" y="2209800"/>
            <a:ext cx="1112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		- ÔN ĐỌC NHẠC BÀI SỐ 3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		- ÂM NHẠC THƯỜNG THỨC: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 “</a:t>
            </a:r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chuyện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về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hát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Chú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voi</a:t>
            </a:r>
            <a:r>
              <a:rPr lang="en-US" sz="3600" b="1" dirty="0">
                <a:solidFill>
                  <a:srgbClr val="FFFF00"/>
                </a:solidFill>
              </a:rPr>
              <a:t> con ở </a:t>
            </a:r>
            <a:r>
              <a:rPr lang="en-US" sz="3600" b="1" dirty="0" err="1">
                <a:solidFill>
                  <a:srgbClr val="FFFF00"/>
                </a:solidFill>
              </a:rPr>
              <a:t>Bản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Đôn</a:t>
            </a:r>
            <a:r>
              <a:rPr lang="en-US" sz="3600" b="1" dirty="0">
                <a:solidFill>
                  <a:srgbClr val="FFFF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924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3" name="Group 134">
            <a:extLst>
              <a:ext uri="{FF2B5EF4-FFF2-40B4-BE49-F238E27FC236}">
                <a16:creationId xmlns:a16="http://schemas.microsoft.com/office/drawing/2014/main" id="{013765D1-8515-4D8B-A8E0-8143E34AF92D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115804"/>
            <a:ext cx="926489" cy="954171"/>
            <a:chOff x="2541253" y="2007486"/>
            <a:chExt cx="735341" cy="633235"/>
          </a:xfrm>
        </p:grpSpPr>
        <p:grpSp>
          <p:nvGrpSpPr>
            <p:cNvPr id="14344" name="Group 19">
              <a:extLst>
                <a:ext uri="{FF2B5EF4-FFF2-40B4-BE49-F238E27FC236}">
                  <a16:creationId xmlns:a16="http://schemas.microsoft.com/office/drawing/2014/main" id="{DC68EB60-16A3-4007-9A1F-AB1B305CC56B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2807767" y="2171893"/>
              <a:ext cx="202314" cy="735341"/>
              <a:chOff x="1045" y="1458"/>
              <a:chExt cx="96" cy="326"/>
            </a:xfrm>
          </p:grpSpPr>
          <p:sp>
            <p:nvSpPr>
              <p:cNvPr id="14" name="Oval 20">
                <a:extLst>
                  <a:ext uri="{FF2B5EF4-FFF2-40B4-BE49-F238E27FC236}">
                    <a16:creationId xmlns:a16="http://schemas.microsoft.com/office/drawing/2014/main" id="{D0A532C6-F7A1-4C7A-B384-09B40B3F445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4" y="1458"/>
                <a:ext cx="96" cy="96"/>
              </a:xfrm>
              <a:prstGeom prst="ellipse">
                <a:avLst/>
              </a:prstGeom>
              <a:solidFill>
                <a:srgbClr val="000000">
                  <a:alpha val="50195"/>
                </a:srgbClr>
              </a:solidFill>
              <a:ln w="22225">
                <a:solidFill>
                  <a:srgbClr val="D3D3D3">
                    <a:alpha val="83136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21">
                <a:extLst>
                  <a:ext uri="{FF2B5EF4-FFF2-40B4-BE49-F238E27FC236}">
                    <a16:creationId xmlns:a16="http://schemas.microsoft.com/office/drawing/2014/main" id="{F5E50E3E-DE11-4F3F-BD90-A5DB4C7A449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4" y="1688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23000">
                    <a:srgbClr val="000000"/>
                  </a:gs>
                  <a:gs pos="100000">
                    <a:srgbClr val="808080"/>
                  </a:gs>
                </a:gsLst>
                <a:lin ang="2700000" scaled="1"/>
              </a:gradFill>
              <a:ln w="127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22">
                <a:extLst>
                  <a:ext uri="{FF2B5EF4-FFF2-40B4-BE49-F238E27FC236}">
                    <a16:creationId xmlns:a16="http://schemas.microsoft.com/office/drawing/2014/main" id="{AF86500F-F346-4D42-A126-46CFF34A66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68" y="1502"/>
                <a:ext cx="48" cy="24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C0C0C0"/>
                  </a:gs>
                  <a:gs pos="50000">
                    <a:srgbClr val="F9F9F9"/>
                  </a:gs>
                  <a:gs pos="100000">
                    <a:srgbClr val="C0C0C0"/>
                  </a:gs>
                </a:gsLst>
                <a:lin ang="5400000" scaled="1"/>
              </a:gradFill>
              <a:ln w="9525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345" name="Group 19">
              <a:extLst>
                <a:ext uri="{FF2B5EF4-FFF2-40B4-BE49-F238E27FC236}">
                  <a16:creationId xmlns:a16="http://schemas.microsoft.com/office/drawing/2014/main" id="{29B15464-3AFA-4643-B259-FE550E09F1B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2819309" y="1756762"/>
              <a:ext cx="202314" cy="703762"/>
              <a:chOff x="1045" y="1472"/>
              <a:chExt cx="96" cy="312"/>
            </a:xfrm>
          </p:grpSpPr>
          <p:sp>
            <p:nvSpPr>
              <p:cNvPr id="11" name="Oval 20">
                <a:extLst>
                  <a:ext uri="{FF2B5EF4-FFF2-40B4-BE49-F238E27FC236}">
                    <a16:creationId xmlns:a16="http://schemas.microsoft.com/office/drawing/2014/main" id="{F5BA1677-FF51-418E-89BA-44FBA1F7F39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5" y="1472"/>
                <a:ext cx="96" cy="96"/>
              </a:xfrm>
              <a:prstGeom prst="ellipse">
                <a:avLst/>
              </a:prstGeom>
              <a:solidFill>
                <a:srgbClr val="000000">
                  <a:alpha val="50195"/>
                </a:srgbClr>
              </a:solidFill>
              <a:ln w="22225">
                <a:solidFill>
                  <a:srgbClr val="D3D3D3">
                    <a:alpha val="83136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Oval 21">
                <a:extLst>
                  <a:ext uri="{FF2B5EF4-FFF2-40B4-BE49-F238E27FC236}">
                    <a16:creationId xmlns:a16="http://schemas.microsoft.com/office/drawing/2014/main" id="{880FAC22-711C-42B9-9A18-2F71C7BBB00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5" y="1687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23000">
                    <a:srgbClr val="000000"/>
                  </a:gs>
                  <a:gs pos="100000">
                    <a:srgbClr val="808080"/>
                  </a:gs>
                </a:gsLst>
                <a:lin ang="2700000" scaled="1"/>
              </a:gradFill>
              <a:ln w="127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22">
                <a:extLst>
                  <a:ext uri="{FF2B5EF4-FFF2-40B4-BE49-F238E27FC236}">
                    <a16:creationId xmlns:a16="http://schemas.microsoft.com/office/drawing/2014/main" id="{0E36700B-73BE-44C9-BB8C-D0E46D50DF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69" y="1502"/>
                <a:ext cx="48" cy="24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C0C0C0"/>
                  </a:gs>
                  <a:gs pos="50000">
                    <a:srgbClr val="F9F9F9"/>
                  </a:gs>
                  <a:gs pos="100000">
                    <a:srgbClr val="C0C0C0"/>
                  </a:gs>
                </a:gsLst>
                <a:lin ang="5400000" scaled="1"/>
              </a:gradFill>
              <a:ln w="9525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B717EEC-4B23-44C7-AD78-E90637D5511C}"/>
              </a:ext>
            </a:extLst>
          </p:cNvPr>
          <p:cNvSpPr txBox="1"/>
          <p:nvPr/>
        </p:nvSpPr>
        <p:spPr>
          <a:xfrm>
            <a:off x="1697275" y="2919719"/>
            <a:ext cx="82937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 SÁT VIDEO</a:t>
            </a:r>
          </a:p>
        </p:txBody>
      </p:sp>
    </p:spTree>
  </p:cSld>
  <p:clrMapOvr>
    <a:masterClrMapping/>
  </p:clrMapOvr>
  <p:transition spd="med" advTm="2117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F65221-4A6B-46E8-9BCD-6D28307B2420}"/>
              </a:ext>
            </a:extLst>
          </p:cNvPr>
          <p:cNvSpPr txBox="1"/>
          <p:nvPr/>
        </p:nvSpPr>
        <p:spPr>
          <a:xfrm>
            <a:off x="2133600" y="7620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TRẢ LỜI CÂU HỎI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B13D8E6A-8387-436C-A7DB-4360E261C371}"/>
              </a:ext>
            </a:extLst>
          </p:cNvPr>
          <p:cNvSpPr/>
          <p:nvPr/>
        </p:nvSpPr>
        <p:spPr>
          <a:xfrm>
            <a:off x="1295400" y="1676400"/>
            <a:ext cx="9601200" cy="2039221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98566-0E25-4421-8C86-D6FCB45B3CA2}"/>
              </a:ext>
            </a:extLst>
          </p:cNvPr>
          <p:cNvSpPr txBox="1"/>
          <p:nvPr/>
        </p:nvSpPr>
        <p:spPr>
          <a:xfrm>
            <a:off x="1718813" y="2218956"/>
            <a:ext cx="9182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ảnh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 </a:t>
            </a:r>
            <a:r>
              <a:rPr lang="en-US" sz="2800" b="1" dirty="0" err="1"/>
              <a:t>đã</a:t>
            </a:r>
            <a:r>
              <a:rPr lang="en-US" sz="2800" b="1" dirty="0"/>
              <a:t> </a:t>
            </a:r>
            <a:r>
              <a:rPr lang="en-US" sz="2800" b="1" dirty="0" err="1"/>
              <a:t>tạo</a:t>
            </a:r>
            <a:r>
              <a:rPr lang="en-US" sz="2800" b="1" dirty="0"/>
              <a:t> </a:t>
            </a:r>
            <a:r>
              <a:rPr lang="en-US" sz="2800" b="1" dirty="0" err="1"/>
              <a:t>cảm</a:t>
            </a:r>
            <a:r>
              <a:rPr lang="en-US" sz="2800" b="1" dirty="0"/>
              <a:t> </a:t>
            </a:r>
            <a:r>
              <a:rPr lang="en-US" sz="2800" b="1" dirty="0" err="1"/>
              <a:t>hứng</a:t>
            </a:r>
            <a:r>
              <a:rPr lang="en-US" sz="2800" b="1" dirty="0"/>
              <a:t> </a:t>
            </a:r>
            <a:r>
              <a:rPr lang="en-US" sz="2800" b="1" dirty="0" err="1"/>
              <a:t>cho</a:t>
            </a:r>
            <a:r>
              <a:rPr lang="en-US" sz="2800" b="1" dirty="0"/>
              <a:t> </a:t>
            </a:r>
            <a:r>
              <a:rPr lang="en-US" sz="2800" b="1" dirty="0" err="1"/>
              <a:t>nhạc</a:t>
            </a:r>
            <a:r>
              <a:rPr lang="en-US" sz="2800" b="1" dirty="0"/>
              <a:t> </a:t>
            </a:r>
            <a:r>
              <a:rPr lang="en-US" sz="2800" b="1" dirty="0" err="1"/>
              <a:t>sĩ</a:t>
            </a:r>
            <a:r>
              <a:rPr lang="en-US" sz="2800" b="1" dirty="0"/>
              <a:t> </a:t>
            </a:r>
            <a:r>
              <a:rPr lang="en-US" sz="2800" b="1" dirty="0" err="1"/>
              <a:t>Phạm</a:t>
            </a:r>
            <a:r>
              <a:rPr lang="en-US" sz="2800" b="1" dirty="0"/>
              <a:t> </a:t>
            </a:r>
            <a:r>
              <a:rPr lang="en-US" sz="2800" b="1" dirty="0" err="1"/>
              <a:t>Tuyên</a:t>
            </a:r>
            <a:r>
              <a:rPr lang="en-US" sz="2800" b="1" dirty="0"/>
              <a:t> </a:t>
            </a:r>
            <a:r>
              <a:rPr lang="en-US" sz="2800" b="1" dirty="0" err="1"/>
              <a:t>sáng</a:t>
            </a:r>
            <a:r>
              <a:rPr lang="en-US" sz="2800" b="1" dirty="0"/>
              <a:t> </a:t>
            </a:r>
            <a:r>
              <a:rPr lang="en-US" sz="2800" b="1" dirty="0" err="1"/>
              <a:t>tác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voi</a:t>
            </a:r>
            <a:r>
              <a:rPr lang="en-US" sz="2800" b="1" dirty="0"/>
              <a:t> con ở </a:t>
            </a:r>
            <a:r>
              <a:rPr lang="en-US" sz="2800" b="1" dirty="0" err="1"/>
              <a:t>Bản</a:t>
            </a:r>
            <a:r>
              <a:rPr lang="en-US" sz="2800" b="1" dirty="0"/>
              <a:t> </a:t>
            </a:r>
            <a:r>
              <a:rPr lang="en-US" sz="2800" b="1" dirty="0" err="1"/>
              <a:t>Đôn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9120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51F172-1E0C-4D80-93B7-2A5F10056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28799"/>
            <a:ext cx="4433966" cy="4442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E0DAE3-AF7E-4F49-8ED6-50ABB73563F0}"/>
              </a:ext>
            </a:extLst>
          </p:cNvPr>
          <p:cNvSpPr txBox="1"/>
          <p:nvPr/>
        </p:nvSpPr>
        <p:spPr>
          <a:xfrm>
            <a:off x="381000" y="587115"/>
            <a:ext cx="1150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   HOÀN CẢNH RA ĐỜI BÀI HÁT “CHÚ VOI CON Ở BẢN ĐÔN”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D79B21-D3CD-4CD3-A12B-A9AF515522FC}"/>
              </a:ext>
            </a:extLst>
          </p:cNvPr>
          <p:cNvSpPr txBox="1"/>
          <p:nvPr/>
        </p:nvSpPr>
        <p:spPr>
          <a:xfrm>
            <a:off x="5029200" y="1158149"/>
            <a:ext cx="6858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Nhạc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sĩ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Phạm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Tuyên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sáng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tác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bài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hát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trong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một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chuyến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đi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thực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tế</a:t>
            </a:r>
            <a:r>
              <a:rPr lang="en-US" sz="2400" dirty="0">
                <a:solidFill>
                  <a:srgbClr val="FFFF00"/>
                </a:solidFill>
              </a:rPr>
              <a:t> ở </a:t>
            </a:r>
            <a:r>
              <a:rPr lang="en-US" sz="2400" dirty="0" err="1">
                <a:solidFill>
                  <a:srgbClr val="FFFF00"/>
                </a:solidFill>
              </a:rPr>
              <a:t>Đăk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Lắk</a:t>
            </a:r>
            <a:r>
              <a:rPr lang="en-US" sz="2400" dirty="0">
                <a:solidFill>
                  <a:srgbClr val="FFFF00"/>
                </a:solidFill>
              </a:rPr>
              <a:t> ( </a:t>
            </a:r>
            <a:r>
              <a:rPr lang="en-US" sz="2400" dirty="0" err="1">
                <a:solidFill>
                  <a:srgbClr val="FFFF00"/>
                </a:solidFill>
              </a:rPr>
              <a:t>Tây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Nguyên</a:t>
            </a:r>
            <a:r>
              <a:rPr lang="en-US" sz="2400" dirty="0">
                <a:solidFill>
                  <a:srgbClr val="FFFF00"/>
                </a:solidFill>
              </a:rPr>
              <a:t>) </a:t>
            </a:r>
            <a:r>
              <a:rPr lang="en-US" sz="2400" dirty="0" err="1">
                <a:solidFill>
                  <a:srgbClr val="FFFF00"/>
                </a:solidFill>
              </a:rPr>
              <a:t>vào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mùa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xuân</a:t>
            </a:r>
            <a:r>
              <a:rPr lang="en-US" sz="2400" dirty="0">
                <a:solidFill>
                  <a:srgbClr val="FFFF00"/>
                </a:solidFill>
              </a:rPr>
              <a:t> 1983.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Khi </a:t>
            </a:r>
            <a:r>
              <a:rPr lang="en-US" sz="2400" dirty="0" err="1">
                <a:solidFill>
                  <a:srgbClr val="FFFF00"/>
                </a:solidFill>
              </a:rPr>
              <a:t>đến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Buôn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Đôn</a:t>
            </a:r>
            <a:r>
              <a:rPr lang="en-US" sz="2400" dirty="0">
                <a:solidFill>
                  <a:srgbClr val="FFFF00"/>
                </a:solidFill>
              </a:rPr>
              <a:t>, </a:t>
            </a:r>
            <a:r>
              <a:rPr lang="en-US" sz="2400" dirty="0" err="1">
                <a:solidFill>
                  <a:srgbClr val="FFFF00"/>
                </a:solidFill>
              </a:rPr>
              <a:t>voi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lớn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đi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làm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hết</a:t>
            </a:r>
            <a:r>
              <a:rPr lang="en-US" sz="2400" dirty="0">
                <a:solidFill>
                  <a:srgbClr val="FFFF00"/>
                </a:solidFill>
              </a:rPr>
              <a:t>, ở </a:t>
            </a:r>
            <a:r>
              <a:rPr lang="en-US" sz="2400" dirty="0" err="1">
                <a:solidFill>
                  <a:srgbClr val="FFFF00"/>
                </a:solidFill>
              </a:rPr>
              <a:t>nhà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chỉ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còn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những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chú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voi</a:t>
            </a:r>
            <a:r>
              <a:rPr lang="en-US" sz="2400" dirty="0">
                <a:solidFill>
                  <a:srgbClr val="FFFF00"/>
                </a:solidFill>
              </a:rPr>
              <a:t> con </a:t>
            </a:r>
            <a:r>
              <a:rPr lang="en-US" sz="2400" dirty="0" err="1">
                <a:solidFill>
                  <a:srgbClr val="FFFF00"/>
                </a:solidFill>
              </a:rPr>
              <a:t>ngộ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nghĩnh</a:t>
            </a:r>
            <a:r>
              <a:rPr lang="en-US" sz="2400" dirty="0">
                <a:solidFill>
                  <a:srgbClr val="FFFF00"/>
                </a:solidFill>
              </a:rPr>
              <a:t>, </a:t>
            </a:r>
            <a:r>
              <a:rPr lang="en-US" sz="2400" dirty="0" err="1">
                <a:solidFill>
                  <a:srgbClr val="FFFF00"/>
                </a:solidFill>
              </a:rPr>
              <a:t>đáng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yêu</a:t>
            </a:r>
            <a:r>
              <a:rPr lang="en-US" sz="2400" dirty="0">
                <a:solidFill>
                  <a:srgbClr val="FFFF00"/>
                </a:solidFill>
              </a:rPr>
              <a:t>. </a:t>
            </a:r>
            <a:r>
              <a:rPr lang="en-US" sz="2400" dirty="0" err="1">
                <a:solidFill>
                  <a:srgbClr val="FFFF00"/>
                </a:solidFill>
              </a:rPr>
              <a:t>Từ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đó</a:t>
            </a:r>
            <a:r>
              <a:rPr lang="en-US" sz="2400" dirty="0">
                <a:solidFill>
                  <a:srgbClr val="FFFF00"/>
                </a:solidFill>
              </a:rPr>
              <a:t>, </a:t>
            </a:r>
            <a:r>
              <a:rPr lang="en-US" sz="2400" dirty="0" err="1">
                <a:solidFill>
                  <a:srgbClr val="FFFF00"/>
                </a:solidFill>
              </a:rPr>
              <a:t>ông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sáng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tác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bài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hát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dựa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trên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nét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dân</a:t>
            </a:r>
            <a:r>
              <a:rPr lang="en-US" sz="2400" dirty="0">
                <a:solidFill>
                  <a:srgbClr val="FFFF00"/>
                </a:solidFill>
              </a:rPr>
              <a:t> ca Ê- </a:t>
            </a:r>
            <a:r>
              <a:rPr lang="en-US" sz="2400" dirty="0" err="1">
                <a:solidFill>
                  <a:srgbClr val="FFFF00"/>
                </a:solidFill>
              </a:rPr>
              <a:t>Đê</a:t>
            </a:r>
            <a:r>
              <a:rPr lang="en-US" sz="2400" dirty="0">
                <a:solidFill>
                  <a:srgbClr val="FFFF00"/>
                </a:solidFill>
              </a:rPr>
              <a:t>. 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err="1">
                <a:solidFill>
                  <a:srgbClr val="FFFF00"/>
                </a:solidFill>
              </a:rPr>
              <a:t>Bài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hát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vừa</a:t>
            </a:r>
            <a:r>
              <a:rPr lang="en-US" sz="2400" dirty="0">
                <a:solidFill>
                  <a:srgbClr val="FFFF00"/>
                </a:solidFill>
              </a:rPr>
              <a:t> ra </a:t>
            </a:r>
            <a:r>
              <a:rPr lang="en-US" sz="2400" dirty="0" err="1">
                <a:solidFill>
                  <a:srgbClr val="FFFF00"/>
                </a:solidFill>
              </a:rPr>
              <a:t>đời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đã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được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người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dân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Tây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Nguyên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đón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nhận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và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rất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tự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hào</a:t>
            </a:r>
            <a:r>
              <a:rPr lang="en-US" sz="2400" dirty="0">
                <a:solidFill>
                  <a:srgbClr val="FFFF00"/>
                </a:solidFill>
              </a:rPr>
              <a:t>( </a:t>
            </a:r>
            <a:r>
              <a:rPr lang="en-US" sz="2400" dirty="0" err="1">
                <a:solidFill>
                  <a:srgbClr val="FFFF00"/>
                </a:solidFill>
              </a:rPr>
              <a:t>đặc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biệt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là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các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em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nhỏ</a:t>
            </a:r>
            <a:r>
              <a:rPr lang="en-US" sz="2400" dirty="0">
                <a:solidFill>
                  <a:srgbClr val="FFFF00"/>
                </a:solidFill>
              </a:rPr>
              <a:t>). Sau </a:t>
            </a:r>
            <a:r>
              <a:rPr lang="en-US" sz="2400" dirty="0" err="1">
                <a:solidFill>
                  <a:srgbClr val="FFFF00"/>
                </a:solidFill>
              </a:rPr>
              <a:t>nhiều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năm</a:t>
            </a:r>
            <a:r>
              <a:rPr lang="en-US" sz="2400" dirty="0">
                <a:solidFill>
                  <a:srgbClr val="FFFF00"/>
                </a:solidFill>
              </a:rPr>
              <a:t>, </a:t>
            </a:r>
            <a:r>
              <a:rPr lang="en-US" sz="2400" dirty="0" err="1">
                <a:solidFill>
                  <a:srgbClr val="FFFF00"/>
                </a:solidFill>
              </a:rPr>
              <a:t>bài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hát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ngày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càng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được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phổ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biến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rộng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rãi</a:t>
            </a:r>
            <a:r>
              <a:rPr lang="en-US" sz="2400" dirty="0">
                <a:solidFill>
                  <a:srgbClr val="FFFF00"/>
                </a:solidFill>
              </a:rPr>
              <a:t>, </a:t>
            </a:r>
            <a:r>
              <a:rPr lang="en-US" sz="2400" dirty="0" err="1">
                <a:solidFill>
                  <a:srgbClr val="FFFF00"/>
                </a:solidFill>
              </a:rPr>
              <a:t>được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đài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phát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thanh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Đăk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Lắk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dùng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làm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nhạc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hiệu</a:t>
            </a:r>
            <a:r>
              <a:rPr lang="en-US" sz="2400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937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C9E7A0-010B-41B6-8C78-9A64BE44CDCA}"/>
              </a:ext>
            </a:extLst>
          </p:cNvPr>
          <p:cNvSpPr txBox="1"/>
          <p:nvPr/>
        </p:nvSpPr>
        <p:spPr>
          <a:xfrm>
            <a:off x="4495800" y="914400"/>
            <a:ext cx="5867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 ĐỀ 5: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MÙA XUÂN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24792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ĐN số 3-17">
            <a:hlinkClick r:id="" action="ppaction://media"/>
            <a:extLst>
              <a:ext uri="{FF2B5EF4-FFF2-40B4-BE49-F238E27FC236}">
                <a16:creationId xmlns:a16="http://schemas.microsoft.com/office/drawing/2014/main" id="{8869157E-1925-49E0-8E92-A0DF42E456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1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C9E7A0-010B-41B6-8C78-9A64BE44CDCA}"/>
              </a:ext>
            </a:extLst>
          </p:cNvPr>
          <p:cNvSpPr txBox="1"/>
          <p:nvPr/>
        </p:nvSpPr>
        <p:spPr>
          <a:xfrm>
            <a:off x="4495800" y="914400"/>
            <a:ext cx="5867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 ĐỀ 5: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MÙA XUÂN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ÔN BÀI ĐỌC NHẠC : SỐ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404300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305"/>
            <a:ext cx="11963399" cy="6477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52400" y="533400"/>
            <a:ext cx="39624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ĐỌC TÊN NỐT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3314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7271</TotalTime>
  <Words>319</Words>
  <Application>Microsoft Office PowerPoint</Application>
  <PresentationFormat>Widescreen</PresentationFormat>
  <Paragraphs>53</Paragraphs>
  <Slides>19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iCiel Altus Serif</vt:lpstr>
      <vt:lpstr>iCiel Amerigraf</vt:lpstr>
      <vt:lpstr>Merriweather Black</vt:lpstr>
      <vt:lpstr>Times New Roman</vt:lpstr>
      <vt:lpstr>Default Design</vt:lpstr>
      <vt:lpstr>Chủ đề của Office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Mr.Tu`ng</dc:creator>
  <cp:lastModifiedBy>User</cp:lastModifiedBy>
  <cp:revision>480</cp:revision>
  <dcterms:created xsi:type="dcterms:W3CDTF">2007-11-05T09:45:18Z</dcterms:created>
  <dcterms:modified xsi:type="dcterms:W3CDTF">2022-02-11T07:41:04Z</dcterms:modified>
</cp:coreProperties>
</file>