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00" r:id="rId2"/>
    <p:sldId id="269" r:id="rId3"/>
    <p:sldId id="276" r:id="rId4"/>
    <p:sldId id="270" r:id="rId5"/>
    <p:sldId id="271" r:id="rId6"/>
    <p:sldId id="272" r:id="rId7"/>
    <p:sldId id="273" r:id="rId8"/>
    <p:sldId id="274" r:id="rId9"/>
    <p:sldId id="268" r:id="rId10"/>
    <p:sldId id="275" r:id="rId11"/>
    <p:sldId id="277" r:id="rId12"/>
    <p:sldId id="279" r:id="rId13"/>
    <p:sldId id="280" r:id="rId14"/>
    <p:sldId id="283" r:id="rId15"/>
    <p:sldId id="256" r:id="rId16"/>
    <p:sldId id="257" r:id="rId17"/>
    <p:sldId id="262" r:id="rId18"/>
    <p:sldId id="263" r:id="rId19"/>
    <p:sldId id="264" r:id="rId20"/>
    <p:sldId id="258" r:id="rId21"/>
    <p:sldId id="259" r:id="rId22"/>
    <p:sldId id="282" r:id="rId23"/>
  </p:sldIdLst>
  <p:sldSz cx="12192000" cy="6858000"/>
  <p:notesSz cx="6858000" cy="9144000"/>
  <p:embeddedFontLst>
    <p:embeddedFont>
      <p:font typeface="Harrington" panose="04040505050A02020702" pitchFamily="82" charset="0"/>
      <p:regular r:id="rId25"/>
    </p:embeddedFont>
    <p:embeddedFont>
      <p:font typeface="Algerian" panose="04020705040A02060702" pitchFamily="8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B8D"/>
    <a:srgbClr val="CFAFE7"/>
    <a:srgbClr val="C39BE1"/>
    <a:srgbClr val="F5B093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11.png"/><Relationship Id="rId4" Type="http://schemas.openxmlformats.org/officeDocument/2006/relationships/image" Target="../media/image22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 numCol="1">
            <a:prstTxWarp prst="textDeflate">
              <a:avLst/>
            </a:prstTxWarp>
            <a:spAutoFit/>
          </a:bodyPr>
          <a:lstStyle>
            <a:defPPr>
              <a:defRPr lang="en-US"/>
            </a:defPPr>
            <a:lvl1pPr lvl="0" algn="ctr" defTabSz="1500505">
              <a:spcBef>
                <a:spcPct val="50000"/>
              </a:spcBef>
              <a:defRPr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defRPr>
            </a:lvl1pPr>
          </a:lstStyle>
          <a:p>
            <a:r>
              <a:rPr lang="en-US" altLang="zh-CN"/>
              <a:t>Unit 12 </a:t>
            </a:r>
            <a:r>
              <a:rPr lang="en-US" altLang="zh-CN" dirty="0"/>
              <a:t>– Lesson 1</a:t>
            </a:r>
            <a:endParaRPr lang="zh-CN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801696" y="2852910"/>
            <a:ext cx="10906298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/>
            <a:r>
              <a:rPr lang="en-US" sz="6600" dirty="0">
                <a:ln w="0"/>
                <a:solidFill>
                  <a:srgbClr val="7030A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What does </a:t>
            </a:r>
          </a:p>
          <a:p>
            <a:pPr algn="ctr" defTabSz="1500505"/>
            <a:r>
              <a:rPr lang="en-US" sz="6600" dirty="0">
                <a:ln w="0"/>
                <a:solidFill>
                  <a:srgbClr val="7030A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your father do?</a:t>
            </a:r>
          </a:p>
        </p:txBody>
      </p:sp>
    </p:spTree>
    <p:extLst>
      <p:ext uri="{BB962C8B-B14F-4D97-AF65-F5344CB8AC3E}">
        <p14:creationId xmlns:p14="http://schemas.microsoft.com/office/powerpoint/2010/main" val="122896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/ˈfæktəri/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0" y="1001873"/>
            <a:ext cx="6755349" cy="4881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898" y="7586613"/>
            <a:ext cx="5551932" cy="50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43334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factory</a:t>
            </a:r>
          </a:p>
        </p:txBody>
      </p:sp>
      <p:sp>
        <p:nvSpPr>
          <p:cNvPr id="21" name="Horizontal Scroll 20"/>
          <p:cNvSpPr/>
          <p:nvPr/>
        </p:nvSpPr>
        <p:spPr>
          <a:xfrm>
            <a:off x="2717348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22" name="Horizontal Scroll 21"/>
          <p:cNvSpPr/>
          <p:nvPr/>
        </p:nvSpPr>
        <p:spPr>
          <a:xfrm>
            <a:off x="499136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23" name="Horizontal Scroll 22"/>
          <p:cNvSpPr/>
          <p:nvPr/>
        </p:nvSpPr>
        <p:spPr>
          <a:xfrm>
            <a:off x="7265376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28" name="Horizontal Scroll 27"/>
          <p:cNvSpPr/>
          <p:nvPr/>
        </p:nvSpPr>
        <p:spPr>
          <a:xfrm>
            <a:off x="953939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job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637470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student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3409742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13" name="Horizontal Scroll 12"/>
          <p:cNvSpPr/>
          <p:nvPr/>
        </p:nvSpPr>
        <p:spPr>
          <a:xfrm>
            <a:off x="6182014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4" name="Horizontal Scroll 13"/>
          <p:cNvSpPr/>
          <p:nvPr/>
        </p:nvSpPr>
        <p:spPr>
          <a:xfrm>
            <a:off x="8954287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15" y="4022306"/>
            <a:ext cx="1826877" cy="1320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678" y="3855510"/>
            <a:ext cx="1223676" cy="1614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3045810" y="4022307"/>
            <a:ext cx="1669675" cy="133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636335" y="3867761"/>
            <a:ext cx="1404462" cy="1599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036" y="3867760"/>
            <a:ext cx="1323475" cy="1632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9866198" y="1085339"/>
            <a:ext cx="1025168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17217"/>
          <a:stretch/>
        </p:blipFill>
        <p:spPr>
          <a:xfrm>
            <a:off x="6704831" y="1085339"/>
            <a:ext cx="1863008" cy="1463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6385" y="1085339"/>
            <a:ext cx="2103120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625" y="1085339"/>
            <a:ext cx="1739088" cy="14630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953000" y="1364444"/>
            <a:ext cx="2286000" cy="4688770"/>
            <a:chOff x="4813863" y="1390202"/>
            <a:chExt cx="2286000" cy="4688770"/>
          </a:xfrm>
        </p:grpSpPr>
        <p:sp>
          <p:nvSpPr>
            <p:cNvPr id="20" name="Rounded Rectangle 19"/>
            <p:cNvSpPr/>
            <p:nvPr/>
          </p:nvSpPr>
          <p:spPr>
            <a:xfrm>
              <a:off x="4813863" y="1390202"/>
              <a:ext cx="2286000" cy="62689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factory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813863" y="5452075"/>
              <a:ext cx="2286000" cy="62689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doctor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813863" y="4436606"/>
              <a:ext cx="2286000" cy="62689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student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813863" y="2405670"/>
              <a:ext cx="2286000" cy="62689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teacher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813863" y="3421138"/>
              <a:ext cx="2286000" cy="62689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farmer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23" y="3120167"/>
            <a:ext cx="1826877" cy="1320181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612" y="4724296"/>
            <a:ext cx="1323475" cy="1632921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/>
          <a:srcRect t="17217"/>
          <a:stretch/>
        </p:blipFill>
        <p:spPr>
          <a:xfrm>
            <a:off x="9019679" y="1359700"/>
            <a:ext cx="1863008" cy="146304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679" y="3992776"/>
            <a:ext cx="2103120" cy="146304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572" y="1132869"/>
            <a:ext cx="1739088" cy="1463040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56" name="Rounded Rectangle 55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Match </a:t>
            </a:r>
          </a:p>
        </p:txBody>
      </p:sp>
      <p:cxnSp>
        <p:nvCxnSpPr>
          <p:cNvPr id="15" name="Straight Arrow Connector 14"/>
          <p:cNvCxnSpPr>
            <a:stCxn id="55" idx="0"/>
            <a:endCxn id="11" idx="1"/>
          </p:cNvCxnSpPr>
          <p:nvPr/>
        </p:nvCxnSpPr>
        <p:spPr>
          <a:xfrm>
            <a:off x="2668211" y="1864389"/>
            <a:ext cx="2284789" cy="285990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7" idx="0"/>
            <a:endCxn id="20" idx="1"/>
          </p:cNvCxnSpPr>
          <p:nvPr/>
        </p:nvCxnSpPr>
        <p:spPr>
          <a:xfrm flipV="1">
            <a:off x="2673678" y="1677893"/>
            <a:ext cx="2279322" cy="210236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1" idx="0"/>
            <a:endCxn id="22" idx="1"/>
          </p:cNvCxnSpPr>
          <p:nvPr/>
        </p:nvCxnSpPr>
        <p:spPr>
          <a:xfrm>
            <a:off x="2685984" y="5540757"/>
            <a:ext cx="2267016" cy="19900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3" idx="2"/>
            <a:endCxn id="13" idx="3"/>
          </p:cNvCxnSpPr>
          <p:nvPr/>
        </p:nvCxnSpPr>
        <p:spPr>
          <a:xfrm flipH="1">
            <a:off x="7239000" y="2091220"/>
            <a:ext cx="1786458" cy="161760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4" idx="2"/>
          </p:cNvCxnSpPr>
          <p:nvPr/>
        </p:nvCxnSpPr>
        <p:spPr>
          <a:xfrm flipH="1" flipV="1">
            <a:off x="7230800" y="2729075"/>
            <a:ext cx="1795403" cy="199522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3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14919" y="3839291"/>
            <a:ext cx="1828800" cy="6268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14919" y="2719285"/>
            <a:ext cx="1828800" cy="6268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014919" y="4959297"/>
            <a:ext cx="1828800" cy="6268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job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14919" y="1599279"/>
            <a:ext cx="1828800" cy="6268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8892" t="-8853" r="-11273" b="-12421"/>
          <a:stretch/>
        </p:blipFill>
        <p:spPr>
          <a:xfrm>
            <a:off x="1378039" y="1275009"/>
            <a:ext cx="1648495" cy="161773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0481"/>
          <a:stretch/>
        </p:blipFill>
        <p:spPr>
          <a:xfrm flipH="1">
            <a:off x="9006179" y="1383981"/>
            <a:ext cx="1669675" cy="1335304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9138786" y="4116258"/>
            <a:ext cx="1404462" cy="159936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5" t="-9085" r="-6615" b="7304"/>
          <a:stretch/>
        </p:blipFill>
        <p:spPr>
          <a:xfrm>
            <a:off x="1493948" y="4108360"/>
            <a:ext cx="1223493" cy="1609859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Match </a:t>
            </a:r>
          </a:p>
        </p:txBody>
      </p:sp>
      <p:cxnSp>
        <p:nvCxnSpPr>
          <p:cNvPr id="17" name="Straight Arrow Connector 16"/>
          <p:cNvCxnSpPr>
            <a:stCxn id="7" idx="0"/>
            <a:endCxn id="4" idx="1"/>
          </p:cNvCxnSpPr>
          <p:nvPr/>
        </p:nvCxnSpPr>
        <p:spPr>
          <a:xfrm>
            <a:off x="3025160" y="2083874"/>
            <a:ext cx="1989759" cy="318887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0"/>
            <a:endCxn id="5" idx="1"/>
          </p:cNvCxnSpPr>
          <p:nvPr/>
        </p:nvCxnSpPr>
        <p:spPr>
          <a:xfrm flipV="1">
            <a:off x="2716421" y="1912728"/>
            <a:ext cx="2298498" cy="300056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2"/>
            <a:endCxn id="3" idx="3"/>
          </p:cNvCxnSpPr>
          <p:nvPr/>
        </p:nvCxnSpPr>
        <p:spPr>
          <a:xfrm flipH="1" flipV="1">
            <a:off x="6843719" y="3032734"/>
            <a:ext cx="2299423" cy="188320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0"/>
            <a:endCxn id="2" idx="3"/>
          </p:cNvCxnSpPr>
          <p:nvPr/>
        </p:nvCxnSpPr>
        <p:spPr>
          <a:xfrm flipH="1">
            <a:off x="6843719" y="2051633"/>
            <a:ext cx="2163851" cy="210110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27944" y="3030396"/>
            <a:ext cx="3724975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mother is a 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27944" y="1304980"/>
            <a:ext cx="3724975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_________s.</a:t>
            </a:r>
          </a:p>
        </p:txBody>
      </p:sp>
      <p:sp>
        <p:nvSpPr>
          <p:cNvPr id="2" name="Rectangle 1"/>
          <p:cNvSpPr/>
          <p:nvPr/>
        </p:nvSpPr>
        <p:spPr>
          <a:xfrm>
            <a:off x="4021069" y="4008156"/>
            <a:ext cx="1249143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factory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9354717" y="4027263"/>
            <a:ext cx="1249143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32504" y="5369805"/>
            <a:ext cx="1249143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5446" y="1233366"/>
            <a:ext cx="1509382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student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5880" y="3024317"/>
            <a:ext cx="1509382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9" name="Rectangle 8"/>
          <p:cNvSpPr/>
          <p:nvPr/>
        </p:nvSpPr>
        <p:spPr>
          <a:xfrm>
            <a:off x="9586703" y="1238688"/>
            <a:ext cx="1509382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16653" y="2899786"/>
            <a:ext cx="1509382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04" y="3761550"/>
            <a:ext cx="1485681" cy="10736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10481"/>
          <a:stretch/>
        </p:blipFill>
        <p:spPr>
          <a:xfrm flipH="1">
            <a:off x="749102" y="5134629"/>
            <a:ext cx="1438484" cy="11504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6354098" y="5042396"/>
            <a:ext cx="1083547" cy="12339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339" y="3560147"/>
            <a:ext cx="1021065" cy="1259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6500411" y="2208962"/>
            <a:ext cx="790920" cy="11287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t="17217"/>
          <a:stretch/>
        </p:blipFill>
        <p:spPr>
          <a:xfrm>
            <a:off x="6260365" y="988378"/>
            <a:ext cx="1271012" cy="9981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218" y="2414261"/>
            <a:ext cx="1506252" cy="10478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277" y="847736"/>
            <a:ext cx="1506134" cy="126706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4715485" y="329093"/>
            <a:ext cx="3312706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Look, read and fill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09435" y="4096395"/>
            <a:ext cx="3724975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Tha’t s a ___________.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09434" y="5488215"/>
            <a:ext cx="3724975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_________ is kind.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6465" y="5386430"/>
            <a:ext cx="1249143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23422" y="2980521"/>
            <a:ext cx="3724975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_________ is young.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723422" y="1255105"/>
            <a:ext cx="3724975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boy is a __________.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04913" y="4046520"/>
            <a:ext cx="3724975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is a ___________.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04912" y="5438340"/>
            <a:ext cx="4265415" cy="49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a beautiful _______.</a:t>
            </a:r>
          </a:p>
        </p:txBody>
      </p:sp>
    </p:spTree>
    <p:extLst>
      <p:ext uri="{BB962C8B-B14F-4D97-AF65-F5344CB8AC3E}">
        <p14:creationId xmlns:p14="http://schemas.microsoft.com/office/powerpoint/2010/main" val="6269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821259" y="569557"/>
            <a:ext cx="8817712" cy="6047964"/>
            <a:chOff x="2227659" y="580573"/>
            <a:chExt cx="8817712" cy="6047964"/>
          </a:xfrm>
        </p:grpSpPr>
        <p:grpSp>
          <p:nvGrpSpPr>
            <p:cNvPr id="17" name="Group 16"/>
            <p:cNvGrpSpPr/>
            <p:nvPr/>
          </p:nvGrpSpPr>
          <p:grpSpPr>
            <a:xfrm>
              <a:off x="2227659" y="609600"/>
              <a:ext cx="8817712" cy="6001656"/>
              <a:chOff x="-4155768" y="-3709989"/>
              <a:chExt cx="17183100" cy="12030076"/>
            </a:xfrm>
          </p:grpSpPr>
          <p:pic>
            <p:nvPicPr>
              <p:cNvPr id="1032" name="Picture 8" descr="https://s.sachmem.vn/public/images/v2/TA4T2SHS/U12-L1-1-a_58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155768" y="-3709989"/>
                <a:ext cx="9848850" cy="6477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https://s.sachmem.vn/public/images/v2/TA4T2SHS/U12-L1-1-b_4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0862" y="-3709988"/>
                <a:ext cx="6753225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15" descr="https://s.sachmem.vn/public/images/v2/TA4T2SHS/U12-L1-1-c_50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155768" y="2767012"/>
                <a:ext cx="8858250" cy="5553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https://s.sachmem.vn/public/images/v2/TA4T2SHS/U12-L1-1-d_5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2482" y="2767011"/>
                <a:ext cx="8324850" cy="5553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786742" y="580573"/>
              <a:ext cx="425268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Class, get into pairs, please!</a:t>
              </a:r>
            </a:p>
            <a:p>
              <a:r>
                <a:rPr lang="en-US" sz="21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lnterview your partner about the </a:t>
              </a:r>
            </a:p>
            <a:p>
              <a:r>
                <a:rPr lang="en-US" sz="21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jobs of his or her family members.</a:t>
              </a:r>
              <a:endPara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74985" y="1817816"/>
              <a:ext cx="72301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Yes.</a:t>
              </a:r>
              <a:endPara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02363" y="671157"/>
              <a:ext cx="224552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 does your father do, Mai?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81713" y="1411569"/>
              <a:ext cx="204341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He's a teacher.</a:t>
              </a:r>
              <a:endPara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02854" y="3869923"/>
              <a:ext cx="387531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And what about your mother?</a:t>
              </a:r>
              <a:endPara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83687" y="4266571"/>
              <a:ext cx="198163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She's a nurse.</a:t>
              </a:r>
              <a:endPara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08297" y="3840894"/>
              <a:ext cx="343410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 does your sister do?</a:t>
              </a:r>
              <a:endPara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73784" y="6197650"/>
              <a:ext cx="223627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She's a student.</a:t>
              </a:r>
              <a:endPara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36678" y="1933920"/>
              <a:ext cx="62388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Ok.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7454815" cy="1404182"/>
            <a:chOff x="2742013" y="5041222"/>
            <a:chExt cx="7454815" cy="1404182"/>
          </a:xfrm>
        </p:grpSpPr>
        <p:pic>
          <p:nvPicPr>
            <p:cNvPr id="2054" name="Picture 6" descr="https://s.sachmem.vn/public/characters/Lind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053" y="5805324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242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He's 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66495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</p:grpSp>
      <p:pic>
        <p:nvPicPr>
          <p:cNvPr id="13" name="Picture 2" descr="https://s.sachmem.vn/public/images/v2/TA4T2SHS/U12-L1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84" y="810466"/>
            <a:ext cx="6428513" cy="390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905523" y="5082166"/>
            <a:ext cx="18205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father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42279" y="5843774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farmer</a:t>
            </a:r>
          </a:p>
        </p:txBody>
      </p:sp>
    </p:spTree>
    <p:extLst>
      <p:ext uri="{BB962C8B-B14F-4D97-AF65-F5344CB8AC3E}">
        <p14:creationId xmlns:p14="http://schemas.microsoft.com/office/powerpoint/2010/main" val="20878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08" y="5805324"/>
            <a:ext cx="640080" cy="64008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68593" y="5041222"/>
            <a:ext cx="7454815" cy="1376530"/>
            <a:chOff x="2742013" y="5041222"/>
            <a:chExt cx="7454815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30786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e's 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66495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</p:grpSp>
      <p:pic>
        <p:nvPicPr>
          <p:cNvPr id="10" name="Picture 3" descr="https://s.sachmem.vn/public/images/v2/TA4T2SHS/U12-L1-2-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01" y="726963"/>
            <a:ext cx="6379998" cy="387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09523" y="28633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462785" y="508216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ther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42279" y="5843774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s.sachmem.vn/public/characters/Ma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56" y="5805324"/>
            <a:ext cx="640080" cy="64008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68593" y="5041222"/>
            <a:ext cx="7454815" cy="1376530"/>
            <a:chOff x="2742013" y="5041222"/>
            <a:chExt cx="7454815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242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He's 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66495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</p:grpSp>
      <p:pic>
        <p:nvPicPr>
          <p:cNvPr id="9" name="Picture 4" descr="https://s.sachmem.vn/public/images/v2/TA4T2SHS/U12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030" y="890836"/>
            <a:ext cx="6185940" cy="37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09523" y="28633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62785" y="508216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uncle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642279" y="5843774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2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28" y="5805324"/>
            <a:ext cx="640080" cy="64008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68593" y="5041222"/>
            <a:ext cx="7454815" cy="1376530"/>
            <a:chOff x="2742013" y="5041222"/>
            <a:chExt cx="7454815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242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He's 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66495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</p:grpSp>
      <p:pic>
        <p:nvPicPr>
          <p:cNvPr id="8" name="Picture 5" descr="https://s.sachmem.vn/public/images/v2/TA4T2SHS/U12-L1-2-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28" y="873102"/>
            <a:ext cx="6136594" cy="382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09523" y="28633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462785" y="508216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bro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ther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64856" y="5843774"/>
            <a:ext cx="31915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factory worker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4"/>
          <a:stretch/>
        </p:blipFill>
        <p:spPr>
          <a:xfrm>
            <a:off x="842810" y="1260182"/>
            <a:ext cx="6245184" cy="4337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60043" y="2510318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teacher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360043" y="3073843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/ˈtiːtʃər/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4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336396"/>
              </p:ext>
            </p:extLst>
          </p:nvPr>
        </p:nvGraphicFramePr>
        <p:xfrm>
          <a:off x="1103198" y="959788"/>
          <a:ext cx="10161885" cy="5180588"/>
        </p:xfrm>
        <a:graphic>
          <a:graphicData uri="http://schemas.openxmlformats.org/drawingml/2006/table">
            <a:tbl>
              <a:tblPr/>
              <a:tblGrid>
                <a:gridCol w="2198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0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12440">
                <a:tc>
                  <a:txBody>
                    <a:bodyPr/>
                    <a:lstStyle/>
                    <a:p>
                      <a:pPr algn="ctr" fontAlgn="ctr"/>
                      <a:endParaRPr lang="en-US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531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1. Father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531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2. Mother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531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3. Brother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75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4. Sister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b="0" i="0" dirty="0">
                        <a:solidFill>
                          <a:srgbClr val="333333"/>
                        </a:solidFill>
                        <a:effectLst/>
                        <a:latin typeface="Helvetica Neue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b="0" i="0" dirty="0">
                        <a:solidFill>
                          <a:srgbClr val="333333"/>
                        </a:solidFill>
                        <a:effectLst/>
                        <a:latin typeface="Helvetica Neue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b="0" i="0" dirty="0">
                        <a:solidFill>
                          <a:srgbClr val="333333"/>
                        </a:solidFill>
                        <a:effectLst/>
                        <a:latin typeface="Helvetica Neue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  <a:t/>
                      </a:r>
                      <a:br>
                        <a:rPr lang="en-US" b="0" i="0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</a:br>
                      <a:endParaRPr lang="en-US" dirty="0"/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52007"/>
            <a:ext cx="2417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3. Listen and tick.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076" name="Picture 4" descr="https://s.sachmem.vn/public/images/TA4T2SHS/U12-L1-3-1-debsilbiivxzamrz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4"/>
          <a:stretch/>
        </p:blipFill>
        <p:spPr bwMode="auto">
          <a:xfrm>
            <a:off x="1586886" y="1117260"/>
            <a:ext cx="132742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s.sachmem.vn/public/images/TA4T2SHS/U12-L1-3-2.bmp-ygcaibvtwavbqdj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7"/>
          <a:stretch/>
        </p:blipFill>
        <p:spPr bwMode="auto">
          <a:xfrm>
            <a:off x="3682638" y="1117260"/>
            <a:ext cx="140534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.sachmem.vn/public/images/TA4T2SHS/U12-L1-3-3-cirumtyfsmqerlv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3"/>
          <a:stretch/>
        </p:blipFill>
        <p:spPr bwMode="auto">
          <a:xfrm>
            <a:off x="5690277" y="1117260"/>
            <a:ext cx="137084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.sachmem.vn/public/images/TA4T2SHS/U12-L1-3-4-wlcgnxbdkkhtlvnj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9"/>
          <a:stretch/>
        </p:blipFill>
        <p:spPr bwMode="auto">
          <a:xfrm>
            <a:off x="7521979" y="1117260"/>
            <a:ext cx="152006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TA4T2SHS/U12-L1-3-5-hhhyxkflwecnzde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6"/>
          <a:stretch/>
        </p:blipFill>
        <p:spPr bwMode="auto">
          <a:xfrm>
            <a:off x="9619602" y="1117260"/>
            <a:ext cx="142931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90810" y="2739271"/>
            <a:ext cx="788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6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887511" y="3530841"/>
            <a:ext cx="788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6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39758" y="5223164"/>
            <a:ext cx="788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60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127" y="888660"/>
            <a:ext cx="4623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tick 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57816" y="2710063"/>
            <a:ext cx="32933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This is a photo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of my __________.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5474" y="647700"/>
            <a:ext cx="10666457" cy="4914900"/>
            <a:chOff x="497041" y="417229"/>
            <a:chExt cx="15031401" cy="6926185"/>
          </a:xfrm>
        </p:grpSpPr>
        <p:pic>
          <p:nvPicPr>
            <p:cNvPr id="4101" name="Picture 5" descr="https://s.sachmem.vn/public/images/TA4T2SHS/U12-L1-4-1-cckicknmdhncxqt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41" y="417229"/>
              <a:ext cx="4686300" cy="2933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s.sachmem.vn/public/images/TA4T2SHS/U12-L1-4-2-fipbrxlziugilnhy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22"/>
            <a:stretch/>
          </p:blipFill>
          <p:spPr bwMode="auto">
            <a:xfrm>
              <a:off x="5669591" y="417230"/>
              <a:ext cx="4686300" cy="2630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https://s.sachmem.vn/public/images/TA4T2SHS/U12-L1-4-3-mlwabuieurukxog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37"/>
            <a:stretch/>
          </p:blipFill>
          <p:spPr bwMode="auto">
            <a:xfrm>
              <a:off x="10842142" y="417230"/>
              <a:ext cx="4686300" cy="260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s://s.sachmem.vn/public/images/TA4T2SHS/U12-L1-4-4-suveivabcwnaojgk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50"/>
            <a:stretch/>
          </p:blipFill>
          <p:spPr bwMode="auto">
            <a:xfrm>
              <a:off x="497041" y="4721273"/>
              <a:ext cx="4686300" cy="2568449"/>
            </a:xfrm>
            <a:prstGeom prst="roundRect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https://s.sachmem.vn/public/images/TA4T2SHS/U12-L1-4-5-fwejotepnfgfgykc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35"/>
            <a:stretch/>
          </p:blipFill>
          <p:spPr bwMode="auto">
            <a:xfrm>
              <a:off x="5172947" y="4721272"/>
              <a:ext cx="4686300" cy="2595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s://s.sachmem.vn/public/images/TA4T2SHS/U12-L1-4-6-yjmqvfstdqvkplkg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20"/>
            <a:stretch/>
          </p:blipFill>
          <p:spPr bwMode="auto">
            <a:xfrm>
              <a:off x="10842141" y="4721272"/>
              <a:ext cx="4686300" cy="2622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745473" y="258652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4. Look and write.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430161" y="2710063"/>
            <a:ext cx="32933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My grandpa is a ______________.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102506" y="2710063"/>
            <a:ext cx="32933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My grandma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________________.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18604" y="5608199"/>
            <a:ext cx="329339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My father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________________.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354943" y="5608199"/>
            <a:ext cx="37315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My mother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__________________.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8421028" y="5823642"/>
            <a:ext cx="32933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I am ____________.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19031" y="3125959"/>
            <a:ext cx="16797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family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328995" y="3125959"/>
            <a:ext cx="17750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farmer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385434" y="3125959"/>
            <a:ext cx="27275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s a nurse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346550" y="6030841"/>
            <a:ext cx="36952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s a factory worker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75658" y="6011791"/>
            <a:ext cx="36952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s a driver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8496731" y="5807331"/>
            <a:ext cx="36952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student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4" r="17038" b="10481"/>
          <a:stretch/>
        </p:blipFill>
        <p:spPr>
          <a:xfrm flipH="1">
            <a:off x="10189590" y="1826253"/>
            <a:ext cx="1248007" cy="12032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783826" y="4424217"/>
            <a:ext cx="1439281" cy="163902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-14288" t="-7750" r="-11594" b="-3550"/>
          <a:stretch/>
        </p:blipFill>
        <p:spPr>
          <a:xfrm>
            <a:off x="5725637" y="4506979"/>
            <a:ext cx="1342150" cy="14641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02" t="-11268" r="-13872" b="10725"/>
          <a:stretch/>
        </p:blipFill>
        <p:spPr>
          <a:xfrm>
            <a:off x="3553846" y="4424217"/>
            <a:ext cx="1455752" cy="1629691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8676" t="24386" r="-829" b="-816"/>
          <a:stretch/>
        </p:blipFill>
        <p:spPr>
          <a:xfrm flipH="1">
            <a:off x="9621078" y="3599329"/>
            <a:ext cx="1322032" cy="1542197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53" y="2585011"/>
            <a:ext cx="1620321" cy="112718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t="13629" b="51"/>
          <a:stretch/>
        </p:blipFill>
        <p:spPr>
          <a:xfrm>
            <a:off x="1063186" y="4370428"/>
            <a:ext cx="1659651" cy="1205206"/>
          </a:xfrm>
          <a:prstGeom prst="cloud">
            <a:avLst/>
          </a:prstGeom>
          <a:ln>
            <a:solidFill>
              <a:srgbClr val="C00000"/>
            </a:solidFill>
          </a:ln>
        </p:spPr>
      </p:pic>
      <p:cxnSp>
        <p:nvCxnSpPr>
          <p:cNvPr id="17" name="Straight Arrow Connector 16"/>
          <p:cNvCxnSpPr>
            <a:stCxn id="4" idx="19"/>
          </p:cNvCxnSpPr>
          <p:nvPr/>
        </p:nvCxnSpPr>
        <p:spPr>
          <a:xfrm flipH="1">
            <a:off x="2184974" y="2092600"/>
            <a:ext cx="1058453" cy="74613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470245" y="2253861"/>
            <a:ext cx="1501254" cy="21165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18"/>
          </p:cNvCxnSpPr>
          <p:nvPr/>
        </p:nvCxnSpPr>
        <p:spPr>
          <a:xfrm flipH="1">
            <a:off x="4516352" y="2253861"/>
            <a:ext cx="546825" cy="21703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17"/>
          </p:cNvCxnSpPr>
          <p:nvPr/>
        </p:nvCxnSpPr>
        <p:spPr>
          <a:xfrm flipH="1">
            <a:off x="6287394" y="2417076"/>
            <a:ext cx="823" cy="208990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566013" y="2139564"/>
            <a:ext cx="785975" cy="228465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532792" y="1971921"/>
            <a:ext cx="1258827" cy="17402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375854" y="1730379"/>
            <a:ext cx="813736" cy="40918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47885" y="590890"/>
            <a:ext cx="7373193" cy="1836996"/>
            <a:chOff x="2247885" y="595840"/>
            <a:chExt cx="7373193" cy="2580581"/>
          </a:xfrm>
        </p:grpSpPr>
        <p:sp>
          <p:nvSpPr>
            <p:cNvPr id="4" name="Freeform 3"/>
            <p:cNvSpPr/>
            <p:nvPr/>
          </p:nvSpPr>
          <p:spPr>
            <a:xfrm>
              <a:off x="2247885" y="595840"/>
              <a:ext cx="7373193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CFAFE7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71501" y="1114746"/>
              <a:ext cx="66495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effectLst/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71751" y="1904188"/>
              <a:ext cx="5376793" cy="821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FF0000"/>
                  </a:solidFill>
                  <a:effectLst/>
                  <a:latin typeface="Century Gothic" panose="020B0502020202020204" pitchFamily="34" charset="0"/>
                </a:rPr>
                <a:t>He/she</a:t>
              </a:r>
              <a:r>
                <a:rPr lang="en-US" sz="3200" b="1" i="0" dirty="0">
                  <a:effectLst/>
                  <a:latin typeface="Century Gothic" panose="020B0502020202020204" pitchFamily="34" charset="0"/>
                </a:rPr>
                <a:t> is a/an </a:t>
              </a:r>
              <a:r>
                <a:rPr lang="en-US" sz="3200" b="1" i="0" dirty="0"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_________</a:t>
              </a:r>
              <a:r>
                <a:rPr lang="en-US" sz="3200" b="1" i="0" dirty="0">
                  <a:effectLst/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247846" y="3692243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teacher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809097" y="5575634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student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104374" y="5998440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worker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459070" y="5869033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7660969" y="5971144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440920" y="5065016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farmer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9978610" y="295529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9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/>
      <p:bldP spid="42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0090" y="2564106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0090" y="3127631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/ˈstuːdnt/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"/>
          <a:stretch/>
        </p:blipFill>
        <p:spPr>
          <a:xfrm>
            <a:off x="1112306" y="1004047"/>
            <a:ext cx="5342651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5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52466" y="2582036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farmer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252466" y="3145561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/ˈfɑːrmər/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058"/>
          <a:stretch/>
        </p:blipFill>
        <p:spPr>
          <a:xfrm>
            <a:off x="1380565" y="1399028"/>
            <a:ext cx="5182391" cy="45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1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34538" y="2564106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worker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234538" y="3127631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/ˈwɜːrkər/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1925608" y="1097126"/>
            <a:ext cx="3327710" cy="474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7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98678" y="2617894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8678" y="3181419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/ˈdɒktər/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805" y="919866"/>
            <a:ext cx="4064449" cy="501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4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0090" y="2564106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nurse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0090" y="3127631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/nɜːrs/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26" y="685182"/>
            <a:ext cx="3773751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70396" y="2582035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driver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270396" y="3145560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/ˈdraɪvər/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1" b="7712"/>
          <a:stretch/>
        </p:blipFill>
        <p:spPr>
          <a:xfrm>
            <a:off x="934430" y="7132150"/>
            <a:ext cx="5385075" cy="4213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6618" y="1329700"/>
            <a:ext cx="5142887" cy="459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0090" y="2564106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job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0090" y="3127631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dʒɒb/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98" y="972099"/>
            <a:ext cx="3724979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2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241</Words>
  <Application>Microsoft Office PowerPoint</Application>
  <PresentationFormat>Widescreen</PresentationFormat>
  <Paragraphs>126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Harrington</vt:lpstr>
      <vt:lpstr>Wingdings</vt:lpstr>
      <vt:lpstr>Algerian</vt:lpstr>
      <vt:lpstr>黑体</vt:lpstr>
      <vt:lpstr>Times New Roman</vt:lpstr>
      <vt:lpstr>Calibri</vt:lpstr>
      <vt:lpstr>Helvetica Neue</vt:lpstr>
      <vt:lpstr>Century Gothic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149</cp:revision>
  <dcterms:created xsi:type="dcterms:W3CDTF">2021-01-08T04:22:29Z</dcterms:created>
  <dcterms:modified xsi:type="dcterms:W3CDTF">2022-02-16T03:13:02Z</dcterms:modified>
</cp:coreProperties>
</file>