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41" r:id="rId4"/>
    <p:sldId id="342" r:id="rId5"/>
    <p:sldId id="266" r:id="rId6"/>
    <p:sldId id="343" r:id="rId7"/>
    <p:sldId id="344" r:id="rId8"/>
    <p:sldId id="357" r:id="rId9"/>
    <p:sldId id="358" r:id="rId10"/>
    <p:sldId id="346" r:id="rId11"/>
    <p:sldId id="359" r:id="rId12"/>
    <p:sldId id="267" r:id="rId13"/>
    <p:sldId id="347" r:id="rId14"/>
    <p:sldId id="356" r:id="rId15"/>
    <p:sldId id="268" r:id="rId16"/>
    <p:sldId id="280" r:id="rId17"/>
    <p:sldId id="281" r:id="rId18"/>
    <p:sldId id="274" r:id="rId19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SimSun" panose="02010600030101010101" pitchFamily="2" charset="-122"/>
      <p:regular r:id="rId27"/>
    </p:embeddedFont>
    <p:embeddedFont>
      <p:font typeface="DFPOP1-W9" panose="020B0604020202020204" charset="-128"/>
      <p:regular r:id="rId28"/>
    </p:embeddedFont>
    <p:embeddedFont>
      <p:font typeface="HL Hoctro" panose="020B0604020202020204" charset="0"/>
      <p:regular r:id="rId29"/>
    </p:embeddedFont>
    <p:embeddedFont>
      <p:font typeface="Arial-SGK-TV" panose="020B0604020202020204" charset="0"/>
      <p:regular r:id="rId30"/>
      <p:bold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-Rounded" panose="020B0500000000000000" charset="0"/>
      <p:regular r:id="rId37"/>
    </p:embeddedFont>
    <p:embeddedFont>
      <p:font typeface="UTM Avo" panose="02040603050506020204" pitchFamily="18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58"/>
            <p14:sldId id="341"/>
            <p14:sldId id="342"/>
            <p14:sldId id="266"/>
            <p14:sldId id="343"/>
            <p14:sldId id="344"/>
            <p14:sldId id="357"/>
            <p14:sldId id="358"/>
            <p14:sldId id="346"/>
            <p14:sldId id="359"/>
            <p14:sldId id="267"/>
            <p14:sldId id="347"/>
            <p14:sldId id="356"/>
            <p14:sldId id="268"/>
            <p14:sldId id="280"/>
            <p14:sldId id="28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512194" y="21478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noFill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6914" y="2576334"/>
            <a:ext cx="6491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6: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MÁI TRƯỜNG MẾN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text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294982" y="2010966"/>
            <a:ext cx="251292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đẫy</a:t>
            </a:r>
            <a:r>
              <a:rPr lang="en-US" altLang="en-US" sz="27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đà</a:t>
            </a:r>
            <a:endParaRPr lang="en-US" altLang="en-US" sz="30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896449" y="1321685"/>
            <a:ext cx="562342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3000" dirty="0" err="1">
                <a:latin typeface="UTM Avo" panose="02040603050506020204" pitchFamily="18" charset="0"/>
                <a:cs typeface="Arial-SGK-TV" pitchFamily="2" charset="0"/>
              </a:rPr>
              <a:t>Giải</a:t>
            </a:r>
            <a:r>
              <a:rPr lang="en-US" altLang="en-US" sz="30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3000" dirty="0" err="1">
                <a:latin typeface="UTM Avo" panose="02040603050506020204" pitchFamily="18" charset="0"/>
                <a:cs typeface="Arial-SGK-TV" pitchFamily="2" charset="0"/>
              </a:rPr>
              <a:t>nghĩa</a:t>
            </a:r>
            <a:r>
              <a:rPr lang="en-US" altLang="en-US" sz="30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3000" dirty="0" err="1">
                <a:latin typeface="UTM Avo" panose="02040603050506020204" pitchFamily="18" charset="0"/>
                <a:cs typeface="Arial-SGK-TV" pitchFamily="2" charset="0"/>
              </a:rPr>
              <a:t>từ</a:t>
            </a:r>
            <a:r>
              <a:rPr lang="en-US" altLang="en-US" sz="30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3000" dirty="0" err="1">
                <a:latin typeface="UTM Avo" panose="02040603050506020204" pitchFamily="18" charset="0"/>
                <a:cs typeface="Arial-SGK-TV" pitchFamily="2" charset="0"/>
              </a:rPr>
              <a:t>ngữ</a:t>
            </a:r>
            <a:r>
              <a:rPr lang="en-US" altLang="en-US" sz="3000" dirty="0">
                <a:latin typeface="UTM Avo" panose="02040603050506020204" pitchFamily="18" charset="0"/>
                <a:cs typeface="Arial-SGK-TV" pitchFamily="2" charset="0"/>
              </a:rPr>
              <a:t>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160985" y="2622947"/>
            <a:ext cx="186462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endParaRPr lang="en-US" altLang="en-US" sz="300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94982" y="2763532"/>
            <a:ext cx="251292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nâu</a:t>
            </a:r>
            <a:r>
              <a:rPr lang="en-US" altLang="en-US" sz="27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bóng</a:t>
            </a:r>
            <a:endParaRPr lang="en-US" altLang="en-US" sz="30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6017" y="3516098"/>
            <a:ext cx="251292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báo hiệu</a:t>
            </a:r>
            <a:endParaRPr lang="en-US" altLang="en-US" sz="300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6927238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endParaRPr lang="en-US" altLang="en-US" sz="2400" b="1" dirty="0">
              <a:solidFill>
                <a:srgbClr val="FF0000"/>
              </a:solidFill>
              <a:latin typeface="UTM Avo" panose="02040603050506020204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618953" y="2010966"/>
            <a:ext cx="398975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 i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: 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to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béo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mập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mạp</a:t>
            </a:r>
            <a:endParaRPr lang="en-US" altLang="en-US" sz="3000" i="1" dirty="0">
              <a:solidFill>
                <a:srgbClr val="00206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896450" y="2763532"/>
            <a:ext cx="788763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 i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: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màu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nâu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phủ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lớp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bóng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bên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ngoài</a:t>
            </a:r>
            <a:endParaRPr lang="en-US" altLang="en-US" sz="3000" i="1" dirty="0">
              <a:solidFill>
                <a:srgbClr val="00206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757448" y="3475617"/>
            <a:ext cx="788763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 i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: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cho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biết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rằng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hoặc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</a:t>
            </a:r>
            <a:r>
              <a:rPr lang="en-US" altLang="en-US" sz="27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altLang="en-US" sz="27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hiệu</a:t>
            </a:r>
            <a:endParaRPr lang="en-US" altLang="en-US" sz="3000" i="1" dirty="0">
              <a:solidFill>
                <a:srgbClr val="00206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1" grpId="0" build="p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2568"/>
            <a:ext cx="89417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đẫy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nước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da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bóng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gọi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lẽ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vì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ở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lắm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rồi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Chính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đến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tự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bao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Hằng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giúp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vào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lớp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đúng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khai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dõng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dạc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…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hiệu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năm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mới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thêm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anh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chuông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điện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thỉnh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thoảng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Nhưng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vẫn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cô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cậu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132225" cy="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5: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trường</a:t>
            </a:r>
            <a:endParaRPr lang="en-US" altLang="en-US" sz="2400" b="1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543" y="116299"/>
            <a:ext cx="3220938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322360" y="1228723"/>
            <a:ext cx="492806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41111" y="2096689"/>
            <a:ext cx="5109735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380402" y="3143248"/>
            <a:ext cx="510283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139812" y="189886"/>
            <a:ext cx="3778045" cy="468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7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UTM Avo" panose="02040603050506020204" pitchFamily="18" charset="0"/>
            </a:endParaRPr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latin typeface="UTM Avo" panose="02040603050506020204" pitchFamily="18" charset="0"/>
            </a:endParaRPr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UTM Avo" panose="0204060305050602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latin typeface="UTM Avo" panose="02040603050506020204" pitchFamily="18" charset="0"/>
                </a:endParaRPr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200" b="1" dirty="0">
                  <a:solidFill>
                    <a:schemeClr val="tx1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latin typeface="UTM Avo" panose="02040603050506020204" pitchFamily="18" charset="0"/>
                </a:endParaRPr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200" b="1" dirty="0">
                  <a:solidFill>
                    <a:schemeClr val="tx1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917749" y="254776"/>
            <a:ext cx="6496495" cy="73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Trống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trường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vẻ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ngoài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như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thế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Hằng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ngày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trống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trường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giúp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học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sinh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việc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vi-VN" alt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2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latin typeface="UTM Avo" panose="02040603050506020204" pitchFamily="18" charset="0"/>
                </a:endParaRPr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200" b="1" dirty="0">
                  <a:solidFill>
                    <a:schemeClr val="tx1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2777481" y="3637035"/>
            <a:ext cx="607888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Ngày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khai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trường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tiếng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trống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báo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hiệu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điều</a:t>
            </a:r>
            <a:r>
              <a:rPr lang="en-US" altLang="en-US" sz="2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vi-VN" alt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2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latin typeface="UTM Avo" panose="02040603050506020204" pitchFamily="18" charset="0"/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4"/>
            <a:ext cx="1177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2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UTM Avo" panose="02040603050506020204" pitchFamily="18" charset="0"/>
            </a:endParaRPr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UTM Avo" panose="02040603050506020204" pitchFamily="18" charset="0"/>
            </a:endParaRPr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UTM Avo" panose="02040603050506020204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endParaRPr lang="vi-VN" sz="2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đẫy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200" dirty="0" smtClean="0">
                <a:solidFill>
                  <a:srgbClr val="FF3B3B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200" dirty="0">
              <a:solidFill>
                <a:srgbClr val="FF3B3B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363738" y="2511196"/>
            <a:ext cx="69695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200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210118" y="4209755"/>
            <a:ext cx="7412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200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-21283" y="3584322"/>
            <a:ext cx="2136059" cy="15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1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725852" y="541834"/>
            <a:ext cx="2767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71070" y="314404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4.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b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070" y="1787487"/>
            <a:ext cx="8972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alt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alt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alt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alt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alt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alt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dirty="0" err="1" smtClean="0">
                <a:latin typeface="Arial-SGK-TV" pitchFamily="2" charset="0"/>
                <a:cs typeface="Arial-SGK-TV" pitchFamily="2" charset="0"/>
              </a:rPr>
              <a:t>sinh</a:t>
            </a:r>
            <a:endParaRPr lang="zh-CN" altLang="en-US" sz="2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5582848" y="1781927"/>
            <a:ext cx="33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2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lớp</a:t>
            </a:r>
            <a:r>
              <a:rPr lang="en-US" altLang="zh-CN" sz="2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đúng</a:t>
            </a:r>
            <a:r>
              <a:rPr lang="en-US" altLang="zh-CN" sz="2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zh-CN" altLang="en-US" sz="24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5442171" y="1793047"/>
            <a:ext cx="1403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(….) </a:t>
            </a:r>
            <a:endParaRPr lang="zh-CN" altLang="en-US" sz="24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231"/>
            <a:ext cx="9144000" cy="1691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98227" y="633028"/>
            <a:ext cx="48342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  <a:cs typeface="Times New Roman" pitchFamily="18" charset="0"/>
              </a:rPr>
              <a:t>lễ</a:t>
            </a:r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  <a:cs typeface="Times New Roman" pitchFamily="18" charset="0"/>
              </a:rPr>
              <a:t>khai</a:t>
            </a:r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  <a:cs typeface="Times New Roman" pitchFamily="18" charset="0"/>
              </a:rPr>
              <a:t>giảng</a:t>
            </a:r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2514" y="0"/>
            <a:ext cx="2518172" cy="571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1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75846" y="1202296"/>
            <a:ext cx="42378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Thảo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luận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đôi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chia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sẻ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sau</a:t>
            </a:r>
            <a:endParaRPr lang="en-US" sz="21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97827" y="2162908"/>
            <a:ext cx="42159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thấy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cs typeface="Times New Roman" pitchFamily="18" charset="0"/>
              </a:rPr>
              <a:t>tranh</a:t>
            </a:r>
            <a:r>
              <a:rPr lang="en-US" sz="21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254977" y="2963009"/>
            <a:ext cx="421591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>
                <a:latin typeface="UTM Avo" panose="02040603050506020204" pitchFamily="18" charset="0"/>
                <a:cs typeface="Times New Roman" pitchFamily="18" charset="0"/>
              </a:rPr>
              <a:t>+ Trong tranh đồ vật nào quen thuộc nhất? Nó dùng để làm gì?</a:t>
            </a: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85084" y="0"/>
            <a:ext cx="4658916" cy="41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400050" y="263768"/>
            <a:ext cx="8515350" cy="487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5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2568"/>
            <a:ext cx="89417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đẫy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nước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da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bóng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gọi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lẽ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vì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ở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lắm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rồi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Chính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đến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tự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bao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Hằng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giúp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vào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lớp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đúng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khai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dõng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dạc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…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hiệu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năm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mới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thêm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anh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chuông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điện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thỉnh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thoảng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Nhưng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vẫn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cô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cậu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132225" cy="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5: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trường</a:t>
            </a:r>
            <a:endParaRPr lang="en-US" altLang="en-US" sz="2400" b="1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043" y="294159"/>
            <a:ext cx="1657350" cy="5143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eng</a:t>
            </a:r>
            <a:endParaRPr lang="en-US" altLang="en-US" sz="26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944" y="245692"/>
            <a:ext cx="1484114" cy="5464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Vần</a:t>
            </a:r>
            <a:endParaRPr lang="en-US" sz="2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192614" y="1715691"/>
            <a:ext cx="1318915" cy="5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en-US" altLang="en-US" sz="260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890594" y="1207232"/>
            <a:ext cx="78306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khai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dõng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dạc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“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…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…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”,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hiệu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năm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mới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.//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872739" y="2428652"/>
            <a:ext cx="784847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thêm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anh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chuông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điện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thỉnh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thoảng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…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”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.//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890594" y="3933304"/>
            <a:ext cx="78520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Nhưng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vẫn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cô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cậu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.//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142374" y="1179261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96515" y="2436078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163635" y="1634020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19337" y="1221452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513929" y="2346558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191160" y="2916793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039088" y="3971460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21159" y="3987779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34290" y="3935532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7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2568"/>
            <a:ext cx="89417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đẫy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nước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da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bóng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gọi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lẽ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vì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ở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lắm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rồi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Chính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đến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tự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bao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Hằng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giúp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vào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lớp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đúng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khai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dõng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dạc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…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hiệu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năm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mới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thêm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anh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chuông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điện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thỉnh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thoảng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Nhưng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vẫn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cô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cậu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132225" cy="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5: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trường</a:t>
            </a:r>
            <a:endParaRPr lang="en-US" altLang="en-US" sz="2400" b="1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2568"/>
            <a:ext cx="89417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đẫy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nước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da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bóng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gọi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trống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lẽ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vì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ở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lâu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lắm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rồi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Chính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mình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đến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tự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bao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Hằng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giúp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vào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lớp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đúng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khai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dõng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dạc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 smtClean="0">
                <a:latin typeface="UTM Avo" panose="02040603050506020204" pitchFamily="18" charset="0"/>
                <a:cs typeface="Arial-SGK-TV" pitchFamily="2" charset="0"/>
              </a:rPr>
              <a:t>…</a:t>
            </a:r>
            <a:r>
              <a:rPr lang="en-US" sz="2600" dirty="0" err="1" smtClean="0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hiệu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năm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mới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      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Bây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thêm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anh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chuông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điện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thỉnh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thoảng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cũng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…..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reng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….”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báo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giờ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Nhưng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tôi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vẫn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là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thiết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cô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cậu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26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132225" cy="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5: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trường</a:t>
            </a:r>
            <a:endParaRPr lang="en-US" altLang="en-US" sz="2400" b="1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1886" y="572568"/>
            <a:ext cx="271305" cy="2614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1885" y="2227448"/>
            <a:ext cx="271305" cy="2614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28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893</Words>
  <Application>Microsoft Office PowerPoint</Application>
  <PresentationFormat>On-screen Show (16:9)</PresentationFormat>
  <Paragraphs>76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.VnAvant</vt:lpstr>
      <vt:lpstr>Arial</vt:lpstr>
      <vt:lpstr>Tahoma</vt:lpstr>
      <vt:lpstr>SimSun</vt:lpstr>
      <vt:lpstr>DFPOP1-W9</vt:lpstr>
      <vt:lpstr>HL Hoctro</vt:lpstr>
      <vt:lpstr>Arial-SGK-TV</vt:lpstr>
      <vt:lpstr>Times New Roman</vt:lpstr>
      <vt:lpstr>Calibri</vt:lpstr>
      <vt:lpstr>华康少女文字W5</vt:lpstr>
      <vt:lpstr>Arial-Rounded</vt:lpstr>
      <vt:lpstr>UTM Avo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57</cp:revision>
  <dcterms:created xsi:type="dcterms:W3CDTF">2020-08-13T09:19:00Z</dcterms:created>
  <dcterms:modified xsi:type="dcterms:W3CDTF">2021-03-01T02:19:55Z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