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94" r:id="rId3"/>
    <p:sldId id="295" r:id="rId4"/>
    <p:sldId id="290" r:id="rId5"/>
    <p:sldId id="289" r:id="rId6"/>
    <p:sldId id="291" r:id="rId7"/>
    <p:sldId id="292" r:id="rId8"/>
    <p:sldId id="293" r:id="rId9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AC2"/>
    <a:srgbClr val="D34CD6"/>
    <a:srgbClr val="FCDFDC"/>
    <a:srgbClr val="FFFBCD"/>
    <a:srgbClr val="FDDEEB"/>
    <a:srgbClr val="FFF789"/>
    <a:srgbClr val="E07235"/>
    <a:srgbClr val="EB54E9"/>
    <a:srgbClr val="D8F3FC"/>
    <a:srgbClr val="E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015" autoAdjust="0"/>
    <p:restoredTop sz="94249" autoAdjust="0"/>
  </p:normalViewPr>
  <p:slideViewPr>
    <p:cSldViewPr snapToGrid="0">
      <p:cViewPr varScale="1">
        <p:scale>
          <a:sx n="78" d="100"/>
          <a:sy n="78" d="100"/>
        </p:scale>
        <p:origin x="102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8F9B16-A78E-4AAC-A243-2C63ECF1714D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F37AB6-87B8-4142-A568-F768023C5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1859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Thầy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cô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gõ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mục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tiêu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theo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bài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giảng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của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mình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vào</a:t>
            </a:r>
            <a:r>
              <a:rPr lang="en-US" altLang="zh-CN" baseline="0" dirty="0"/>
              <a:t> ô text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>
                <a:solidFill>
                  <a:prstClr val="black"/>
                </a:solidFill>
              </a:rPr>
              <a:pPr/>
              <a:t>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3344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05142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83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  <p:sldLayoutId id="2147483691" r:id="rId26"/>
    <p:sldLayoutId id="2147483692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10" Type="http://schemas.openxmlformats.org/officeDocument/2006/relationships/image" Target="../media/image9.png"/><Relationship Id="rId4" Type="http://schemas.openxmlformats.org/officeDocument/2006/relationships/image" Target="../media/image3.emf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4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651702" y="417360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NHÂN, PHÉP CHIA</a:t>
            </a:r>
            <a:endParaRPr lang="vi-VN" sz="40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693343" y="2191642"/>
            <a:ext cx="6316153" cy="24747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39</a:t>
            </a:r>
          </a:p>
          <a:p>
            <a:pPr algn="ctr">
              <a:lnSpc>
                <a:spcPct val="120000"/>
              </a:lnSpc>
            </a:pPr>
            <a:r>
              <a:rPr lang="vi-VN" sz="8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BẢNG NHÂN 2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681"/>
          <a:stretch/>
        </p:blipFill>
        <p:spPr>
          <a:xfrm>
            <a:off x="679278" y="295117"/>
            <a:ext cx="10443301" cy="58503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59261" y="1035229"/>
            <a:ext cx="8425815" cy="561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47" b="1" dirty="0" err="1">
                <a:latin typeface="HP001 4 hàng" pitchFamily="34" charset="0"/>
              </a:rPr>
              <a:t>Thứ</a:t>
            </a:r>
            <a:r>
              <a:rPr lang="en-US" sz="3047" b="1" dirty="0">
                <a:latin typeface="HP001 4 hàng" pitchFamily="34" charset="0"/>
              </a:rPr>
              <a:t> </a:t>
            </a:r>
            <a:r>
              <a:rPr lang="en-US" sz="3047" b="1" dirty="0" smtClean="0">
                <a:latin typeface="HP001 4 hàng" pitchFamily="34" charset="0"/>
              </a:rPr>
              <a:t> </a:t>
            </a:r>
            <a:r>
              <a:rPr lang="en-US" sz="3047" b="1" dirty="0" err="1">
                <a:latin typeface="HP001 4 hàng" pitchFamily="34" charset="0"/>
              </a:rPr>
              <a:t>ngày</a:t>
            </a:r>
            <a:r>
              <a:rPr lang="en-US" sz="3047" b="1" dirty="0">
                <a:latin typeface="HP001 4 hàng" pitchFamily="34" charset="0"/>
              </a:rPr>
              <a:t> </a:t>
            </a:r>
            <a:r>
              <a:rPr lang="en-US" sz="3047" b="1" dirty="0" smtClean="0">
                <a:latin typeface="HP001 4 hàng" pitchFamily="34" charset="0"/>
              </a:rPr>
              <a:t>  </a:t>
            </a:r>
            <a:r>
              <a:rPr lang="en-US" sz="3047" b="1" dirty="0" err="1">
                <a:latin typeface="HP001 4 hàng" pitchFamily="34" charset="0"/>
              </a:rPr>
              <a:t>tháng</a:t>
            </a:r>
            <a:r>
              <a:rPr lang="en-US" sz="3047" b="1" dirty="0">
                <a:latin typeface="HP001 4 hàng" pitchFamily="34" charset="0"/>
              </a:rPr>
              <a:t>  </a:t>
            </a:r>
            <a:r>
              <a:rPr lang="en-US" sz="3047" b="1" dirty="0" smtClean="0">
                <a:latin typeface="HP001 4 hàng" pitchFamily="34" charset="0"/>
              </a:rPr>
              <a:t>  </a:t>
            </a:r>
            <a:r>
              <a:rPr lang="en-US" sz="3047" b="1" dirty="0" err="1">
                <a:latin typeface="HP001 4 hàng" pitchFamily="34" charset="0"/>
              </a:rPr>
              <a:t>năm</a:t>
            </a:r>
            <a:r>
              <a:rPr lang="en-US" sz="3047" b="1" dirty="0">
                <a:latin typeface="HP001 4 hàng" pitchFamily="34" charset="0"/>
              </a:rPr>
              <a:t> 2021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93499" y="1666813"/>
            <a:ext cx="2223921" cy="561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47" b="1" dirty="0" err="1">
                <a:latin typeface="HP001 4 hàng" pitchFamily="34" charset="0"/>
              </a:rPr>
              <a:t>Toán</a:t>
            </a:r>
            <a:endParaRPr lang="en-US" sz="3047" b="1" dirty="0">
              <a:latin typeface="HP001 4 hàng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69938" y="2218367"/>
            <a:ext cx="9254553" cy="561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047" b="1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047" b="1" dirty="0" smtClean="0">
                <a:latin typeface="HP001 4 hàng" pitchFamily="34" charset="0"/>
                <a:cs typeface="Times New Roman" pitchFamily="18" charset="0"/>
              </a:rPr>
              <a:t>Bài</a:t>
            </a:r>
            <a:r>
              <a:rPr lang="en-US" sz="3047" b="1" dirty="0" smtClean="0">
                <a:latin typeface="HP001 4 hàng" pitchFamily="34" charset="0"/>
                <a:cs typeface="Times New Roman" pitchFamily="18" charset="0"/>
              </a:rPr>
              <a:t>39 : </a:t>
            </a:r>
            <a:r>
              <a:rPr lang="en-US" sz="3047" b="1" dirty="0" err="1" smtClean="0">
                <a:latin typeface="HP001 4 hàng" pitchFamily="34" charset="0"/>
                <a:cs typeface="Times New Roman" pitchFamily="18" charset="0"/>
              </a:rPr>
              <a:t>Luyện</a:t>
            </a:r>
            <a:r>
              <a:rPr lang="en-US" sz="3047" b="1" dirty="0" smtClean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047" b="1" dirty="0" err="1" smtClean="0">
                <a:latin typeface="HP001 4 hàng" pitchFamily="34" charset="0"/>
                <a:cs typeface="Times New Roman" pitchFamily="18" charset="0"/>
              </a:rPr>
              <a:t>tập</a:t>
            </a:r>
            <a:r>
              <a:rPr lang="en-US" sz="3047" b="1" dirty="0" smtClean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047" b="1" dirty="0" smtClean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047" b="1" dirty="0">
                <a:latin typeface="HP001 4 hàng" pitchFamily="34" charset="0"/>
                <a:cs typeface="Times New Roman" pitchFamily="18" charset="0"/>
              </a:rPr>
              <a:t>(</a:t>
            </a:r>
            <a:r>
              <a:rPr lang="en-US" sz="3047" b="1" dirty="0" err="1">
                <a:latin typeface="HP001 4 hàng" pitchFamily="34" charset="0"/>
                <a:cs typeface="Times New Roman" pitchFamily="18" charset="0"/>
              </a:rPr>
              <a:t>Trang</a:t>
            </a:r>
            <a:r>
              <a:rPr lang="en-US" sz="3047" b="1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047" b="1" dirty="0" smtClean="0">
                <a:latin typeface="HP001 4 hàng" pitchFamily="34" charset="0"/>
                <a:cs typeface="Times New Roman" pitchFamily="18" charset="0"/>
              </a:rPr>
              <a:t>10</a:t>
            </a:r>
            <a:r>
              <a:rPr lang="en-US" sz="3047" b="1" dirty="0" smtClean="0">
                <a:latin typeface="HP001 4 hàng" pitchFamily="34" charset="0"/>
                <a:cs typeface="Times New Roman" pitchFamily="18" charset="0"/>
              </a:rPr>
              <a:t>)</a:t>
            </a:r>
            <a:endParaRPr lang="en-US" sz="3047" dirty="0"/>
          </a:p>
        </p:txBody>
      </p:sp>
    </p:spTree>
    <p:extLst>
      <p:ext uri="{BB962C8B-B14F-4D97-AF65-F5344CB8AC3E}">
        <p14:creationId xmlns:p14="http://schemas.microsoft.com/office/powerpoint/2010/main" val="33399802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五角星 32"/>
          <p:cNvSpPr/>
          <p:nvPr/>
        </p:nvSpPr>
        <p:spPr>
          <a:xfrm rot="2121297">
            <a:off x="11780047" y="978714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7" name="五角星 36"/>
          <p:cNvSpPr/>
          <p:nvPr/>
        </p:nvSpPr>
        <p:spPr>
          <a:xfrm rot="2755789">
            <a:off x="9975604" y="116091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8" name="五角星 35"/>
          <p:cNvSpPr/>
          <p:nvPr/>
        </p:nvSpPr>
        <p:spPr>
          <a:xfrm rot="19384917">
            <a:off x="10695818" y="37778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9" name="五角星 34"/>
          <p:cNvSpPr/>
          <p:nvPr/>
        </p:nvSpPr>
        <p:spPr>
          <a:xfrm rot="337835">
            <a:off x="11567479" y="-56956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0" name="五角星 36"/>
          <p:cNvSpPr/>
          <p:nvPr/>
        </p:nvSpPr>
        <p:spPr>
          <a:xfrm rot="20248740">
            <a:off x="11665226" y="1623417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9050" y="5753100"/>
            <a:ext cx="12211050" cy="1104900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725" y="4548923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48016" y="4778663"/>
            <a:ext cx="1504954" cy="2079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" name="文本框 22">
            <a:extLst>
              <a:ext uri="{FF2B5EF4-FFF2-40B4-BE49-F238E27FC236}">
                <a16:creationId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3665475" y="142973"/>
            <a:ext cx="70601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zh-CN" sz="54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Yêu cầu cần đạt:</a:t>
            </a:r>
            <a:endParaRPr lang="zh-CN" altLang="en-US" sz="54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C28F713-904E-4259-9070-57BE1EFD4B24}"/>
              </a:ext>
            </a:extLst>
          </p:cNvPr>
          <p:cNvGrpSpPr/>
          <p:nvPr/>
        </p:nvGrpSpPr>
        <p:grpSpPr>
          <a:xfrm>
            <a:off x="1013200" y="1132318"/>
            <a:ext cx="10056923" cy="714672"/>
            <a:chOff x="774356" y="888444"/>
            <a:chExt cx="10056923" cy="714672"/>
          </a:xfrm>
        </p:grpSpPr>
        <p:grpSp>
          <p:nvGrpSpPr>
            <p:cNvPr id="6" name="Group 5"/>
            <p:cNvGrpSpPr/>
            <p:nvPr/>
          </p:nvGrpSpPr>
          <p:grpSpPr>
            <a:xfrm>
              <a:off x="774356" y="888444"/>
              <a:ext cx="1085297" cy="714672"/>
              <a:chOff x="2485459" y="1975436"/>
              <a:chExt cx="1772914" cy="1393004"/>
            </a:xfrm>
          </p:grpSpPr>
          <p:pic>
            <p:nvPicPr>
              <p:cNvPr id="15" name="图片 6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6" name="图片 2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4444" y="2576026"/>
                <a:ext cx="341348" cy="792414"/>
              </a:xfrm>
              <a:prstGeom prst="rect">
                <a:avLst/>
              </a:prstGeom>
            </p:spPr>
          </p:pic>
          <p:pic>
            <p:nvPicPr>
              <p:cNvPr id="18" name="图片 9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</p:spPr>
          </p:pic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4B26D2C-1BC9-4238-BC4C-795267AEDD6F}"/>
                </a:ext>
              </a:extLst>
            </p:cNvPr>
            <p:cNvSpPr txBox="1"/>
            <p:nvPr/>
          </p:nvSpPr>
          <p:spPr>
            <a:xfrm>
              <a:off x="1926199" y="1077832"/>
              <a:ext cx="89050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Vận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dụng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bảng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nhân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2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vào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nhẩm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C1EF139-4416-44FF-AC02-49D6B4DBE8EA}"/>
              </a:ext>
            </a:extLst>
          </p:cNvPr>
          <p:cNvGrpSpPr/>
          <p:nvPr/>
        </p:nvGrpSpPr>
        <p:grpSpPr>
          <a:xfrm>
            <a:off x="1766889" y="2356362"/>
            <a:ext cx="10209001" cy="755486"/>
            <a:chOff x="752655" y="2065203"/>
            <a:chExt cx="10209001" cy="755486"/>
          </a:xfrm>
        </p:grpSpPr>
        <p:grpSp>
          <p:nvGrpSpPr>
            <p:cNvPr id="22" name="Group 21"/>
            <p:cNvGrpSpPr/>
            <p:nvPr/>
          </p:nvGrpSpPr>
          <p:grpSpPr>
            <a:xfrm>
              <a:off x="752655" y="2065203"/>
              <a:ext cx="1085297" cy="714672"/>
              <a:chOff x="5056546" y="1975436"/>
              <a:chExt cx="1772914" cy="1393004"/>
            </a:xfrm>
          </p:grpSpPr>
          <p:pic>
            <p:nvPicPr>
              <p:cNvPr id="14" name="图片 11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56546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7" name="图片 3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9550" y="2383789"/>
                <a:ext cx="455161" cy="736288"/>
              </a:xfrm>
              <a:prstGeom prst="rect">
                <a:avLst/>
              </a:prstGeom>
            </p:spPr>
          </p:pic>
          <p:pic>
            <p:nvPicPr>
              <p:cNvPr id="20" name="图片 5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42409" y="2576026"/>
                <a:ext cx="469353" cy="792414"/>
              </a:xfrm>
              <a:prstGeom prst="rect">
                <a:avLst/>
              </a:prstGeom>
            </p:spPr>
          </p:pic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4F928FB-968A-4666-9173-178A617D7C9E}"/>
                </a:ext>
              </a:extLst>
            </p:cNvPr>
            <p:cNvSpPr txBox="1"/>
            <p:nvPr/>
          </p:nvSpPr>
          <p:spPr>
            <a:xfrm>
              <a:off x="2056576" y="2297469"/>
              <a:ext cx="89050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Giải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toán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thực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tế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liên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quan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đến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bảng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nhân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2.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7433596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animClr clrSpc="rgb" dir="cw">
                                      <p:cBhvr>
                                        <p:cTn id="15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16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23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24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animClr clrSpc="rgb" dir="cw">
                                      <p:cBhvr>
                                        <p:cTn id="31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set>
                                      <p:cBhvr>
                                        <p:cTn id="32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47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48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5" grpId="1" bldLvl="0" animBg="1"/>
      <p:bldP spid="27" grpId="0" bldLvl="0" animBg="1"/>
      <p:bldP spid="27" grpId="1" bldLvl="0" animBg="1"/>
      <p:bldP spid="28" grpId="0" bldLvl="0" animBg="1"/>
      <p:bldP spid="28" grpId="1" bldLvl="0" animBg="1"/>
      <p:bldP spid="29" grpId="0" bldLvl="0" animBg="1"/>
      <p:bldP spid="29" grpId="1" bldLvl="0" animBg="1"/>
      <p:bldP spid="30" grpId="0" bldLvl="0" animBg="1"/>
      <p:bldP spid="30" grpId="1" bldLvl="0" animBg="1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17045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5C96F048-4A9E-42E4-9725-5ACBEC462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7" name="Oval 36">
            <a:extLst>
              <a:ext uri="{FF2B5EF4-FFF2-40B4-BE49-F238E27FC236}">
                <a16:creationId xmlns:a16="http://schemas.microsoft.com/office/drawing/2014/main" id="{2155A534-EBB2-49E3-8AA8-B413183B4D30}"/>
              </a:ext>
            </a:extLst>
          </p:cNvPr>
          <p:cNvSpPr/>
          <p:nvPr/>
        </p:nvSpPr>
        <p:spPr>
          <a:xfrm>
            <a:off x="2967936" y="564165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5AA1502A-EA8A-4353-86DD-AC0511A98A7F}"/>
              </a:ext>
            </a:extLst>
          </p:cNvPr>
          <p:cNvGrpSpPr/>
          <p:nvPr/>
        </p:nvGrpSpPr>
        <p:grpSpPr>
          <a:xfrm>
            <a:off x="3585743" y="584129"/>
            <a:ext cx="1116312" cy="472051"/>
            <a:chOff x="1870518" y="1440653"/>
            <a:chExt cx="1116312" cy="461666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703CC182-F82F-4244-AA31-675DDB88360B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41" name="Rectangle: Rounded Corners 40">
                <a:extLst>
                  <a:ext uri="{FF2B5EF4-FFF2-40B4-BE49-F238E27FC236}">
                    <a16:creationId xmlns:a16="http://schemas.microsoft.com/office/drawing/2014/main" id="{9C650665-3942-48FD-B756-23DB7DEE23FC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6002C2DF-0FDE-435C-BDAC-9F37791846F8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B9256252-15D2-42B4-8A74-0D82E4916DC4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A702991A-94B0-4346-B3B1-8DC85253347A}"/>
              </a:ext>
            </a:extLst>
          </p:cNvPr>
          <p:cNvSpPr txBox="1"/>
          <p:nvPr/>
        </p:nvSpPr>
        <p:spPr>
          <a:xfrm>
            <a:off x="1048145" y="1335608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C010F89-7E70-4385-A591-910BBF6399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56654" y="3955930"/>
            <a:ext cx="7809736" cy="19462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4" name="Table 17">
                <a:extLst>
                  <a:ext uri="{FF2B5EF4-FFF2-40B4-BE49-F238E27FC236}">
                    <a16:creationId xmlns:a16="http://schemas.microsoft.com/office/drawing/2014/main" id="{E278A4A8-D552-45C0-8DA8-0EE9B85E789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83921080"/>
                  </p:ext>
                </p:extLst>
              </p:nvPr>
            </p:nvGraphicFramePr>
            <p:xfrm>
              <a:off x="2127862" y="1420393"/>
              <a:ext cx="7936275" cy="183051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701608">
                      <a:extLst>
                        <a:ext uri="{9D8B030D-6E8A-4147-A177-3AD203B41FA5}">
                          <a16:colId xmlns:a16="http://schemas.microsoft.com/office/drawing/2014/main" val="3750429237"/>
                        </a:ext>
                      </a:extLst>
                    </a:gridCol>
                    <a:gridCol w="975186">
                      <a:extLst>
                        <a:ext uri="{9D8B030D-6E8A-4147-A177-3AD203B41FA5}">
                          <a16:colId xmlns:a16="http://schemas.microsoft.com/office/drawing/2014/main" val="892396866"/>
                        </a:ext>
                      </a:extLst>
                    </a:gridCol>
                    <a:gridCol w="986151">
                      <a:extLst>
                        <a:ext uri="{9D8B030D-6E8A-4147-A177-3AD203B41FA5}">
                          <a16:colId xmlns:a16="http://schemas.microsoft.com/office/drawing/2014/main" val="1994511951"/>
                        </a:ext>
                      </a:extLst>
                    </a:gridCol>
                    <a:gridCol w="1045921">
                      <a:extLst>
                        <a:ext uri="{9D8B030D-6E8A-4147-A177-3AD203B41FA5}">
                          <a16:colId xmlns:a16="http://schemas.microsoft.com/office/drawing/2014/main" val="1764713203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2253912237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1514898112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177573286"/>
                        </a:ext>
                      </a:extLst>
                    </a:gridCol>
                  </a:tblGrid>
                  <a:tr h="597884">
                    <a:tc rowSpan="2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8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</m:oMath>
                            </m:oMathPara>
                          </a14:m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33725870"/>
                      </a:ext>
                    </a:extLst>
                  </a:tr>
                  <a:tr h="597884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3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9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54868410"/>
                      </a:ext>
                    </a:extLst>
                  </a:tr>
                  <a:tr h="634743">
                    <a:tc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304213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4" name="Table 17">
                <a:extLst>
                  <a:ext uri="{FF2B5EF4-FFF2-40B4-BE49-F238E27FC236}">
                    <a16:creationId xmlns:a16="http://schemas.microsoft.com/office/drawing/2014/main" id="{E278A4A8-D552-45C0-8DA8-0EE9B85E789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83921080"/>
                  </p:ext>
                </p:extLst>
              </p:nvPr>
            </p:nvGraphicFramePr>
            <p:xfrm>
              <a:off x="2127862" y="1420393"/>
              <a:ext cx="7936275" cy="183051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701608">
                      <a:extLst>
                        <a:ext uri="{9D8B030D-6E8A-4147-A177-3AD203B41FA5}">
                          <a16:colId xmlns:a16="http://schemas.microsoft.com/office/drawing/2014/main" val="3750429237"/>
                        </a:ext>
                      </a:extLst>
                    </a:gridCol>
                    <a:gridCol w="975186">
                      <a:extLst>
                        <a:ext uri="{9D8B030D-6E8A-4147-A177-3AD203B41FA5}">
                          <a16:colId xmlns:a16="http://schemas.microsoft.com/office/drawing/2014/main" val="892396866"/>
                        </a:ext>
                      </a:extLst>
                    </a:gridCol>
                    <a:gridCol w="986151">
                      <a:extLst>
                        <a:ext uri="{9D8B030D-6E8A-4147-A177-3AD203B41FA5}">
                          <a16:colId xmlns:a16="http://schemas.microsoft.com/office/drawing/2014/main" val="1994511951"/>
                        </a:ext>
                      </a:extLst>
                    </a:gridCol>
                    <a:gridCol w="1045921">
                      <a:extLst>
                        <a:ext uri="{9D8B030D-6E8A-4147-A177-3AD203B41FA5}">
                          <a16:colId xmlns:a16="http://schemas.microsoft.com/office/drawing/2014/main" val="1764713203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2253912237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1514898112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177573286"/>
                        </a:ext>
                      </a:extLst>
                    </a:gridCol>
                  </a:tblGrid>
                  <a:tr h="597884">
                    <a:tc rowSpan="2"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075" t="-2030" r="-368459" b="-619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33725870"/>
                      </a:ext>
                    </a:extLst>
                  </a:tr>
                  <a:tr h="597884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3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9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54868410"/>
                      </a:ext>
                    </a:extLst>
                  </a:tr>
                  <a:tr h="634743">
                    <a:tc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3042130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5" name="TextBox 44">
            <a:extLst>
              <a:ext uri="{FF2B5EF4-FFF2-40B4-BE49-F238E27FC236}">
                <a16:creationId xmlns:a16="http://schemas.microsoft.com/office/drawing/2014/main" id="{726CFA63-C1B3-415E-AB17-354DDAEBD53E}"/>
              </a:ext>
            </a:extLst>
          </p:cNvPr>
          <p:cNvSpPr txBox="1"/>
          <p:nvPr/>
        </p:nvSpPr>
        <p:spPr>
          <a:xfrm>
            <a:off x="4908789" y="2666129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6818297-22E3-4F20-AC25-FCB8E0A7D444}"/>
              </a:ext>
            </a:extLst>
          </p:cNvPr>
          <p:cNvSpPr txBox="1"/>
          <p:nvPr/>
        </p:nvSpPr>
        <p:spPr>
          <a:xfrm>
            <a:off x="5961522" y="2661148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28D4209-AA91-44F4-8607-A5916B4C8954}"/>
              </a:ext>
            </a:extLst>
          </p:cNvPr>
          <p:cNvSpPr txBox="1"/>
          <p:nvPr/>
        </p:nvSpPr>
        <p:spPr>
          <a:xfrm>
            <a:off x="7020605" y="2656167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44F062A-AB88-4CAC-A491-ADB1A0A2396F}"/>
              </a:ext>
            </a:extLst>
          </p:cNvPr>
          <p:cNvSpPr txBox="1"/>
          <p:nvPr/>
        </p:nvSpPr>
        <p:spPr>
          <a:xfrm>
            <a:off x="8092388" y="2651186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6C876B4-74BE-4DFB-B117-57C778379D32}"/>
              </a:ext>
            </a:extLst>
          </p:cNvPr>
          <p:cNvSpPr txBox="1"/>
          <p:nvPr/>
        </p:nvSpPr>
        <p:spPr>
          <a:xfrm>
            <a:off x="1048145" y="343271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3AFB190-545F-41F0-9440-9989877CC33E}"/>
              </a:ext>
            </a:extLst>
          </p:cNvPr>
          <p:cNvSpPr txBox="1"/>
          <p:nvPr/>
        </p:nvSpPr>
        <p:spPr>
          <a:xfrm>
            <a:off x="4635963" y="4247794"/>
            <a:ext cx="734323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1CEF081-DEE1-4C3F-A5B9-95FED6A689D4}"/>
              </a:ext>
            </a:extLst>
          </p:cNvPr>
          <p:cNvSpPr txBox="1"/>
          <p:nvPr/>
        </p:nvSpPr>
        <p:spPr>
          <a:xfrm>
            <a:off x="6984289" y="4980119"/>
            <a:ext cx="410727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>
                <a:solidFill>
                  <a:srgbClr val="FF0000"/>
                </a:solidFill>
              </a:rPr>
              <a:t>2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4020038-D5DD-4D54-9935-663429A25C1D}"/>
              </a:ext>
            </a:extLst>
          </p:cNvPr>
          <p:cNvSpPr txBox="1"/>
          <p:nvPr/>
        </p:nvSpPr>
        <p:spPr>
          <a:xfrm>
            <a:off x="8973013" y="4457344"/>
            <a:ext cx="734323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455957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43" grpId="0"/>
      <p:bldP spid="45" grpId="0" animBg="1"/>
      <p:bldP spid="46" grpId="0" animBg="1"/>
      <p:bldP spid="47" grpId="0" animBg="1"/>
      <p:bldP spid="48" grpId="0" animBg="1"/>
      <p:bldP spid="49" grpId="0"/>
      <p:bldP spid="50" grpId="0" animBg="1"/>
      <p:bldP spid="51" grpId="0" animBg="1"/>
      <p:bldP spid="5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5E7E28DD-E688-432A-A09A-0DC87EA76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4E64D23C-F136-470B-A0CA-546F6A7411D2}"/>
              </a:ext>
            </a:extLst>
          </p:cNvPr>
          <p:cNvSpPr/>
          <p:nvPr/>
        </p:nvSpPr>
        <p:spPr>
          <a:xfrm>
            <a:off x="875679" y="1192305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F5152C-49CF-47DC-9F61-F0644EC70708}"/>
              </a:ext>
            </a:extLst>
          </p:cNvPr>
          <p:cNvSpPr txBox="1"/>
          <p:nvPr/>
        </p:nvSpPr>
        <p:spPr>
          <a:xfrm>
            <a:off x="1313001" y="1192305"/>
            <a:ext cx="25731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Đếm thêm 2 rồi nêu số còn thiếu.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D5E829C-4840-4264-9C3A-2F0F5FAD7FC7}"/>
              </a:ext>
            </a:extLst>
          </p:cNvPr>
          <p:cNvGrpSpPr/>
          <p:nvPr/>
        </p:nvGrpSpPr>
        <p:grpSpPr>
          <a:xfrm>
            <a:off x="730152" y="1360693"/>
            <a:ext cx="10707059" cy="4529530"/>
            <a:chOff x="730152" y="1360693"/>
            <a:chExt cx="10707059" cy="452953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271D381-CC1B-4732-AF9F-AEE16B43A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30152" y="1360693"/>
              <a:ext cx="10707059" cy="452953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5F0CE3A-C1D2-4F38-9EA7-3397C9E40837}"/>
                </a:ext>
              </a:extLst>
            </p:cNvPr>
            <p:cNvSpPr txBox="1"/>
            <p:nvPr/>
          </p:nvSpPr>
          <p:spPr>
            <a:xfrm>
              <a:off x="977942" y="3855192"/>
              <a:ext cx="367025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i="1" dirty="0"/>
                <a:t>Hai, bốn, sáu,..., mười tám, hai mươi.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B2D77D51-6013-4FAD-9559-F8397DAF040D}"/>
              </a:ext>
            </a:extLst>
          </p:cNvPr>
          <p:cNvSpPr txBox="1"/>
          <p:nvPr/>
        </p:nvSpPr>
        <p:spPr>
          <a:xfrm>
            <a:off x="8439225" y="3255772"/>
            <a:ext cx="441146" cy="646331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9B62C0A-AA9C-4382-A6BB-57B67F3DB7C4}"/>
              </a:ext>
            </a:extLst>
          </p:cNvPr>
          <p:cNvSpPr txBox="1"/>
          <p:nvPr/>
        </p:nvSpPr>
        <p:spPr>
          <a:xfrm>
            <a:off x="9368832" y="3255772"/>
            <a:ext cx="697628" cy="646331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57AB279-9B25-4CDA-B9E2-BE426E9FF2D1}"/>
              </a:ext>
            </a:extLst>
          </p:cNvPr>
          <p:cNvSpPr txBox="1"/>
          <p:nvPr/>
        </p:nvSpPr>
        <p:spPr>
          <a:xfrm>
            <a:off x="10256907" y="3914803"/>
            <a:ext cx="697628" cy="646331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>
                <a:solidFill>
                  <a:srgbClr val="FF0000"/>
                </a:solidFill>
              </a:rPr>
              <a:t>12</a:t>
            </a:r>
            <a:endParaRPr lang="vi-VN" sz="3600" b="1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800F4CD-3551-4CA0-8AD6-4BA917E55EB9}"/>
              </a:ext>
            </a:extLst>
          </p:cNvPr>
          <p:cNvSpPr txBox="1"/>
          <p:nvPr/>
        </p:nvSpPr>
        <p:spPr>
          <a:xfrm>
            <a:off x="9833167" y="4796599"/>
            <a:ext cx="697628" cy="646331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>
                <a:solidFill>
                  <a:srgbClr val="FF0000"/>
                </a:solidFill>
              </a:rPr>
              <a:t>14</a:t>
            </a:r>
            <a:endParaRPr lang="vi-VN" sz="3600" b="1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EF86A39-59C3-4467-9587-5F8F5C2B69AA}"/>
              </a:ext>
            </a:extLst>
          </p:cNvPr>
          <p:cNvSpPr txBox="1"/>
          <p:nvPr/>
        </p:nvSpPr>
        <p:spPr>
          <a:xfrm>
            <a:off x="8829867" y="5094364"/>
            <a:ext cx="697628" cy="646331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>
                <a:solidFill>
                  <a:srgbClr val="FF0000"/>
                </a:solidFill>
              </a:rPr>
              <a:t>16</a:t>
            </a:r>
            <a:endParaRPr lang="vi-VN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150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5E7E28DD-E688-432A-A09A-0DC87EA76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4E64D23C-F136-470B-A0CA-546F6A7411D2}"/>
              </a:ext>
            </a:extLst>
          </p:cNvPr>
          <p:cNvSpPr/>
          <p:nvPr/>
        </p:nvSpPr>
        <p:spPr>
          <a:xfrm>
            <a:off x="3056836" y="550206"/>
            <a:ext cx="434233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F5152C-49CF-47DC-9F61-F0644EC70708}"/>
              </a:ext>
            </a:extLst>
          </p:cNvPr>
          <p:cNvSpPr txBox="1"/>
          <p:nvPr/>
        </p:nvSpPr>
        <p:spPr>
          <a:xfrm>
            <a:off x="3494159" y="550206"/>
            <a:ext cx="77453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Từ các thừa số và tích dưới đây, em hãy lập các phép nhân thích hợp.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E22A88E-3DB9-486C-9A5E-3883BFB27089}"/>
              </a:ext>
            </a:extLst>
          </p:cNvPr>
          <p:cNvGrpSpPr/>
          <p:nvPr/>
        </p:nvGrpSpPr>
        <p:grpSpPr>
          <a:xfrm>
            <a:off x="1720850" y="1381203"/>
            <a:ext cx="8496300" cy="3971925"/>
            <a:chOff x="1720850" y="1381203"/>
            <a:chExt cx="8496300" cy="397192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03DF615-6437-4413-AEF2-F6FF8F4B47F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720850" y="1381203"/>
              <a:ext cx="8496300" cy="3971925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2B1F615-0A47-4190-9FA8-80F5961308D2}"/>
                </a:ext>
              </a:extLst>
            </p:cNvPr>
            <p:cNvSpPr txBox="1"/>
            <p:nvPr/>
          </p:nvSpPr>
          <p:spPr>
            <a:xfrm>
              <a:off x="2747363" y="2782669"/>
              <a:ext cx="4411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600"/>
                <a:t>2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BA17B48-F087-4FA9-BAA6-7BE87F11F7D2}"/>
                </a:ext>
              </a:extLst>
            </p:cNvPr>
            <p:cNvSpPr txBox="1"/>
            <p:nvPr/>
          </p:nvSpPr>
          <p:spPr>
            <a:xfrm>
              <a:off x="2744580" y="4259997"/>
              <a:ext cx="4411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600" dirty="0"/>
                <a:t>2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1F11D49-8D19-4F71-A9E0-7069C2E63976}"/>
                </a:ext>
              </a:extLst>
            </p:cNvPr>
            <p:cNvSpPr txBox="1"/>
            <p:nvPr/>
          </p:nvSpPr>
          <p:spPr>
            <a:xfrm>
              <a:off x="2423338" y="1428452"/>
              <a:ext cx="152477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Thừa số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40485F5-A863-418F-A228-0AD840A3BC5A}"/>
                </a:ext>
              </a:extLst>
            </p:cNvPr>
            <p:cNvSpPr txBox="1"/>
            <p:nvPr/>
          </p:nvSpPr>
          <p:spPr>
            <a:xfrm>
              <a:off x="5206612" y="1428452"/>
              <a:ext cx="152477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Thừa số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5CC5C51-BDD9-4062-89C1-CF9E9004977B}"/>
                </a:ext>
              </a:extLst>
            </p:cNvPr>
            <p:cNvSpPr txBox="1"/>
            <p:nvPr/>
          </p:nvSpPr>
          <p:spPr>
            <a:xfrm>
              <a:off x="8299375" y="1428452"/>
              <a:ext cx="88357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Tích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3A72E1F-C2B2-47B8-8A6C-C16D037EE5A6}"/>
                </a:ext>
              </a:extLst>
            </p:cNvPr>
            <p:cNvSpPr txBox="1"/>
            <p:nvPr/>
          </p:nvSpPr>
          <p:spPr>
            <a:xfrm>
              <a:off x="6096000" y="2212200"/>
              <a:ext cx="4411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600" dirty="0"/>
                <a:t>7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5D08F42-36A6-4E88-A055-7F993A25B113}"/>
                </a:ext>
              </a:extLst>
            </p:cNvPr>
            <p:cNvSpPr txBox="1"/>
            <p:nvPr/>
          </p:nvSpPr>
          <p:spPr>
            <a:xfrm>
              <a:off x="6096000" y="3689528"/>
              <a:ext cx="4411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600" dirty="0"/>
                <a:t>8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51385C8-9367-4EAC-82AF-55FB7100EBD2}"/>
                </a:ext>
              </a:extLst>
            </p:cNvPr>
            <p:cNvSpPr txBox="1"/>
            <p:nvPr/>
          </p:nvSpPr>
          <p:spPr>
            <a:xfrm>
              <a:off x="8392348" y="2535365"/>
              <a:ext cx="69762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600" dirty="0"/>
                <a:t>16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7F34FC0-CDD3-4369-B3C5-F8823352C982}"/>
                </a:ext>
              </a:extLst>
            </p:cNvPr>
            <p:cNvSpPr txBox="1"/>
            <p:nvPr/>
          </p:nvSpPr>
          <p:spPr>
            <a:xfrm>
              <a:off x="8392348" y="3936831"/>
              <a:ext cx="69762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600"/>
                <a:t>14</a:t>
              </a:r>
              <a:endParaRPr lang="vi-VN" sz="3600" dirty="0"/>
            </a:p>
          </p:txBody>
        </p:sp>
      </p:grp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F5FC1B83-20F8-42F7-A2EC-C6412720F55A}"/>
              </a:ext>
            </a:extLst>
          </p:cNvPr>
          <p:cNvCxnSpPr/>
          <p:nvPr/>
        </p:nvCxnSpPr>
        <p:spPr>
          <a:xfrm>
            <a:off x="4037978" y="3181696"/>
            <a:ext cx="1158458" cy="830997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20D4019D-CD90-40AB-8752-4137AEC18087}"/>
              </a:ext>
            </a:extLst>
          </p:cNvPr>
          <p:cNvCxnSpPr/>
          <p:nvPr/>
        </p:nvCxnSpPr>
        <p:spPr>
          <a:xfrm>
            <a:off x="4036503" y="3181696"/>
            <a:ext cx="1158458" cy="830997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4E7B839F-724B-4A59-970F-E946BDEBA255}"/>
              </a:ext>
            </a:extLst>
          </p:cNvPr>
          <p:cNvCxnSpPr>
            <a:cxnSpLocks/>
          </p:cNvCxnSpPr>
          <p:nvPr/>
        </p:nvCxnSpPr>
        <p:spPr>
          <a:xfrm flipV="1">
            <a:off x="6787600" y="2951667"/>
            <a:ext cx="893360" cy="1308329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BD333C24-6AE6-436E-87B1-0DACA2B88732}"/>
                  </a:ext>
                </a:extLst>
              </p:cNvPr>
              <p:cNvSpPr txBox="1"/>
              <p:nvPr/>
            </p:nvSpPr>
            <p:spPr>
              <a:xfrm>
                <a:off x="2786578" y="5476796"/>
                <a:ext cx="2323072" cy="646331"/>
              </a:xfrm>
              <a:prstGeom prst="rect">
                <a:avLst/>
              </a:prstGeom>
              <a:noFill/>
              <a:ln w="28575">
                <a:solidFill>
                  <a:srgbClr val="7030A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r>
                  <a:rPr lang="vi-VN" sz="3600" dirty="0"/>
                  <a:t>2 </a:t>
                </a:r>
                <a14:m>
                  <m:oMath xmlns:m="http://schemas.openxmlformats.org/officeDocument/2006/math">
                    <m:r>
                      <a:rPr lang="vi-VN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3600" dirty="0"/>
                  <a:t> 8 = 16</a:t>
                </a: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BD333C24-6AE6-436E-87B1-0DACA2B887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6578" y="5476796"/>
                <a:ext cx="2323072" cy="646331"/>
              </a:xfrm>
              <a:prstGeom prst="rect">
                <a:avLst/>
              </a:prstGeom>
              <a:blipFill>
                <a:blip r:embed="rId5"/>
                <a:stretch>
                  <a:fillRect l="-3125" t="-741" r="-2404" b="-16296"/>
                </a:stretch>
              </a:blipFill>
              <a:ln w="28575">
                <a:solidFill>
                  <a:srgbClr val="7030A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C3493894-CEAB-4705-A121-5B52659295F9}"/>
              </a:ext>
            </a:extLst>
          </p:cNvPr>
          <p:cNvCxnSpPr>
            <a:cxnSpLocks/>
          </p:cNvCxnSpPr>
          <p:nvPr/>
        </p:nvCxnSpPr>
        <p:spPr>
          <a:xfrm flipV="1">
            <a:off x="4035615" y="2782669"/>
            <a:ext cx="1170997" cy="1739462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DA23E1AE-088F-478E-841C-BE266607299B}"/>
              </a:ext>
            </a:extLst>
          </p:cNvPr>
          <p:cNvCxnSpPr>
            <a:cxnSpLocks/>
          </p:cNvCxnSpPr>
          <p:nvPr/>
        </p:nvCxnSpPr>
        <p:spPr>
          <a:xfrm>
            <a:off x="6777882" y="2837155"/>
            <a:ext cx="903078" cy="1611739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F587F5D6-752D-42DA-BE1D-65E1ED3B0778}"/>
                  </a:ext>
                </a:extLst>
              </p:cNvPr>
              <p:cNvSpPr txBox="1"/>
              <p:nvPr/>
            </p:nvSpPr>
            <p:spPr>
              <a:xfrm>
                <a:off x="6537146" y="5476796"/>
                <a:ext cx="2323072" cy="646331"/>
              </a:xfrm>
              <a:prstGeom prst="rect">
                <a:avLst/>
              </a:prstGeom>
              <a:noFill/>
              <a:ln w="28575">
                <a:solidFill>
                  <a:srgbClr val="00B05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r>
                  <a:rPr lang="vi-VN" sz="3600" dirty="0"/>
                  <a:t>2 </a:t>
                </a:r>
                <a14:m>
                  <m:oMath xmlns:m="http://schemas.openxmlformats.org/officeDocument/2006/math">
                    <m:r>
                      <a:rPr lang="vi-VN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3600" dirty="0"/>
                  <a:t> 7 = 14</a:t>
                </a: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F587F5D6-752D-42DA-BE1D-65E1ED3B07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7146" y="5476796"/>
                <a:ext cx="2323072" cy="646331"/>
              </a:xfrm>
              <a:prstGeom prst="rect">
                <a:avLst/>
              </a:prstGeom>
              <a:blipFill>
                <a:blip r:embed="rId6"/>
                <a:stretch>
                  <a:fillRect l="-3125" t="-741" r="-2404" b="-16296"/>
                </a:stretch>
              </a:blipFill>
              <a:ln w="28575">
                <a:solidFill>
                  <a:srgbClr val="00B05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6282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29" grpId="0" animBg="1"/>
      <p:bldP spid="3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F4993E30-CC5D-4C07-98A7-73D6211EBC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803931A-943F-4F9B-8BAA-0EEE9492D9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74923" y="312963"/>
            <a:ext cx="4571699" cy="278930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3611684C-9E9D-4C61-A1FF-3388641F237C}"/>
              </a:ext>
            </a:extLst>
          </p:cNvPr>
          <p:cNvSpPr/>
          <p:nvPr/>
        </p:nvSpPr>
        <p:spPr>
          <a:xfrm>
            <a:off x="1746609" y="1403905"/>
            <a:ext cx="434233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15855EE-4007-4BE6-87E6-52A7EFCB9C59}"/>
              </a:ext>
            </a:extLst>
          </p:cNvPr>
          <p:cNvSpPr txBox="1"/>
          <p:nvPr/>
        </p:nvSpPr>
        <p:spPr>
          <a:xfrm>
            <a:off x="2294272" y="1403905"/>
            <a:ext cx="40746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Một con cua có 2 cái càng.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13B120-F603-4E69-9E1F-B3D31C263CEC}"/>
              </a:ext>
            </a:extLst>
          </p:cNvPr>
          <p:cNvSpPr txBox="1"/>
          <p:nvPr/>
        </p:nvSpPr>
        <p:spPr>
          <a:xfrm>
            <a:off x="1374833" y="3256908"/>
            <a:ext cx="39888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200" dirty="0"/>
              <a:t>a) 5 con cua có bao nhiêu cái càng?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1897C49-AF25-4157-B095-02F1AA13B4D6}"/>
              </a:ext>
            </a:extLst>
          </p:cNvPr>
          <p:cNvSpPr txBox="1"/>
          <p:nvPr/>
        </p:nvSpPr>
        <p:spPr>
          <a:xfrm>
            <a:off x="2465781" y="3943768"/>
            <a:ext cx="17357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200" i="1" dirty="0"/>
              <a:t>Bài giải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197E76-91E4-432B-AD0D-980F67DC1B33}"/>
              </a:ext>
            </a:extLst>
          </p:cNvPr>
          <p:cNvSpPr txBox="1"/>
          <p:nvPr/>
        </p:nvSpPr>
        <p:spPr>
          <a:xfrm>
            <a:off x="1328673" y="4297899"/>
            <a:ext cx="40746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200" dirty="0"/>
              <a:t>Số càng của 5 con cua là: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7745B35-C62E-4EAC-B6B6-CB2C69DE30FB}"/>
              </a:ext>
            </a:extLst>
          </p:cNvPr>
          <p:cNvGrpSpPr/>
          <p:nvPr/>
        </p:nvGrpSpPr>
        <p:grpSpPr>
          <a:xfrm>
            <a:off x="1439583" y="4738399"/>
            <a:ext cx="4148893" cy="478938"/>
            <a:chOff x="1550832" y="4706073"/>
            <a:chExt cx="4148893" cy="47893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7545B8BE-7976-47B7-B92E-A105BD13C4E2}"/>
                    </a:ext>
                  </a:extLst>
                </p:cNvPr>
                <p:cNvSpPr txBox="1"/>
                <p:nvPr/>
              </p:nvSpPr>
              <p:spPr>
                <a:xfrm>
                  <a:off x="1550832" y="4740338"/>
                  <a:ext cx="4148893" cy="430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vi-VN" sz="2200" dirty="0">
                      <a:solidFill>
                        <a:srgbClr val="FF0066"/>
                      </a:solidFill>
                    </a:rPr>
                    <a:t> </a:t>
                  </a:r>
                  <a:r>
                    <a:rPr lang="vi-VN" sz="2200" dirty="0"/>
                    <a:t>    2 </a:t>
                  </a:r>
                  <a14:m>
                    <m:oMath xmlns:m="http://schemas.openxmlformats.org/officeDocument/2006/math">
                      <m:r>
                        <a:rPr lang="vi-VN" sz="2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200" dirty="0"/>
                    <a:t>         =          (cái càng) </a:t>
                  </a:r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7545B8BE-7976-47B7-B92E-A105BD13C4E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50832" y="4740338"/>
                  <a:ext cx="4148893" cy="430887"/>
                </a:xfrm>
                <a:prstGeom prst="rect">
                  <a:avLst/>
                </a:prstGeom>
                <a:blipFill>
                  <a:blip r:embed="rId5"/>
                  <a:stretch>
                    <a:fillRect t="-8451" b="-28169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D60C2F86-B19F-42AE-A80C-97D7742D07BF}"/>
                </a:ext>
              </a:extLst>
            </p:cNvPr>
            <p:cNvSpPr/>
            <p:nvPr/>
          </p:nvSpPr>
          <p:spPr>
            <a:xfrm>
              <a:off x="2567309" y="4706073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46999548-A102-45D0-8206-C0398206FC20}"/>
                </a:ext>
              </a:extLst>
            </p:cNvPr>
            <p:cNvSpPr/>
            <p:nvPr/>
          </p:nvSpPr>
          <p:spPr>
            <a:xfrm>
              <a:off x="3405701" y="4706073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FA142A7-30C4-43CA-B663-3A2ADB4981AC}"/>
              </a:ext>
            </a:extLst>
          </p:cNvPr>
          <p:cNvSpPr/>
          <p:nvPr/>
        </p:nvSpPr>
        <p:spPr>
          <a:xfrm>
            <a:off x="2472791" y="4745221"/>
            <a:ext cx="48496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A9BEE55-A8F5-4D9D-BBB1-BB0A3BE37A5C}"/>
              </a:ext>
            </a:extLst>
          </p:cNvPr>
          <p:cNvGrpSpPr/>
          <p:nvPr/>
        </p:nvGrpSpPr>
        <p:grpSpPr>
          <a:xfrm>
            <a:off x="1285741" y="5348497"/>
            <a:ext cx="4074678" cy="478938"/>
            <a:chOff x="1320656" y="5271834"/>
            <a:chExt cx="4074678" cy="478938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16025B2-9898-44F9-8048-8346D6A831E8}"/>
                </a:ext>
              </a:extLst>
            </p:cNvPr>
            <p:cNvSpPr txBox="1"/>
            <p:nvPr/>
          </p:nvSpPr>
          <p:spPr>
            <a:xfrm>
              <a:off x="1320656" y="5295861"/>
              <a:ext cx="407467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/>
                <a:t>Đáp số:         </a:t>
              </a:r>
              <a:r>
                <a:rPr lang="vi-VN" sz="2200" dirty="0"/>
                <a:t> cái càng.</a:t>
              </a:r>
              <a:endParaRPr lang="vi-VN" sz="2200" i="1" dirty="0"/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6DBF1D15-8569-40B7-B914-9A38E09591EB}"/>
                </a:ext>
              </a:extLst>
            </p:cNvPr>
            <p:cNvSpPr/>
            <p:nvPr/>
          </p:nvSpPr>
          <p:spPr>
            <a:xfrm>
              <a:off x="3076291" y="5271834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21BF1544-5861-4C0B-927E-936AAE72A826}"/>
              </a:ext>
            </a:extLst>
          </p:cNvPr>
          <p:cNvSpPr/>
          <p:nvPr/>
        </p:nvSpPr>
        <p:spPr>
          <a:xfrm>
            <a:off x="3279294" y="4737601"/>
            <a:ext cx="655866" cy="47893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10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F008E76B-9209-47DB-9F9F-FCF01D47A866}"/>
              </a:ext>
            </a:extLst>
          </p:cNvPr>
          <p:cNvSpPr/>
          <p:nvPr/>
        </p:nvSpPr>
        <p:spPr>
          <a:xfrm>
            <a:off x="2936646" y="5348498"/>
            <a:ext cx="655866" cy="47893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10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CDAE14F-7B27-411E-BE3C-41F8878F4D15}"/>
              </a:ext>
            </a:extLst>
          </p:cNvPr>
          <p:cNvCxnSpPr>
            <a:cxnSpLocks/>
          </p:cNvCxnSpPr>
          <p:nvPr/>
        </p:nvCxnSpPr>
        <p:spPr>
          <a:xfrm>
            <a:off x="6006738" y="3401905"/>
            <a:ext cx="0" cy="247483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B4DCC821-44F9-41AE-B0E4-DF3782070BB8}"/>
              </a:ext>
            </a:extLst>
          </p:cNvPr>
          <p:cNvSpPr txBox="1"/>
          <p:nvPr/>
        </p:nvSpPr>
        <p:spPr>
          <a:xfrm>
            <a:off x="6597110" y="3256908"/>
            <a:ext cx="39888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200" dirty="0"/>
              <a:t>b) 7 con cua có bao nhiêu cái càng?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154CB43-24BE-4BAD-9F99-25C924DD3C15}"/>
              </a:ext>
            </a:extLst>
          </p:cNvPr>
          <p:cNvSpPr txBox="1"/>
          <p:nvPr/>
        </p:nvSpPr>
        <p:spPr>
          <a:xfrm>
            <a:off x="7691286" y="3943768"/>
            <a:ext cx="17357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200" i="1" dirty="0"/>
              <a:t>Bài giải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011A466-CEBC-427F-89B8-8DD34DDC8C95}"/>
              </a:ext>
            </a:extLst>
          </p:cNvPr>
          <p:cNvSpPr txBox="1"/>
          <p:nvPr/>
        </p:nvSpPr>
        <p:spPr>
          <a:xfrm>
            <a:off x="6554178" y="4297899"/>
            <a:ext cx="40746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200" dirty="0"/>
              <a:t>Số càng của 7 con cua là: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C98D268-CB85-4D3C-8C0E-ABCA794D50B5}"/>
              </a:ext>
            </a:extLst>
          </p:cNvPr>
          <p:cNvGrpSpPr/>
          <p:nvPr/>
        </p:nvGrpSpPr>
        <p:grpSpPr>
          <a:xfrm>
            <a:off x="6968886" y="4722360"/>
            <a:ext cx="3991798" cy="484738"/>
            <a:chOff x="1550832" y="4700273"/>
            <a:chExt cx="3991798" cy="48473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DF35DB29-6375-4C36-9675-30C62E723907}"/>
                    </a:ext>
                  </a:extLst>
                </p:cNvPr>
                <p:cNvSpPr txBox="1"/>
                <p:nvPr/>
              </p:nvSpPr>
              <p:spPr>
                <a:xfrm>
                  <a:off x="1550832" y="4740338"/>
                  <a:ext cx="3991798" cy="430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vi-VN" sz="2200" dirty="0">
                      <a:solidFill>
                        <a:srgbClr val="FF0066"/>
                      </a:solidFill>
                    </a:rPr>
                    <a:t> </a:t>
                  </a:r>
                  <a:r>
                    <a:rPr lang="vi-VN" sz="2200" dirty="0"/>
                    <a:t>       </a:t>
                  </a:r>
                  <a14:m>
                    <m:oMath xmlns:m="http://schemas.openxmlformats.org/officeDocument/2006/math">
                      <m:r>
                        <a:rPr lang="vi-VN" sz="2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200" dirty="0"/>
                    <a:t>        =           (cái càng) </a:t>
                  </a:r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DF35DB29-6375-4C36-9675-30C62E72390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50832" y="4740338"/>
                  <a:ext cx="3991798" cy="430887"/>
                </a:xfrm>
                <a:prstGeom prst="rect">
                  <a:avLst/>
                </a:prstGeom>
                <a:blipFill>
                  <a:blip r:embed="rId6"/>
                  <a:stretch>
                    <a:fillRect t="-8451" r="-1069" b="-29577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A1604EA7-341A-4587-9846-E926348A4690}"/>
                </a:ext>
              </a:extLst>
            </p:cNvPr>
            <p:cNvSpPr/>
            <p:nvPr/>
          </p:nvSpPr>
          <p:spPr>
            <a:xfrm>
              <a:off x="1588001" y="4706073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1A84A76B-D335-4E80-BB6A-80A0A7FFE88B}"/>
                </a:ext>
              </a:extLst>
            </p:cNvPr>
            <p:cNvSpPr/>
            <p:nvPr/>
          </p:nvSpPr>
          <p:spPr>
            <a:xfrm>
              <a:off x="3405701" y="4706073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36F54968-1E35-498D-9CF8-200B12DBA305}"/>
                </a:ext>
              </a:extLst>
            </p:cNvPr>
            <p:cNvSpPr/>
            <p:nvPr/>
          </p:nvSpPr>
          <p:spPr>
            <a:xfrm>
              <a:off x="2496851" y="4700273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13484A17-3ADB-42CE-9650-C8A651BB6D13}"/>
              </a:ext>
            </a:extLst>
          </p:cNvPr>
          <p:cNvSpPr/>
          <p:nvPr/>
        </p:nvSpPr>
        <p:spPr>
          <a:xfrm>
            <a:off x="7016650" y="4730996"/>
            <a:ext cx="48496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DEDD5F6-9043-44E7-94B0-E21AF0FB9E90}"/>
              </a:ext>
            </a:extLst>
          </p:cNvPr>
          <p:cNvGrpSpPr/>
          <p:nvPr/>
        </p:nvGrpSpPr>
        <p:grpSpPr>
          <a:xfrm>
            <a:off x="6511246" y="5348497"/>
            <a:ext cx="4074678" cy="478938"/>
            <a:chOff x="1320656" y="5271834"/>
            <a:chExt cx="4074678" cy="478938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C433AB8-E83E-4107-9A5F-57D43AD80304}"/>
                </a:ext>
              </a:extLst>
            </p:cNvPr>
            <p:cNvSpPr txBox="1"/>
            <p:nvPr/>
          </p:nvSpPr>
          <p:spPr>
            <a:xfrm>
              <a:off x="1320656" y="5295861"/>
              <a:ext cx="407467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/>
                <a:t>Đáp số:         </a:t>
              </a:r>
              <a:r>
                <a:rPr lang="vi-VN" sz="2200" dirty="0"/>
                <a:t> cái càng.</a:t>
              </a:r>
              <a:endParaRPr lang="vi-VN" sz="2200" i="1" dirty="0"/>
            </a:p>
          </p:txBody>
        </p: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576AEF1F-F41E-4644-A5E1-0171658D4EDB}"/>
                </a:ext>
              </a:extLst>
            </p:cNvPr>
            <p:cNvSpPr/>
            <p:nvPr/>
          </p:nvSpPr>
          <p:spPr>
            <a:xfrm>
              <a:off x="3052156" y="5271834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D15A9817-5019-4027-A1AC-ED30EBA0798F}"/>
              </a:ext>
            </a:extLst>
          </p:cNvPr>
          <p:cNvSpPr/>
          <p:nvPr/>
        </p:nvSpPr>
        <p:spPr>
          <a:xfrm>
            <a:off x="8748898" y="4722361"/>
            <a:ext cx="655866" cy="47893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BD7ABB4D-133A-4AE0-9016-32310CD77574}"/>
              </a:ext>
            </a:extLst>
          </p:cNvPr>
          <p:cNvSpPr/>
          <p:nvPr/>
        </p:nvSpPr>
        <p:spPr>
          <a:xfrm>
            <a:off x="8167889" y="5348498"/>
            <a:ext cx="655866" cy="47893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0CC89FB9-082E-43D6-9016-FF3C5DB7DBB4}"/>
              </a:ext>
            </a:extLst>
          </p:cNvPr>
          <p:cNvSpPr/>
          <p:nvPr/>
        </p:nvSpPr>
        <p:spPr>
          <a:xfrm>
            <a:off x="7929901" y="4730996"/>
            <a:ext cx="48496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686092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/>
      <p:bldP spid="13" grpId="0" animBg="1"/>
      <p:bldP spid="17" grpId="0" animBg="1"/>
      <p:bldP spid="18" grpId="0" animBg="1"/>
      <p:bldP spid="20" grpId="0"/>
      <p:bldP spid="21" grpId="0"/>
      <p:bldP spid="22" grpId="0"/>
      <p:bldP spid="27" grpId="0" animBg="1"/>
      <p:bldP spid="31" grpId="0" animBg="1"/>
      <p:bldP spid="32" grpId="0" animBg="1"/>
      <p:bldP spid="3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1802</TotalTime>
  <Words>260</Words>
  <Application>Microsoft Office PowerPoint</Application>
  <PresentationFormat>Widescreen</PresentationFormat>
  <Paragraphs>90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Arial</vt:lpstr>
      <vt:lpstr>Calibri</vt:lpstr>
      <vt:lpstr>Cambria Math</vt:lpstr>
      <vt:lpstr>等线</vt:lpstr>
      <vt:lpstr>HP001 4 hàng</vt:lpstr>
      <vt:lpstr>Times New Roman</vt:lpstr>
      <vt:lpstr>UTM Cookies</vt:lpstr>
      <vt:lpstr>思源黑体 CN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152</cp:revision>
  <dcterms:created xsi:type="dcterms:W3CDTF">2021-06-02T01:34:28Z</dcterms:created>
  <dcterms:modified xsi:type="dcterms:W3CDTF">2021-12-07T11:17:56Z</dcterms:modified>
</cp:coreProperties>
</file>