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0"/>
  </p:notesMasterIdLst>
  <p:sldIdLst>
    <p:sldId id="257" r:id="rId2"/>
    <p:sldId id="258" r:id="rId3"/>
    <p:sldId id="259" r:id="rId4"/>
    <p:sldId id="267" r:id="rId5"/>
    <p:sldId id="261" r:id="rId6"/>
    <p:sldId id="265" r:id="rId7"/>
    <p:sldId id="264" r:id="rId8"/>
    <p:sldId id="266" r:id="rId9"/>
  </p:sldIdLst>
  <p:sldSz cx="9144000" cy="5143500" type="screen16x9"/>
  <p:notesSz cx="6858000" cy="9144000"/>
  <p:embeddedFontLst>
    <p:embeddedFont>
      <p:font typeface="Baloo 2" panose="020B0604020202020204" charset="0"/>
      <p:regular r:id="rId11"/>
      <p:bold r:id="rId12"/>
    </p:embeddedFont>
    <p:embeddedFont>
      <p:font typeface="Pangolin" panose="020B0604020202020204" charset="0"/>
      <p:regular r:id="rId13"/>
    </p:embeddedFont>
    <p:embeddedFont>
      <p:font typeface="UTM Androgyne" panose="02040603050506020204" pitchFamily="18" charset="0"/>
      <p:regular r:id="rId14"/>
    </p:embeddedFont>
    <p:embeddedFont>
      <p:font typeface="UTM Cookies" panose="02040603050506020204" pitchFamily="18" charset="0"/>
      <p:regular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8C54"/>
    <a:srgbClr val="62BB47"/>
    <a:srgbClr val="00A651"/>
    <a:srgbClr val="AC98C9"/>
    <a:srgbClr val="E5E1EE"/>
    <a:srgbClr val="A165AB"/>
    <a:srgbClr val="FAD5E6"/>
    <a:srgbClr val="BDD646"/>
    <a:srgbClr val="E8F0C7"/>
    <a:srgbClr val="DDE9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EC710F-8ECD-4C85-BF59-EB7B87D8E4C5}">
  <a:tblStyle styleId="{8CEC710F-8ECD-4C85-BF59-EB7B87D8E4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660"/>
  </p:normalViewPr>
  <p:slideViewPr>
    <p:cSldViewPr snapToGrid="0">
      <p:cViewPr varScale="1">
        <p:scale>
          <a:sx n="90" d="100"/>
          <a:sy n="90"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3486177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952022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1"/>
        </a:solidFill>
        <a:effectLst/>
      </p:bgPr>
    </p:bg>
    <p:spTree>
      <p:nvGrpSpPr>
        <p:cNvPr id="1" name="Shape 74"/>
        <p:cNvGrpSpPr/>
        <p:nvPr/>
      </p:nvGrpSpPr>
      <p:grpSpPr>
        <a:xfrm>
          <a:off x="0" y="0"/>
          <a:ext cx="0" cy="0"/>
          <a:chOff x="0" y="0"/>
          <a:chExt cx="0" cy="0"/>
        </a:xfrm>
      </p:grpSpPr>
      <p:sp>
        <p:nvSpPr>
          <p:cNvPr id="2" name="Rounded Rectangle 1"/>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1025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5">
            <a:lumMod val="60000"/>
            <a:lumOff val="40000"/>
          </a:schemeClr>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chemeClr val="accent6">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727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FAD5E6"/>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BA8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A16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165AB"/>
              </a:solidFill>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bg2">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BA8CBA"/>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FE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A165AB"/>
                    </a:solidFill>
                  </a:ln>
                  <a:solidFill>
                    <a:srgbClr val="BA8CBA"/>
                  </a:solidFill>
                  <a:latin typeface="UTM Cookies" panose="02040603050506020204" pitchFamily="18" charset="0"/>
                </a:rPr>
                <a:t>CHỦ</a:t>
              </a:r>
              <a:r>
                <a:rPr lang="en-US" sz="2800" baseline="0" dirty="0">
                  <a:ln>
                    <a:solidFill>
                      <a:srgbClr val="A165AB"/>
                    </a:solidFill>
                  </a:ln>
                  <a:solidFill>
                    <a:srgbClr val="BA8CBA"/>
                  </a:solidFill>
                  <a:latin typeface="UTM Cookies" panose="02040603050506020204" pitchFamily="18" charset="0"/>
                </a:rPr>
                <a:t> ĐỀ 8</a:t>
              </a:r>
              <a:endParaRPr lang="en-US" sz="2800" dirty="0">
                <a:ln>
                  <a:solidFill>
                    <a:srgbClr val="A165AB"/>
                  </a:solidFill>
                </a:ln>
                <a:solidFill>
                  <a:srgbClr val="BA8CBA"/>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4">
              <a:lumMod val="40000"/>
              <a:lumOff val="60000"/>
            </a:schemeClr>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83758" y="551480"/>
            <a:ext cx="3269859" cy="1569660"/>
          </a:xfrm>
          <a:prstGeom prst="rect">
            <a:avLst/>
          </a:prstGeom>
          <a:noFill/>
        </p:spPr>
        <p:txBody>
          <a:bodyPr wrap="square" rtlCol="0">
            <a:spAutoFit/>
          </a:bodyPr>
          <a:lstStyle/>
          <a:p>
            <a:pPr algn="ctr"/>
            <a:r>
              <a:rPr lang="en-US" sz="4800" dirty="0">
                <a:ln w="9525" cmpd="thickThin">
                  <a:solidFill>
                    <a:srgbClr val="7030A0"/>
                  </a:solidFill>
                </a:ln>
                <a:solidFill>
                  <a:srgbClr val="FFC000"/>
                </a:solidFill>
                <a:latin typeface="UTM Cookies" panose="02040603050506020204" pitchFamily="18" charset="0"/>
              </a:rPr>
              <a:t>CHIA SẺ</a:t>
            </a:r>
            <a:r>
              <a:rPr lang="en-US" sz="4800" baseline="0" dirty="0">
                <a:ln w="9525" cmpd="thickThin">
                  <a:solidFill>
                    <a:srgbClr val="7030A0"/>
                  </a:solidFill>
                </a:ln>
                <a:solidFill>
                  <a:srgbClr val="FFC000"/>
                </a:solidFill>
                <a:latin typeface="UTM Cookies" panose="02040603050506020204" pitchFamily="18" charset="0"/>
              </a:rPr>
              <a:t> CỘNG ĐỒNG</a:t>
            </a:r>
            <a:endParaRPr lang="en-US" sz="4800" dirty="0">
              <a:ln w="9525" cmpd="thickThin">
                <a:solidFill>
                  <a:srgbClr val="7030A0"/>
                </a:solidFill>
              </a:ln>
              <a:solidFill>
                <a:srgbClr val="FFC000"/>
              </a:solidFill>
              <a:latin typeface="UTM Cookies" panose="02040603050506020204" pitchFamily="18" charset="0"/>
            </a:endParaRPr>
          </a:p>
        </p:txBody>
      </p:sp>
    </p:spTree>
    <p:extLst>
      <p:ext uri="{BB962C8B-B14F-4D97-AF65-F5344CB8AC3E}">
        <p14:creationId xmlns:p14="http://schemas.microsoft.com/office/powerpoint/2010/main" val="232963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AD5E6"/>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A165A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905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E5E1EE"/>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bg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AC98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165AB"/>
              </a:solidFill>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bg2">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AC98C9"/>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FE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A165AB"/>
                    </a:solidFill>
                  </a:ln>
                  <a:solidFill>
                    <a:srgbClr val="BA8CBA"/>
                  </a:solidFill>
                  <a:latin typeface="UTM Cookies" panose="02040603050506020204" pitchFamily="18" charset="0"/>
                </a:rPr>
                <a:t>CHỦ</a:t>
              </a:r>
              <a:r>
                <a:rPr lang="en-US" sz="2800" baseline="0" dirty="0">
                  <a:ln>
                    <a:solidFill>
                      <a:srgbClr val="A165AB"/>
                    </a:solidFill>
                  </a:ln>
                  <a:solidFill>
                    <a:srgbClr val="BA8CBA"/>
                  </a:solidFill>
                  <a:latin typeface="UTM Cookies" panose="02040603050506020204" pitchFamily="18" charset="0"/>
                </a:rPr>
                <a:t> ĐỀ 9</a:t>
              </a:r>
              <a:endParaRPr lang="en-US" sz="2800" dirty="0">
                <a:ln>
                  <a:solidFill>
                    <a:srgbClr val="A165AB"/>
                  </a:solidFill>
                </a:ln>
                <a:solidFill>
                  <a:srgbClr val="BA8CBA"/>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4">
              <a:lumMod val="40000"/>
              <a:lumOff val="60000"/>
            </a:schemeClr>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83758" y="551480"/>
            <a:ext cx="3269859" cy="1446550"/>
          </a:xfrm>
          <a:prstGeom prst="rect">
            <a:avLst/>
          </a:prstGeom>
          <a:noFill/>
        </p:spPr>
        <p:txBody>
          <a:bodyPr wrap="square" rtlCol="0">
            <a:spAutoFit/>
          </a:bodyPr>
          <a:lstStyle/>
          <a:p>
            <a:pPr algn="ctr"/>
            <a:r>
              <a:rPr lang="en-US" sz="4400" dirty="0">
                <a:ln w="9525" cmpd="thickThin">
                  <a:solidFill>
                    <a:srgbClr val="7030A0"/>
                  </a:solidFill>
                </a:ln>
                <a:solidFill>
                  <a:srgbClr val="FFC000"/>
                </a:solidFill>
                <a:latin typeface="UTM Cookies" panose="02040603050506020204" pitchFamily="18" charset="0"/>
              </a:rPr>
              <a:t>MÔI</a:t>
            </a:r>
            <a:r>
              <a:rPr lang="en-US" sz="4400" baseline="0" dirty="0">
                <a:ln w="9525" cmpd="thickThin">
                  <a:solidFill>
                    <a:srgbClr val="7030A0"/>
                  </a:solidFill>
                </a:ln>
                <a:solidFill>
                  <a:srgbClr val="FFC000"/>
                </a:solidFill>
                <a:latin typeface="UTM Cookies" panose="02040603050506020204" pitchFamily="18" charset="0"/>
              </a:rPr>
              <a:t> TRƯỜNG QUANH EM</a:t>
            </a:r>
            <a:endParaRPr lang="en-US" sz="4400" dirty="0">
              <a:ln w="9525" cmpd="thickThin">
                <a:solidFill>
                  <a:srgbClr val="7030A0"/>
                </a:solidFill>
              </a:ln>
              <a:solidFill>
                <a:srgbClr val="FFC000"/>
              </a:solidFill>
              <a:latin typeface="UTM Cookies" panose="02040603050506020204" pitchFamily="18" charset="0"/>
            </a:endParaRPr>
          </a:p>
        </p:txBody>
      </p:sp>
    </p:spTree>
    <p:extLst>
      <p:ext uri="{BB962C8B-B14F-4D97-AF65-F5344CB8AC3E}">
        <p14:creationId xmlns:p14="http://schemas.microsoft.com/office/powerpoint/2010/main" val="19156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E5E1EE"/>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AC98C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037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lt1"/>
        </a:solid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1982991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grpSp>
        <p:nvGrpSpPr>
          <p:cNvPr id="56" name="Google Shape;56;p9"/>
          <p:cNvGrpSpPr/>
          <p:nvPr/>
        </p:nvGrpSpPr>
        <p:grpSpPr>
          <a:xfrm rot="10800000">
            <a:off x="-4" y="-6500"/>
            <a:ext cx="4915193" cy="5156400"/>
            <a:chOff x="4003316" y="-6500"/>
            <a:chExt cx="4826387" cy="5156400"/>
          </a:xfrm>
        </p:grpSpPr>
        <p:sp>
          <p:nvSpPr>
            <p:cNvPr id="57" name="Google Shape;57;p9"/>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9"/>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9"/>
          <p:cNvSpPr txBox="1">
            <a:spLocks noGrp="1"/>
          </p:cNvSpPr>
          <p:nvPr>
            <p:ph type="title"/>
          </p:nvPr>
        </p:nvSpPr>
        <p:spPr>
          <a:xfrm>
            <a:off x="713100" y="1233175"/>
            <a:ext cx="31500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0" name="Google Shape;60;p9"/>
          <p:cNvSpPr txBox="1">
            <a:spLocks noGrp="1"/>
          </p:cNvSpPr>
          <p:nvPr>
            <p:ph type="subTitle" idx="1"/>
          </p:nvPr>
        </p:nvSpPr>
        <p:spPr>
          <a:xfrm>
            <a:off x="713100" y="2803075"/>
            <a:ext cx="31500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1" name="Google Shape;61;p9"/>
          <p:cNvSpPr txBox="1">
            <a:spLocks noGrp="1"/>
          </p:cNvSpPr>
          <p:nvPr>
            <p:ph type="body" idx="2"/>
          </p:nvPr>
        </p:nvSpPr>
        <p:spPr>
          <a:xfrm>
            <a:off x="4939500" y="724075"/>
            <a:ext cx="34914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62" name="Google Shape;62;p9"/>
          <p:cNvSpPr/>
          <p:nvPr/>
        </p:nvSpPr>
        <p:spPr>
          <a:xfrm rot="10800000" flipH="1">
            <a:off x="7836575" y="-6"/>
            <a:ext cx="1307397" cy="688355"/>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F9E27F"/>
        </a:solidFill>
        <a:effectLst/>
      </p:bgPr>
    </p:bg>
    <p:spTree>
      <p:nvGrpSpPr>
        <p:cNvPr id="1" name="Shape 74"/>
        <p:cNvGrpSpPr/>
        <p:nvPr/>
      </p:nvGrpSpPr>
      <p:grpSpPr>
        <a:xfrm>
          <a:off x="0" y="0"/>
          <a:ext cx="0" cy="0"/>
          <a:chOff x="0" y="0"/>
          <a:chExt cx="0" cy="0"/>
        </a:xfrm>
      </p:grpSpPr>
      <p:sp>
        <p:nvSpPr>
          <p:cNvPr id="2"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267;p25"/>
          <p:cNvGrpSpPr/>
          <p:nvPr userDrawn="1"/>
        </p:nvGrpSpPr>
        <p:grpSpPr>
          <a:xfrm rot="1093143">
            <a:off x="7684861" y="3602545"/>
            <a:ext cx="975516" cy="936649"/>
            <a:chOff x="3885600" y="2960625"/>
            <a:chExt cx="470600" cy="451850"/>
          </a:xfrm>
        </p:grpSpPr>
        <p:sp>
          <p:nvSpPr>
            <p:cNvPr id="4"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3;p2"/>
          <p:cNvGrpSpPr/>
          <p:nvPr userDrawn="1"/>
        </p:nvGrpSpPr>
        <p:grpSpPr>
          <a:xfrm rot="10800000" flipH="1">
            <a:off x="0" y="1662988"/>
            <a:ext cx="10175022" cy="3480512"/>
            <a:chOff x="1367050" y="3059225"/>
            <a:chExt cx="1407100" cy="848450"/>
          </a:xfrm>
        </p:grpSpPr>
        <p:sp>
          <p:nvSpPr>
            <p:cNvPr id="13"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6"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7" name="TextBox 16"/>
          <p:cNvSpPr txBox="1"/>
          <p:nvPr userDrawn="1"/>
        </p:nvSpPr>
        <p:spPr>
          <a:xfrm>
            <a:off x="6922851" y="4876800"/>
            <a:ext cx="1605064" cy="215444"/>
          </a:xfrm>
          <a:prstGeom prst="rect">
            <a:avLst/>
          </a:prstGeom>
          <a:noFill/>
        </p:spPr>
        <p:txBody>
          <a:bodyPr wrap="square" rtlCol="0">
            <a:spAutoFit/>
          </a:bodyPr>
          <a:lstStyle/>
          <a:p>
            <a:r>
              <a:rPr lang="en-US" sz="800" dirty="0">
                <a:solidFill>
                  <a:srgbClr val="F37022"/>
                </a:solidFill>
              </a:rPr>
              <a:t>FeistyForwarders_0968120672</a:t>
            </a:r>
          </a:p>
        </p:txBody>
      </p:sp>
      <p:sp>
        <p:nvSpPr>
          <p:cNvPr id="18"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246;p25"/>
          <p:cNvGrpSpPr/>
          <p:nvPr userDrawn="1"/>
        </p:nvGrpSpPr>
        <p:grpSpPr>
          <a:xfrm>
            <a:off x="8429016" y="2303715"/>
            <a:ext cx="514295" cy="474382"/>
            <a:chOff x="712875" y="2205450"/>
            <a:chExt cx="233675" cy="215550"/>
          </a:xfrm>
        </p:grpSpPr>
        <p:sp>
          <p:nvSpPr>
            <p:cNvPr id="20"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2;p25"/>
          <p:cNvGrpSpPr/>
          <p:nvPr userDrawn="1"/>
        </p:nvGrpSpPr>
        <p:grpSpPr>
          <a:xfrm>
            <a:off x="7629971" y="2578996"/>
            <a:ext cx="739324" cy="681878"/>
            <a:chOff x="751275" y="1814050"/>
            <a:chExt cx="233675" cy="215525"/>
          </a:xfrm>
        </p:grpSpPr>
        <p:sp>
          <p:nvSpPr>
            <p:cNvPr id="26"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roup 31"/>
          <p:cNvGrpSpPr/>
          <p:nvPr userDrawn="1"/>
        </p:nvGrpSpPr>
        <p:grpSpPr>
          <a:xfrm>
            <a:off x="3620184" y="264720"/>
            <a:ext cx="1776113" cy="1418528"/>
            <a:chOff x="3620184" y="264720"/>
            <a:chExt cx="1776113" cy="1418528"/>
          </a:xfrm>
        </p:grpSpPr>
        <p:sp>
          <p:nvSpPr>
            <p:cNvPr id="33"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chemeClr val="accent6">
                  <a:lumMod val="40000"/>
                  <a:lumOff val="60000"/>
                </a:schemeClr>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TextBox 34"/>
            <p:cNvSpPr txBox="1"/>
            <p:nvPr userDrawn="1"/>
          </p:nvSpPr>
          <p:spPr>
            <a:xfrm>
              <a:off x="3693975" y="710267"/>
              <a:ext cx="1672253" cy="523220"/>
            </a:xfrm>
            <a:prstGeom prst="rect">
              <a:avLst/>
            </a:prstGeom>
            <a:noFill/>
          </p:spPr>
          <p:txBody>
            <a:bodyPr wrap="none" rtlCol="0">
              <a:spAutoFit/>
            </a:bodyPr>
            <a:lstStyle/>
            <a:p>
              <a:r>
                <a:rPr lang="en-US" sz="2800" dirty="0">
                  <a:solidFill>
                    <a:srgbClr val="F37022"/>
                  </a:solidFill>
                  <a:latin typeface="UTM Cookies" panose="02040603050506020204" pitchFamily="18" charset="0"/>
                </a:rPr>
                <a:t>CHỦ</a:t>
              </a:r>
              <a:r>
                <a:rPr lang="en-US" sz="2800" baseline="0" dirty="0">
                  <a:solidFill>
                    <a:srgbClr val="F37022"/>
                  </a:solidFill>
                  <a:latin typeface="UTM Cookies" panose="02040603050506020204" pitchFamily="18" charset="0"/>
                </a:rPr>
                <a:t> ĐỀ 2</a:t>
              </a:r>
              <a:endParaRPr lang="en-US" sz="2800" dirty="0">
                <a:solidFill>
                  <a:srgbClr val="F37022"/>
                </a:solidFill>
                <a:latin typeface="UTM Cookies" panose="02040603050506020204" pitchFamily="18" charset="0"/>
              </a:endParaRPr>
            </a:p>
          </p:txBody>
        </p:sp>
      </p:grpSp>
      <p:sp>
        <p:nvSpPr>
          <p:cNvPr id="36"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201;p25"/>
          <p:cNvGrpSpPr/>
          <p:nvPr userDrawn="1"/>
        </p:nvGrpSpPr>
        <p:grpSpPr>
          <a:xfrm rot="186006">
            <a:off x="3963397" y="1246298"/>
            <a:ext cx="501149" cy="1012800"/>
            <a:chOff x="656025" y="2751350"/>
            <a:chExt cx="311375" cy="629275"/>
          </a:xfrm>
        </p:grpSpPr>
        <p:sp>
          <p:nvSpPr>
            <p:cNvPr id="38"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189785" y="1282768"/>
            <a:ext cx="3852421" cy="769441"/>
          </a:xfrm>
          <a:prstGeom prst="rect">
            <a:avLst/>
          </a:prstGeom>
          <a:noFill/>
        </p:spPr>
        <p:txBody>
          <a:bodyPr wrap="square" rtlCol="0">
            <a:spAutoFit/>
          </a:bodyPr>
          <a:lstStyle/>
          <a:p>
            <a:r>
              <a:rPr lang="en-US" sz="4400" dirty="0">
                <a:ln w="28575" cmpd="thickThin">
                  <a:solidFill>
                    <a:schemeClr val="accent2">
                      <a:lumMod val="50000"/>
                    </a:schemeClr>
                  </a:solidFill>
                </a:ln>
                <a:solidFill>
                  <a:schemeClr val="bg1"/>
                </a:solidFill>
                <a:latin typeface="UTM Cookies" panose="02040603050506020204" pitchFamily="18" charset="0"/>
              </a:rPr>
              <a:t>RÈN</a:t>
            </a:r>
            <a:r>
              <a:rPr lang="en-US" sz="4400" baseline="0" dirty="0">
                <a:ln w="28575" cmpd="thickThin">
                  <a:solidFill>
                    <a:schemeClr val="accent2">
                      <a:lumMod val="50000"/>
                    </a:schemeClr>
                  </a:solidFill>
                </a:ln>
                <a:solidFill>
                  <a:schemeClr val="bg1"/>
                </a:solidFill>
                <a:latin typeface="UTM Cookies" panose="02040603050506020204" pitchFamily="18" charset="0"/>
              </a:rPr>
              <a:t> NẾP SỐNG</a:t>
            </a:r>
            <a:endParaRPr lang="en-US" sz="4400" dirty="0">
              <a:ln w="28575" cmpd="thickThin">
                <a:solidFill>
                  <a:schemeClr val="accent2">
                    <a:lumMod val="50000"/>
                  </a:schemeClr>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174965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9E27F"/>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697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EF8B0"/>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64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DDE9AB"/>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62B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438030"/>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CF2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solidFill>
                    <a:srgbClr val="438030"/>
                  </a:solidFill>
                  <a:latin typeface="UTM Cookies" panose="02040603050506020204" pitchFamily="18" charset="0"/>
                </a:rPr>
                <a:t>CHỦ</a:t>
              </a:r>
              <a:r>
                <a:rPr lang="en-US" sz="2800" baseline="0" dirty="0">
                  <a:solidFill>
                    <a:srgbClr val="438030"/>
                  </a:solidFill>
                  <a:latin typeface="UTM Cookies" panose="02040603050506020204" pitchFamily="18" charset="0"/>
                </a:rPr>
                <a:t> ĐỀ 4</a:t>
              </a:r>
              <a:endParaRPr lang="en-US" sz="2800" dirty="0">
                <a:solidFill>
                  <a:srgbClr val="438030"/>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38446" y="666654"/>
            <a:ext cx="3269859" cy="1446550"/>
          </a:xfrm>
          <a:prstGeom prst="rect">
            <a:avLst/>
          </a:prstGeom>
          <a:noFill/>
        </p:spPr>
        <p:txBody>
          <a:bodyPr wrap="square" rtlCol="0">
            <a:spAutoFit/>
          </a:bodyPr>
          <a:lstStyle/>
          <a:p>
            <a:pPr algn="ctr"/>
            <a:r>
              <a:rPr lang="en-US" sz="4400" dirty="0">
                <a:ln w="28575" cmpd="thickThin">
                  <a:solidFill>
                    <a:srgbClr val="438030"/>
                  </a:solidFill>
                </a:ln>
                <a:solidFill>
                  <a:schemeClr val="bg1"/>
                </a:solidFill>
                <a:latin typeface="UTM Cookies" panose="02040603050506020204" pitchFamily="18" charset="0"/>
              </a:rPr>
              <a:t>TỰ</a:t>
            </a:r>
            <a:r>
              <a:rPr lang="en-US" sz="4400" baseline="0" dirty="0">
                <a:ln w="28575" cmpd="thickThin">
                  <a:solidFill>
                    <a:srgbClr val="438030"/>
                  </a:solidFill>
                </a:ln>
                <a:solidFill>
                  <a:schemeClr val="bg1"/>
                </a:solidFill>
                <a:latin typeface="UTM Cookies" panose="02040603050506020204" pitchFamily="18" charset="0"/>
              </a:rPr>
              <a:t> PHỤC VỤ BẢN THÂN</a:t>
            </a:r>
            <a:endParaRPr lang="en-US" sz="4400" dirty="0">
              <a:ln w="28575" cmpd="thickThin">
                <a:solidFill>
                  <a:srgbClr val="43803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416176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802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E8F0C7"/>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CCD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2D050"/>
              </a:solidFill>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BDD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438030"/>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3F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438030"/>
                    </a:solidFill>
                  </a:ln>
                  <a:solidFill>
                    <a:srgbClr val="92D050"/>
                  </a:solidFill>
                  <a:latin typeface="UTM Cookies" panose="02040603050506020204" pitchFamily="18" charset="0"/>
                </a:rPr>
                <a:t>CHỦ</a:t>
              </a:r>
              <a:r>
                <a:rPr lang="en-US" sz="2800" baseline="0" dirty="0">
                  <a:ln>
                    <a:solidFill>
                      <a:srgbClr val="438030"/>
                    </a:solidFill>
                  </a:ln>
                  <a:solidFill>
                    <a:srgbClr val="92D050"/>
                  </a:solidFill>
                  <a:latin typeface="UTM Cookies" panose="02040603050506020204" pitchFamily="18" charset="0"/>
                </a:rPr>
                <a:t> ĐỀ 5</a:t>
              </a:r>
              <a:endParaRPr lang="en-US" sz="2800" dirty="0">
                <a:ln>
                  <a:solidFill>
                    <a:srgbClr val="438030"/>
                  </a:solidFill>
                </a:ln>
                <a:solidFill>
                  <a:srgbClr val="92D050"/>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248166" y="710196"/>
            <a:ext cx="3707295" cy="1446550"/>
          </a:xfrm>
          <a:prstGeom prst="rect">
            <a:avLst/>
          </a:prstGeom>
          <a:noFill/>
        </p:spPr>
        <p:txBody>
          <a:bodyPr wrap="square" rtlCol="0">
            <a:spAutoFit/>
          </a:bodyPr>
          <a:lstStyle/>
          <a:p>
            <a:pPr algn="ctr"/>
            <a:r>
              <a:rPr lang="en-US" sz="4400" dirty="0">
                <a:ln w="28575" cmpd="thickThin">
                  <a:solidFill>
                    <a:srgbClr val="438030"/>
                  </a:solidFill>
                </a:ln>
                <a:solidFill>
                  <a:schemeClr val="bg1"/>
                </a:solidFill>
                <a:latin typeface="UTM Cookies" panose="02040603050506020204" pitchFamily="18" charset="0"/>
              </a:rPr>
              <a:t>GIA ĐÌNH</a:t>
            </a:r>
            <a:r>
              <a:rPr lang="en-US" sz="4400" baseline="0" dirty="0">
                <a:ln w="28575" cmpd="thickThin">
                  <a:solidFill>
                    <a:srgbClr val="438030"/>
                  </a:solidFill>
                </a:ln>
                <a:solidFill>
                  <a:schemeClr val="bg1"/>
                </a:solidFill>
                <a:latin typeface="UTM Cookies" panose="02040603050506020204" pitchFamily="18" charset="0"/>
              </a:rPr>
              <a:t> THÂN THƯƠNG</a:t>
            </a:r>
            <a:endParaRPr lang="en-US" sz="4400" dirty="0">
              <a:ln w="28575" cmpd="thickThin">
                <a:solidFill>
                  <a:srgbClr val="43803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285621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E8F0C7"/>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BDD64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733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chemeClr val="accent5">
            <a:lumMod val="60000"/>
            <a:lumOff val="40000"/>
          </a:schemeClr>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5">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chemeClr val="accent5">
                    <a:lumMod val="75000"/>
                  </a:schemeClr>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solidFill>
                    <a:schemeClr val="accent6">
                      <a:lumMod val="50000"/>
                    </a:schemeClr>
                  </a:solidFill>
                  <a:latin typeface="UTM Cookies" panose="02040603050506020204" pitchFamily="18" charset="0"/>
                </a:rPr>
                <a:t>CHỦ</a:t>
              </a:r>
              <a:r>
                <a:rPr lang="en-US" sz="2800" baseline="0" dirty="0">
                  <a:solidFill>
                    <a:schemeClr val="accent6">
                      <a:lumMod val="50000"/>
                    </a:schemeClr>
                  </a:solidFill>
                  <a:latin typeface="UTM Cookies" panose="02040603050506020204" pitchFamily="18" charset="0"/>
                </a:rPr>
                <a:t> ĐỀ 6</a:t>
              </a:r>
              <a:endParaRPr lang="en-US" sz="2800" dirty="0">
                <a:solidFill>
                  <a:schemeClr val="accent6">
                    <a:lumMod val="50000"/>
                  </a:schemeClr>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83758" y="551480"/>
            <a:ext cx="3269859" cy="1938992"/>
          </a:xfrm>
          <a:prstGeom prst="rect">
            <a:avLst/>
          </a:prstGeom>
          <a:noFill/>
        </p:spPr>
        <p:txBody>
          <a:bodyPr wrap="square" rtlCol="0">
            <a:spAutoFit/>
          </a:bodyPr>
          <a:lstStyle/>
          <a:p>
            <a:pPr algn="ctr"/>
            <a:r>
              <a:rPr lang="en-US" sz="4000" dirty="0">
                <a:ln w="28575" cmpd="thickThin">
                  <a:solidFill>
                    <a:srgbClr val="0070C0"/>
                  </a:solidFill>
                </a:ln>
                <a:solidFill>
                  <a:schemeClr val="bg1"/>
                </a:solidFill>
                <a:latin typeface="UTM Cookies" panose="02040603050506020204" pitchFamily="18" charset="0"/>
              </a:rPr>
              <a:t>TỰ</a:t>
            </a:r>
            <a:r>
              <a:rPr lang="en-US" sz="4000" baseline="0" dirty="0">
                <a:ln w="28575" cmpd="thickThin">
                  <a:solidFill>
                    <a:srgbClr val="0070C0"/>
                  </a:solidFill>
                </a:ln>
                <a:solidFill>
                  <a:schemeClr val="bg1"/>
                </a:solidFill>
                <a:latin typeface="UTM Cookies" panose="02040603050506020204" pitchFamily="18" charset="0"/>
              </a:rPr>
              <a:t> CHĂM SÓC VÀ BẢO VỆ BẢN THÂN</a:t>
            </a:r>
            <a:endParaRPr lang="en-US" sz="4000" dirty="0">
              <a:ln w="28575" cmpd="thickThin">
                <a:solidFill>
                  <a:srgbClr val="0070C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401470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a:endParaRPr/>
          </a:p>
        </p:txBody>
      </p:sp>
      <p:sp>
        <p:nvSpPr>
          <p:cNvPr id="4" name="TextBox 3"/>
          <p:cNvSpPr txBox="1"/>
          <p:nvPr userDrawn="1"/>
        </p:nvSpPr>
        <p:spPr>
          <a:xfrm>
            <a:off x="6922851" y="4876800"/>
            <a:ext cx="1605064" cy="215444"/>
          </a:xfrm>
          <a:prstGeom prst="rect">
            <a:avLst/>
          </a:prstGeom>
          <a:noFill/>
        </p:spPr>
        <p:txBody>
          <a:bodyPr wrap="square" rtlCol="0">
            <a:spAutoFit/>
          </a:bodyPr>
          <a:lstStyle/>
          <a:p>
            <a:r>
              <a:rPr lang="en-US" sz="800" dirty="0">
                <a:solidFill>
                  <a:schemeClr val="tx1"/>
                </a:solidFill>
              </a:rPr>
              <a:t>FeistyForwarders_0968120672</a:t>
            </a:r>
          </a:p>
        </p:txBody>
      </p:sp>
    </p:spTree>
  </p:cSld>
  <p:clrMap bg1="lt1" tx1="dk1" bg2="dk2" tx2="lt2" accent1="accent1" accent2="accent2" accent3="accent3" accent4="accent4" accent5="accent5" accent6="accent6" hlink="hlink" folHlink="folHlink"/>
  <p:sldLayoutIdLst>
    <p:sldLayoutId id="2147483676" r:id="rId1"/>
    <p:sldLayoutId id="2147483671" r:id="rId2"/>
    <p:sldLayoutId id="2147483679" r:id="rId3"/>
    <p:sldLayoutId id="2147483680" r:id="rId4"/>
    <p:sldLayoutId id="2147483672" r:id="rId5"/>
    <p:sldLayoutId id="2147483681" r:id="rId6"/>
    <p:sldLayoutId id="2147483673" r:id="rId7"/>
    <p:sldLayoutId id="2147483682" r:id="rId8"/>
    <p:sldLayoutId id="2147483674" r:id="rId9"/>
    <p:sldLayoutId id="2147483683" r:id="rId10"/>
    <p:sldLayoutId id="2147483675" r:id="rId11"/>
    <p:sldLayoutId id="2147483684" r:id="rId12"/>
    <p:sldLayoutId id="2147483677" r:id="rId13"/>
    <p:sldLayoutId id="2147483685" r:id="rId14"/>
    <p:sldLayoutId id="2147483678" r:id="rId15"/>
    <p:sldLayoutId id="214748365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5.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6.xml"/><Relationship Id="rId5" Type="http://schemas.microsoft.com/office/2007/relationships/hdphoto" Target="../media/hdphoto5.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197D-0B5B-4037-B3CC-09703ADDA977}"/>
              </a:ext>
            </a:extLst>
          </p:cNvPr>
          <p:cNvSpPr>
            <a:spLocks noGrp="1"/>
          </p:cNvSpPr>
          <p:nvPr>
            <p:ph type="ctrTitle"/>
          </p:nvPr>
        </p:nvSpPr>
        <p:spPr>
          <a:xfrm>
            <a:off x="126333" y="2571750"/>
            <a:ext cx="4126690" cy="1426500"/>
          </a:xfrm>
        </p:spPr>
        <p:txBody>
          <a:bodyPr/>
          <a:lstStyle/>
          <a:p>
            <a:r>
              <a:rPr lang="vi-VN" dirty="0"/>
              <a:t>Bài 17: Hành trang lên đường</a:t>
            </a:r>
          </a:p>
        </p:txBody>
      </p:sp>
      <p:sp>
        <p:nvSpPr>
          <p:cNvPr id="3" name="Subtitle 2">
            <a:extLst>
              <a:ext uri="{FF2B5EF4-FFF2-40B4-BE49-F238E27FC236}">
                <a16:creationId xmlns:a16="http://schemas.microsoft.com/office/drawing/2014/main" id="{29039DE4-622E-4725-BF4F-2B3FA3B4A939}"/>
              </a:ext>
            </a:extLst>
          </p:cNvPr>
          <p:cNvSpPr>
            <a:spLocks noGrp="1"/>
          </p:cNvSpPr>
          <p:nvPr>
            <p:ph type="subTitle" idx="1"/>
          </p:nvPr>
        </p:nvSpPr>
        <p:spPr>
          <a:xfrm>
            <a:off x="448929" y="3998250"/>
            <a:ext cx="3657600" cy="567000"/>
          </a:xfrm>
        </p:spPr>
        <p:txBody>
          <a:bodyPr/>
          <a:lstStyle/>
          <a:p>
            <a:r>
              <a:rPr lang="vi-VN" dirty="0"/>
              <a:t>Lớp:...</a:t>
            </a:r>
          </a:p>
        </p:txBody>
      </p:sp>
    </p:spTree>
    <p:extLst>
      <p:ext uri="{BB962C8B-B14F-4D97-AF65-F5344CB8AC3E}">
        <p14:creationId xmlns:p14="http://schemas.microsoft.com/office/powerpoint/2010/main" val="3580760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24B63E-F848-4704-885C-3679DCB8E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965" y="372965"/>
            <a:ext cx="766079" cy="903579"/>
          </a:xfrm>
          <a:prstGeom prst="rect">
            <a:avLst/>
          </a:prstGeom>
        </p:spPr>
      </p:pic>
      <p:sp>
        <p:nvSpPr>
          <p:cNvPr id="3" name="TextBox 2">
            <a:extLst>
              <a:ext uri="{FF2B5EF4-FFF2-40B4-BE49-F238E27FC236}">
                <a16:creationId xmlns:a16="http://schemas.microsoft.com/office/drawing/2014/main" id="{96CADCF3-60A3-4C70-921D-9022DB86B9FF}"/>
              </a:ext>
            </a:extLst>
          </p:cNvPr>
          <p:cNvSpPr txBox="1"/>
          <p:nvPr/>
        </p:nvSpPr>
        <p:spPr>
          <a:xfrm>
            <a:off x="1206044" y="193812"/>
            <a:ext cx="7711684" cy="1384995"/>
          </a:xfrm>
          <a:prstGeom prst="rect">
            <a:avLst/>
          </a:prstGeom>
          <a:noFill/>
        </p:spPr>
        <p:txBody>
          <a:bodyPr wrap="square" rtlCol="0">
            <a:spAutoFit/>
          </a:bodyPr>
          <a:lstStyle/>
          <a:p>
            <a:r>
              <a:rPr lang="en-US" sz="2400" b="1" dirty="0" err="1">
                <a:solidFill>
                  <a:srgbClr val="E42428"/>
                </a:solidFill>
              </a:rPr>
              <a:t>Sinh</a:t>
            </a:r>
            <a:r>
              <a:rPr lang="en-US" sz="2400" b="1" dirty="0">
                <a:solidFill>
                  <a:srgbClr val="E42428"/>
                </a:solidFill>
              </a:rPr>
              <a:t> </a:t>
            </a:r>
            <a:r>
              <a:rPr lang="en-US" sz="2400" b="1" dirty="0" err="1">
                <a:solidFill>
                  <a:srgbClr val="E42428"/>
                </a:solidFill>
              </a:rPr>
              <a:t>hoạt</a:t>
            </a:r>
            <a:r>
              <a:rPr lang="en-US" sz="2400" b="1" dirty="0">
                <a:solidFill>
                  <a:srgbClr val="E42428"/>
                </a:solidFill>
              </a:rPr>
              <a:t> </a:t>
            </a:r>
            <a:r>
              <a:rPr lang="en-US" sz="2400" b="1" dirty="0" err="1">
                <a:solidFill>
                  <a:srgbClr val="E42428"/>
                </a:solidFill>
              </a:rPr>
              <a:t>dưới</a:t>
            </a:r>
            <a:r>
              <a:rPr lang="en-US" sz="2400" b="1" dirty="0">
                <a:solidFill>
                  <a:srgbClr val="E42428"/>
                </a:solidFill>
              </a:rPr>
              <a:t> </a:t>
            </a:r>
            <a:r>
              <a:rPr lang="en-US" sz="2400" b="1" dirty="0" err="1">
                <a:solidFill>
                  <a:srgbClr val="E42428"/>
                </a:solidFill>
              </a:rPr>
              <a:t>cờ</a:t>
            </a:r>
          </a:p>
          <a:p>
            <a:pPr algn="just"/>
            <a:r>
              <a:rPr lang="vi-VN" sz="2000" dirty="0"/>
              <a:t>- Nghe tổng kết phong trào học tập và rèn luyện theo tác phong chú bộ đội.</a:t>
            </a:r>
          </a:p>
          <a:p>
            <a:pPr algn="just"/>
            <a:r>
              <a:rPr lang="vi-VN" sz="2000" dirty="0"/>
              <a:t>- Nghe hướng dẫn về cách chuẩn bị hành trang cho các chuyến đi.</a:t>
            </a:r>
            <a:endParaRPr lang="en-US" sz="2000" dirty="0"/>
          </a:p>
        </p:txBody>
      </p:sp>
      <p:pic>
        <p:nvPicPr>
          <p:cNvPr id="5" name="Picture 4">
            <a:extLst>
              <a:ext uri="{FF2B5EF4-FFF2-40B4-BE49-F238E27FC236}">
                <a16:creationId xmlns:a16="http://schemas.microsoft.com/office/drawing/2014/main" id="{CC226FE0-D791-4669-8613-4EDC05050E8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452895" y="1578807"/>
            <a:ext cx="6238210" cy="3145191"/>
          </a:xfrm>
          <a:prstGeom prst="rect">
            <a:avLst/>
          </a:prstGeom>
        </p:spPr>
      </p:pic>
    </p:spTree>
    <p:extLst>
      <p:ext uri="{BB962C8B-B14F-4D97-AF65-F5344CB8AC3E}">
        <p14:creationId xmlns:p14="http://schemas.microsoft.com/office/powerpoint/2010/main" val="144009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60BB4B-C1C6-4CBB-801E-3669789B156E}"/>
              </a:ext>
            </a:extLst>
          </p:cNvPr>
          <p:cNvSpPr txBox="1"/>
          <p:nvPr/>
        </p:nvSpPr>
        <p:spPr>
          <a:xfrm>
            <a:off x="1286540" y="782082"/>
            <a:ext cx="7354166" cy="400110"/>
          </a:xfrm>
          <a:prstGeom prst="rect">
            <a:avLst/>
          </a:prstGeom>
          <a:noFill/>
        </p:spPr>
        <p:txBody>
          <a:bodyPr wrap="square" rtlCol="0">
            <a:spAutoFit/>
          </a:bodyPr>
          <a:lstStyle/>
          <a:p>
            <a:r>
              <a:rPr lang="en-US" sz="2000" dirty="0">
                <a:solidFill>
                  <a:schemeClr val="tx2">
                    <a:lumMod val="10000"/>
                  </a:schemeClr>
                </a:solidFill>
              </a:rPr>
              <a:t>1. Chia </a:t>
            </a:r>
            <a:r>
              <a:rPr lang="vi-VN" sz="2000" dirty="0">
                <a:solidFill>
                  <a:schemeClr val="tx2">
                    <a:lumMod val="10000"/>
                  </a:schemeClr>
                </a:solidFill>
              </a:rPr>
              <a:t>sẻ về một chuyến đi của em.</a:t>
            </a:r>
          </a:p>
        </p:txBody>
      </p:sp>
      <p:grpSp>
        <p:nvGrpSpPr>
          <p:cNvPr id="6" name="Group 5">
            <a:extLst>
              <a:ext uri="{FF2B5EF4-FFF2-40B4-BE49-F238E27FC236}">
                <a16:creationId xmlns:a16="http://schemas.microsoft.com/office/drawing/2014/main" id="{DE532C59-C545-415F-8D86-8B4E25A7E1C1}"/>
              </a:ext>
            </a:extLst>
          </p:cNvPr>
          <p:cNvGrpSpPr/>
          <p:nvPr/>
        </p:nvGrpSpPr>
        <p:grpSpPr>
          <a:xfrm>
            <a:off x="609699" y="240011"/>
            <a:ext cx="5681492" cy="905001"/>
            <a:chOff x="609699" y="240011"/>
            <a:chExt cx="5681492" cy="905001"/>
          </a:xfrm>
        </p:grpSpPr>
        <p:pic>
          <p:nvPicPr>
            <p:cNvPr id="2" name="Picture 1">
              <a:extLst>
                <a:ext uri="{FF2B5EF4-FFF2-40B4-BE49-F238E27FC236}">
                  <a16:creationId xmlns:a16="http://schemas.microsoft.com/office/drawing/2014/main" id="{294CFF77-BAFD-498D-83ED-1509D2CA2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99" y="240011"/>
              <a:ext cx="819264" cy="905001"/>
            </a:xfrm>
            <a:prstGeom prst="rect">
              <a:avLst/>
            </a:prstGeom>
          </p:spPr>
        </p:pic>
        <p:sp>
          <p:nvSpPr>
            <p:cNvPr id="5" name="Rectangle 4">
              <a:extLst>
                <a:ext uri="{FF2B5EF4-FFF2-40B4-BE49-F238E27FC236}">
                  <a16:creationId xmlns:a16="http://schemas.microsoft.com/office/drawing/2014/main" id="{7AB1F049-D2F5-4DE5-A645-FC2593112B5C}"/>
                </a:ext>
              </a:extLst>
            </p:cNvPr>
            <p:cNvSpPr/>
            <p:nvPr/>
          </p:nvSpPr>
          <p:spPr>
            <a:xfrm>
              <a:off x="1428963" y="280214"/>
              <a:ext cx="4862228" cy="461665"/>
            </a:xfrm>
            <a:prstGeom prst="rect">
              <a:avLst/>
            </a:prstGeom>
          </p:spPr>
          <p:txBody>
            <a:bodyPr wrap="none">
              <a:spAutoFit/>
            </a:bodyPr>
            <a:lstStyle/>
            <a:p>
              <a:r>
                <a:rPr lang="en-US" sz="2400" b="1" dirty="0" err="1">
                  <a:solidFill>
                    <a:srgbClr val="FF7C0A"/>
                  </a:solidFill>
                </a:rPr>
                <a:t>Hoạt</a:t>
              </a:r>
              <a:r>
                <a:rPr lang="en-US" sz="2400" b="1" dirty="0">
                  <a:solidFill>
                    <a:srgbClr val="FF7C0A"/>
                  </a:solidFill>
                </a:rPr>
                <a:t> </a:t>
              </a:r>
              <a:r>
                <a:rPr lang="en-US" sz="2400" b="1" dirty="0" err="1">
                  <a:solidFill>
                    <a:srgbClr val="FF7C0A"/>
                  </a:solidFill>
                </a:rPr>
                <a:t>động</a:t>
              </a:r>
              <a:r>
                <a:rPr lang="en-US" sz="2400" b="1" dirty="0">
                  <a:solidFill>
                    <a:srgbClr val="FF7C0A"/>
                  </a:solidFill>
                </a:rPr>
                <a:t> </a:t>
              </a:r>
              <a:r>
                <a:rPr lang="en-US" sz="2400" b="1" dirty="0" err="1">
                  <a:solidFill>
                    <a:srgbClr val="FF7C0A"/>
                  </a:solidFill>
                </a:rPr>
                <a:t>giáo</a:t>
              </a:r>
              <a:r>
                <a:rPr lang="en-US" sz="2400" b="1" dirty="0">
                  <a:solidFill>
                    <a:srgbClr val="FF7C0A"/>
                  </a:solidFill>
                </a:rPr>
                <a:t> </a:t>
              </a:r>
              <a:r>
                <a:rPr lang="en-US" sz="2400" b="1" dirty="0" err="1">
                  <a:solidFill>
                    <a:srgbClr val="FF7C0A"/>
                  </a:solidFill>
                </a:rPr>
                <a:t>dục</a:t>
              </a:r>
              <a:r>
                <a:rPr lang="en-US" sz="2400" b="1" dirty="0">
                  <a:solidFill>
                    <a:srgbClr val="FF7C0A"/>
                  </a:solidFill>
                </a:rPr>
                <a:t> </a:t>
              </a:r>
              <a:r>
                <a:rPr lang="en-US" sz="2400" b="1" dirty="0" err="1">
                  <a:solidFill>
                    <a:srgbClr val="FF7C0A"/>
                  </a:solidFill>
                </a:rPr>
                <a:t>theo</a:t>
              </a:r>
              <a:r>
                <a:rPr lang="en-US" sz="2400" b="1" dirty="0">
                  <a:solidFill>
                    <a:srgbClr val="FF7C0A"/>
                  </a:solidFill>
                </a:rPr>
                <a:t> </a:t>
              </a:r>
              <a:r>
                <a:rPr lang="en-US" sz="2400" b="1" dirty="0" err="1">
                  <a:solidFill>
                    <a:srgbClr val="FF7C0A"/>
                  </a:solidFill>
                </a:rPr>
                <a:t>chủ</a:t>
              </a:r>
              <a:r>
                <a:rPr lang="en-US" sz="2400" b="1" dirty="0">
                  <a:solidFill>
                    <a:srgbClr val="FF7C0A"/>
                  </a:solidFill>
                </a:rPr>
                <a:t> </a:t>
              </a:r>
              <a:r>
                <a:rPr lang="en-US" sz="2400" b="1" dirty="0" err="1">
                  <a:solidFill>
                    <a:srgbClr val="FF7C0A"/>
                  </a:solidFill>
                </a:rPr>
                <a:t>đề</a:t>
              </a:r>
              <a:endParaRPr lang="vi-VN" sz="2400" dirty="0"/>
            </a:p>
          </p:txBody>
        </p:sp>
      </p:grpSp>
      <p:sp>
        <p:nvSpPr>
          <p:cNvPr id="10" name="Rectangle 9">
            <a:extLst>
              <a:ext uri="{FF2B5EF4-FFF2-40B4-BE49-F238E27FC236}">
                <a16:creationId xmlns:a16="http://schemas.microsoft.com/office/drawing/2014/main" id="{635D6E14-CF0F-4B32-86F9-59F29DC2AA66}"/>
              </a:ext>
            </a:extLst>
          </p:cNvPr>
          <p:cNvSpPr/>
          <p:nvPr/>
        </p:nvSpPr>
        <p:spPr>
          <a:xfrm>
            <a:off x="460764" y="1411601"/>
            <a:ext cx="3432824" cy="2805320"/>
          </a:xfrm>
          <a:prstGeom prst="rect">
            <a:avLst/>
          </a:prstGeom>
        </p:spPr>
        <p:txBody>
          <a:bodyPr wrap="square">
            <a:spAutoFit/>
          </a:bodyPr>
          <a:lstStyle/>
          <a:p>
            <a:pPr>
              <a:lnSpc>
                <a:spcPct val="150000"/>
              </a:lnSpc>
            </a:pPr>
            <a:r>
              <a:rPr lang="vi-VN" sz="2000" dirty="0">
                <a:solidFill>
                  <a:schemeClr val="tx2">
                    <a:lumMod val="10000"/>
                  </a:schemeClr>
                </a:solidFill>
              </a:rPr>
              <a:t>- Nêu thời gian, địa điểm và những người đi cùng em.</a:t>
            </a:r>
          </a:p>
          <a:p>
            <a:pPr>
              <a:lnSpc>
                <a:spcPct val="150000"/>
              </a:lnSpc>
            </a:pPr>
            <a:r>
              <a:rPr lang="vi-VN" sz="2000" dirty="0">
                <a:solidFill>
                  <a:schemeClr val="tx2">
                    <a:lumMod val="10000"/>
                  </a:schemeClr>
                </a:solidFill>
              </a:rPr>
              <a:t>- Kể những hoạt động trong chuyến đi.</a:t>
            </a:r>
          </a:p>
          <a:p>
            <a:pPr>
              <a:lnSpc>
                <a:spcPct val="150000"/>
              </a:lnSpc>
            </a:pPr>
            <a:r>
              <a:rPr lang="vi-VN" sz="2000" dirty="0">
                <a:solidFill>
                  <a:schemeClr val="tx2">
                    <a:lumMod val="10000"/>
                  </a:schemeClr>
                </a:solidFill>
              </a:rPr>
              <a:t>- Nêu cảm xúc của em sau chuyến đi.</a:t>
            </a:r>
          </a:p>
        </p:txBody>
      </p:sp>
      <p:grpSp>
        <p:nvGrpSpPr>
          <p:cNvPr id="12" name="Group 11">
            <a:extLst>
              <a:ext uri="{FF2B5EF4-FFF2-40B4-BE49-F238E27FC236}">
                <a16:creationId xmlns:a16="http://schemas.microsoft.com/office/drawing/2014/main" id="{B072A848-47B2-442A-99CE-BB84D440606B}"/>
              </a:ext>
            </a:extLst>
          </p:cNvPr>
          <p:cNvGrpSpPr/>
          <p:nvPr/>
        </p:nvGrpSpPr>
        <p:grpSpPr>
          <a:xfrm>
            <a:off x="3893588" y="1199801"/>
            <a:ext cx="4795205" cy="3481965"/>
            <a:chOff x="3893588" y="1199801"/>
            <a:chExt cx="4795205" cy="3481965"/>
          </a:xfrm>
        </p:grpSpPr>
        <p:pic>
          <p:nvPicPr>
            <p:cNvPr id="7" name="Picture 6">
              <a:extLst>
                <a:ext uri="{FF2B5EF4-FFF2-40B4-BE49-F238E27FC236}">
                  <a16:creationId xmlns:a16="http://schemas.microsoft.com/office/drawing/2014/main" id="{7318B652-FC7A-443B-885F-2E54F66082A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893588" y="1199801"/>
              <a:ext cx="4795205" cy="1696297"/>
            </a:xfrm>
            <a:prstGeom prst="rect">
              <a:avLst/>
            </a:prstGeom>
          </p:spPr>
        </p:pic>
        <p:pic>
          <p:nvPicPr>
            <p:cNvPr id="11" name="Picture 10">
              <a:extLst>
                <a:ext uri="{FF2B5EF4-FFF2-40B4-BE49-F238E27FC236}">
                  <a16:creationId xmlns:a16="http://schemas.microsoft.com/office/drawing/2014/main" id="{A6FFF03D-FEAE-4E0F-9D4D-48F6F68C106A}"/>
                </a:ext>
              </a:extLst>
            </p:cNvPr>
            <p:cNvPicPr>
              <a:picLocks noChangeAspect="1"/>
            </p:cNvPicPr>
            <p:nvPr/>
          </p:nvPicPr>
          <p:blipFill>
            <a:blip r:embed="rId5"/>
            <a:stretch>
              <a:fillRect/>
            </a:stretch>
          </p:blipFill>
          <p:spPr>
            <a:xfrm>
              <a:off x="3893588" y="2932646"/>
              <a:ext cx="4795205" cy="1749120"/>
            </a:xfrm>
            <a:prstGeom prst="rect">
              <a:avLst/>
            </a:prstGeom>
          </p:spPr>
        </p:pic>
      </p:grpSp>
    </p:spTree>
    <p:extLst>
      <p:ext uri="{BB962C8B-B14F-4D97-AF65-F5344CB8AC3E}">
        <p14:creationId xmlns:p14="http://schemas.microsoft.com/office/powerpoint/2010/main" val="252081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left)">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wipe(left)">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60BB4B-C1C6-4CBB-801E-3669789B156E}"/>
              </a:ext>
            </a:extLst>
          </p:cNvPr>
          <p:cNvSpPr txBox="1"/>
          <p:nvPr/>
        </p:nvSpPr>
        <p:spPr>
          <a:xfrm>
            <a:off x="1286540" y="782082"/>
            <a:ext cx="7354166" cy="400110"/>
          </a:xfrm>
          <a:prstGeom prst="rect">
            <a:avLst/>
          </a:prstGeom>
          <a:noFill/>
        </p:spPr>
        <p:txBody>
          <a:bodyPr wrap="square" rtlCol="0">
            <a:spAutoFit/>
          </a:bodyPr>
          <a:lstStyle/>
          <a:p>
            <a:r>
              <a:rPr lang="en-US" sz="2000" dirty="0">
                <a:solidFill>
                  <a:schemeClr val="tx2">
                    <a:lumMod val="10000"/>
                  </a:schemeClr>
                </a:solidFill>
              </a:rPr>
              <a:t>1. Chia </a:t>
            </a:r>
            <a:r>
              <a:rPr lang="vi-VN" sz="2000" dirty="0">
                <a:solidFill>
                  <a:schemeClr val="tx2">
                    <a:lumMod val="10000"/>
                  </a:schemeClr>
                </a:solidFill>
              </a:rPr>
              <a:t>sẻ về một chuyến đi của em.</a:t>
            </a:r>
          </a:p>
        </p:txBody>
      </p:sp>
      <p:grpSp>
        <p:nvGrpSpPr>
          <p:cNvPr id="6" name="Group 5">
            <a:extLst>
              <a:ext uri="{FF2B5EF4-FFF2-40B4-BE49-F238E27FC236}">
                <a16:creationId xmlns:a16="http://schemas.microsoft.com/office/drawing/2014/main" id="{DE532C59-C545-415F-8D86-8B4E25A7E1C1}"/>
              </a:ext>
            </a:extLst>
          </p:cNvPr>
          <p:cNvGrpSpPr/>
          <p:nvPr/>
        </p:nvGrpSpPr>
        <p:grpSpPr>
          <a:xfrm>
            <a:off x="609699" y="240011"/>
            <a:ext cx="5681492" cy="905001"/>
            <a:chOff x="609699" y="240011"/>
            <a:chExt cx="5681492" cy="905001"/>
          </a:xfrm>
        </p:grpSpPr>
        <p:pic>
          <p:nvPicPr>
            <p:cNvPr id="2" name="Picture 1">
              <a:extLst>
                <a:ext uri="{FF2B5EF4-FFF2-40B4-BE49-F238E27FC236}">
                  <a16:creationId xmlns:a16="http://schemas.microsoft.com/office/drawing/2014/main" id="{294CFF77-BAFD-498D-83ED-1509D2CA2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99" y="240011"/>
              <a:ext cx="819264" cy="905001"/>
            </a:xfrm>
            <a:prstGeom prst="rect">
              <a:avLst/>
            </a:prstGeom>
          </p:spPr>
        </p:pic>
        <p:sp>
          <p:nvSpPr>
            <p:cNvPr id="5" name="Rectangle 4">
              <a:extLst>
                <a:ext uri="{FF2B5EF4-FFF2-40B4-BE49-F238E27FC236}">
                  <a16:creationId xmlns:a16="http://schemas.microsoft.com/office/drawing/2014/main" id="{7AB1F049-D2F5-4DE5-A645-FC2593112B5C}"/>
                </a:ext>
              </a:extLst>
            </p:cNvPr>
            <p:cNvSpPr/>
            <p:nvPr/>
          </p:nvSpPr>
          <p:spPr>
            <a:xfrm>
              <a:off x="1428963" y="280214"/>
              <a:ext cx="4862228" cy="461665"/>
            </a:xfrm>
            <a:prstGeom prst="rect">
              <a:avLst/>
            </a:prstGeom>
          </p:spPr>
          <p:txBody>
            <a:bodyPr wrap="none">
              <a:spAutoFit/>
            </a:bodyPr>
            <a:lstStyle/>
            <a:p>
              <a:r>
                <a:rPr lang="en-US" sz="2400" b="1" dirty="0" err="1">
                  <a:solidFill>
                    <a:srgbClr val="FF7C0A"/>
                  </a:solidFill>
                </a:rPr>
                <a:t>Hoạt</a:t>
              </a:r>
              <a:r>
                <a:rPr lang="en-US" sz="2400" b="1" dirty="0">
                  <a:solidFill>
                    <a:srgbClr val="FF7C0A"/>
                  </a:solidFill>
                </a:rPr>
                <a:t> </a:t>
              </a:r>
              <a:r>
                <a:rPr lang="en-US" sz="2400" b="1" dirty="0" err="1">
                  <a:solidFill>
                    <a:srgbClr val="FF7C0A"/>
                  </a:solidFill>
                </a:rPr>
                <a:t>động</a:t>
              </a:r>
              <a:r>
                <a:rPr lang="en-US" sz="2400" b="1" dirty="0">
                  <a:solidFill>
                    <a:srgbClr val="FF7C0A"/>
                  </a:solidFill>
                </a:rPr>
                <a:t> </a:t>
              </a:r>
              <a:r>
                <a:rPr lang="en-US" sz="2400" b="1" dirty="0" err="1">
                  <a:solidFill>
                    <a:srgbClr val="FF7C0A"/>
                  </a:solidFill>
                </a:rPr>
                <a:t>giáo</a:t>
              </a:r>
              <a:r>
                <a:rPr lang="en-US" sz="2400" b="1" dirty="0">
                  <a:solidFill>
                    <a:srgbClr val="FF7C0A"/>
                  </a:solidFill>
                </a:rPr>
                <a:t> </a:t>
              </a:r>
              <a:r>
                <a:rPr lang="en-US" sz="2400" b="1" dirty="0" err="1">
                  <a:solidFill>
                    <a:srgbClr val="FF7C0A"/>
                  </a:solidFill>
                </a:rPr>
                <a:t>dục</a:t>
              </a:r>
              <a:r>
                <a:rPr lang="en-US" sz="2400" b="1" dirty="0">
                  <a:solidFill>
                    <a:srgbClr val="FF7C0A"/>
                  </a:solidFill>
                </a:rPr>
                <a:t> </a:t>
              </a:r>
              <a:r>
                <a:rPr lang="en-US" sz="2400" b="1" dirty="0" err="1">
                  <a:solidFill>
                    <a:srgbClr val="FF7C0A"/>
                  </a:solidFill>
                </a:rPr>
                <a:t>theo</a:t>
              </a:r>
              <a:r>
                <a:rPr lang="en-US" sz="2400" b="1" dirty="0">
                  <a:solidFill>
                    <a:srgbClr val="FF7C0A"/>
                  </a:solidFill>
                </a:rPr>
                <a:t> </a:t>
              </a:r>
              <a:r>
                <a:rPr lang="en-US" sz="2400" b="1" dirty="0" err="1">
                  <a:solidFill>
                    <a:srgbClr val="FF7C0A"/>
                  </a:solidFill>
                </a:rPr>
                <a:t>chủ</a:t>
              </a:r>
              <a:r>
                <a:rPr lang="en-US" sz="2400" b="1" dirty="0">
                  <a:solidFill>
                    <a:srgbClr val="FF7C0A"/>
                  </a:solidFill>
                </a:rPr>
                <a:t> </a:t>
              </a:r>
              <a:r>
                <a:rPr lang="en-US" sz="2400" b="1" dirty="0" err="1">
                  <a:solidFill>
                    <a:srgbClr val="FF7C0A"/>
                  </a:solidFill>
                </a:rPr>
                <a:t>đề</a:t>
              </a:r>
              <a:endParaRPr lang="vi-VN" sz="2400" dirty="0"/>
            </a:p>
          </p:txBody>
        </p:sp>
      </p:grpSp>
      <p:pic>
        <p:nvPicPr>
          <p:cNvPr id="7" name="Picture 6">
            <a:extLst>
              <a:ext uri="{FF2B5EF4-FFF2-40B4-BE49-F238E27FC236}">
                <a16:creationId xmlns:a16="http://schemas.microsoft.com/office/drawing/2014/main" id="{7318B652-FC7A-443B-885F-2E54F66082A2}"/>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r="50000"/>
          <a:stretch/>
        </p:blipFill>
        <p:spPr>
          <a:xfrm>
            <a:off x="523067" y="1361617"/>
            <a:ext cx="3816300" cy="2700021"/>
          </a:xfrm>
          <a:prstGeom prst="rect">
            <a:avLst/>
          </a:prstGeom>
        </p:spPr>
      </p:pic>
      <p:sp>
        <p:nvSpPr>
          <p:cNvPr id="4" name="TextBox 3">
            <a:extLst>
              <a:ext uri="{FF2B5EF4-FFF2-40B4-BE49-F238E27FC236}">
                <a16:creationId xmlns:a16="http://schemas.microsoft.com/office/drawing/2014/main" id="{F02B7811-428C-4A0E-A300-2AA6E9D77FDD}"/>
              </a:ext>
            </a:extLst>
          </p:cNvPr>
          <p:cNvSpPr txBox="1"/>
          <p:nvPr/>
        </p:nvSpPr>
        <p:spPr>
          <a:xfrm>
            <a:off x="4157333" y="1283950"/>
            <a:ext cx="4625160" cy="646331"/>
          </a:xfrm>
          <a:prstGeom prst="rect">
            <a:avLst/>
          </a:prstGeom>
          <a:noFill/>
        </p:spPr>
        <p:txBody>
          <a:bodyPr wrap="square" rtlCol="0">
            <a:spAutoFit/>
          </a:bodyPr>
          <a:lstStyle/>
          <a:p>
            <a:pPr algn="just"/>
            <a:r>
              <a:rPr lang="vi-VN" sz="1800" dirty="0">
                <a:solidFill>
                  <a:srgbClr val="002060"/>
                </a:solidFill>
              </a:rPr>
              <a:t>- Nghỉ hè vừa rồi, em về quê chơi thăm ông bà. Em đi cùng bố mẹ và em gái của em.</a:t>
            </a:r>
          </a:p>
        </p:txBody>
      </p:sp>
      <p:sp>
        <p:nvSpPr>
          <p:cNvPr id="13" name="TextBox 12">
            <a:extLst>
              <a:ext uri="{FF2B5EF4-FFF2-40B4-BE49-F238E27FC236}">
                <a16:creationId xmlns:a16="http://schemas.microsoft.com/office/drawing/2014/main" id="{66E25248-6D1C-478E-81C6-1F21E596919C}"/>
              </a:ext>
            </a:extLst>
          </p:cNvPr>
          <p:cNvSpPr txBox="1"/>
          <p:nvPr/>
        </p:nvSpPr>
        <p:spPr>
          <a:xfrm>
            <a:off x="4157333" y="1929878"/>
            <a:ext cx="4625160" cy="1477328"/>
          </a:xfrm>
          <a:prstGeom prst="rect">
            <a:avLst/>
          </a:prstGeom>
          <a:noFill/>
        </p:spPr>
        <p:txBody>
          <a:bodyPr wrap="square" rtlCol="0">
            <a:spAutoFit/>
          </a:bodyPr>
          <a:lstStyle/>
          <a:p>
            <a:pPr algn="just"/>
            <a:r>
              <a:rPr lang="vi-VN" sz="1800" dirty="0">
                <a:solidFill>
                  <a:srgbClr val="002060"/>
                </a:solidFill>
              </a:rPr>
              <a:t>- Tới đó, em được làm rất nhiều việc mà ở thành phố không có. Em trèo cây trong vườn nhà để hái quả, chơi thả diều trên những cánh đồng. Thỉnh thoảng em còn ra phụ ông bà cho gà ăn, nhặt rau,...</a:t>
            </a:r>
          </a:p>
        </p:txBody>
      </p:sp>
      <p:sp>
        <p:nvSpPr>
          <p:cNvPr id="14" name="TextBox 13">
            <a:extLst>
              <a:ext uri="{FF2B5EF4-FFF2-40B4-BE49-F238E27FC236}">
                <a16:creationId xmlns:a16="http://schemas.microsoft.com/office/drawing/2014/main" id="{0CEE5C9E-BFD2-411F-8BB8-6226851B6712}"/>
              </a:ext>
            </a:extLst>
          </p:cNvPr>
          <p:cNvSpPr txBox="1"/>
          <p:nvPr/>
        </p:nvSpPr>
        <p:spPr>
          <a:xfrm>
            <a:off x="4157333" y="3383335"/>
            <a:ext cx="4625160" cy="923330"/>
          </a:xfrm>
          <a:prstGeom prst="rect">
            <a:avLst/>
          </a:prstGeom>
          <a:noFill/>
        </p:spPr>
        <p:txBody>
          <a:bodyPr wrap="square" rtlCol="0">
            <a:spAutoFit/>
          </a:bodyPr>
          <a:lstStyle/>
          <a:p>
            <a:pPr algn="just"/>
            <a:r>
              <a:rPr lang="vi-VN" sz="1800" dirty="0">
                <a:solidFill>
                  <a:srgbClr val="002060"/>
                </a:solidFill>
              </a:rPr>
              <a:t>- Chuyến đi để lại cho em thật nhiều kỉ niệm đáng nhớ. Em mong lại được quay lại đây thêm nhiều lần nữa.</a:t>
            </a:r>
          </a:p>
        </p:txBody>
      </p:sp>
    </p:spTree>
    <p:extLst>
      <p:ext uri="{BB962C8B-B14F-4D97-AF65-F5344CB8AC3E}">
        <p14:creationId xmlns:p14="http://schemas.microsoft.com/office/powerpoint/2010/main" val="364596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EA6FA6-0409-4968-8F2A-D104D5DEBAA9}"/>
              </a:ext>
            </a:extLst>
          </p:cNvPr>
          <p:cNvSpPr txBox="1"/>
          <p:nvPr/>
        </p:nvSpPr>
        <p:spPr>
          <a:xfrm>
            <a:off x="532721" y="332244"/>
            <a:ext cx="3632880" cy="707886"/>
          </a:xfrm>
          <a:prstGeom prst="rect">
            <a:avLst/>
          </a:prstGeom>
          <a:noFill/>
        </p:spPr>
        <p:txBody>
          <a:bodyPr wrap="square" rtlCol="0">
            <a:spAutoFit/>
          </a:bodyPr>
          <a:lstStyle/>
          <a:p>
            <a:pPr algn="just"/>
            <a:r>
              <a:rPr lang="en-US" sz="2000" dirty="0">
                <a:solidFill>
                  <a:schemeClr val="tx2">
                    <a:lumMod val="10000"/>
                  </a:schemeClr>
                </a:solidFill>
              </a:rPr>
              <a:t>2.</a:t>
            </a:r>
            <a:r>
              <a:rPr lang="vi-VN" sz="2000" dirty="0">
                <a:solidFill>
                  <a:schemeClr val="tx2">
                    <a:lumMod val="10000"/>
                  </a:schemeClr>
                </a:solidFill>
              </a:rPr>
              <a:t> Giới thiệu về các đồ dùng cần thiết cho một chuyến đi. </a:t>
            </a:r>
          </a:p>
        </p:txBody>
      </p:sp>
      <p:pic>
        <p:nvPicPr>
          <p:cNvPr id="4" name="Picture 3">
            <a:extLst>
              <a:ext uri="{FF2B5EF4-FFF2-40B4-BE49-F238E27FC236}">
                <a16:creationId xmlns:a16="http://schemas.microsoft.com/office/drawing/2014/main" id="{0A1589FB-80A7-493F-B58E-677C15F24E2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3587538" y="302843"/>
            <a:ext cx="5352586" cy="4497614"/>
          </a:xfrm>
          <a:prstGeom prst="rect">
            <a:avLst/>
          </a:prstGeom>
        </p:spPr>
      </p:pic>
      <p:sp>
        <p:nvSpPr>
          <p:cNvPr id="9" name="Rectangle 8">
            <a:extLst>
              <a:ext uri="{FF2B5EF4-FFF2-40B4-BE49-F238E27FC236}">
                <a16:creationId xmlns:a16="http://schemas.microsoft.com/office/drawing/2014/main" id="{8754EFCD-0093-4119-980A-7DD2E63AAB63}"/>
              </a:ext>
            </a:extLst>
          </p:cNvPr>
          <p:cNvSpPr/>
          <p:nvPr/>
        </p:nvSpPr>
        <p:spPr>
          <a:xfrm>
            <a:off x="417221" y="1237430"/>
            <a:ext cx="3432824" cy="2805320"/>
          </a:xfrm>
          <a:prstGeom prst="rect">
            <a:avLst/>
          </a:prstGeom>
        </p:spPr>
        <p:txBody>
          <a:bodyPr wrap="square">
            <a:spAutoFit/>
          </a:bodyPr>
          <a:lstStyle/>
          <a:p>
            <a:pPr marL="342900" indent="-342900">
              <a:lnSpc>
                <a:spcPct val="150000"/>
              </a:lnSpc>
              <a:buFontTx/>
              <a:buChar char="-"/>
            </a:pPr>
            <a:r>
              <a:rPr lang="vi-VN" sz="2000" dirty="0">
                <a:solidFill>
                  <a:schemeClr val="tx2">
                    <a:lumMod val="10000"/>
                  </a:schemeClr>
                </a:solidFill>
              </a:rPr>
              <a:t>Chọn đồ dùng muốn sắm vai.</a:t>
            </a:r>
          </a:p>
          <a:p>
            <a:pPr marL="342900" indent="-342900">
              <a:lnSpc>
                <a:spcPct val="150000"/>
              </a:lnSpc>
              <a:buFontTx/>
              <a:buChar char="-"/>
            </a:pPr>
            <a:r>
              <a:rPr lang="vi-VN" sz="2000" dirty="0">
                <a:solidFill>
                  <a:schemeClr val="tx2">
                    <a:lumMod val="10000"/>
                  </a:schemeClr>
                </a:solidFill>
              </a:rPr>
              <a:t>Chuẩn bị lời giới thiệu tên và công dụng của đồ dùng đó.</a:t>
            </a:r>
          </a:p>
          <a:p>
            <a:pPr marL="342900" indent="-342900">
              <a:lnSpc>
                <a:spcPct val="150000"/>
              </a:lnSpc>
              <a:buFontTx/>
              <a:buChar char="-"/>
            </a:pPr>
            <a:r>
              <a:rPr lang="vi-VN" sz="2000" dirty="0">
                <a:solidFill>
                  <a:schemeClr val="tx2">
                    <a:lumMod val="10000"/>
                  </a:schemeClr>
                </a:solidFill>
              </a:rPr>
              <a:t>Sắm vai đồ dùng.</a:t>
            </a:r>
          </a:p>
        </p:txBody>
      </p:sp>
      <p:grpSp>
        <p:nvGrpSpPr>
          <p:cNvPr id="6" name="Group 5">
            <a:extLst>
              <a:ext uri="{FF2B5EF4-FFF2-40B4-BE49-F238E27FC236}">
                <a16:creationId xmlns:a16="http://schemas.microsoft.com/office/drawing/2014/main" id="{1D81713E-450A-420A-8603-27A410A16C41}"/>
              </a:ext>
            </a:extLst>
          </p:cNvPr>
          <p:cNvGrpSpPr/>
          <p:nvPr/>
        </p:nvGrpSpPr>
        <p:grpSpPr>
          <a:xfrm>
            <a:off x="4394830" y="2571750"/>
            <a:ext cx="3880883" cy="1011422"/>
            <a:chOff x="4394830" y="2571750"/>
            <a:chExt cx="3880883" cy="1011422"/>
          </a:xfrm>
        </p:grpSpPr>
        <p:sp>
          <p:nvSpPr>
            <p:cNvPr id="3" name="Speech Bubble: Oval 2">
              <a:extLst>
                <a:ext uri="{FF2B5EF4-FFF2-40B4-BE49-F238E27FC236}">
                  <a16:creationId xmlns:a16="http://schemas.microsoft.com/office/drawing/2014/main" id="{6A62C142-738C-4F70-8C3B-1DAB66211EC0}"/>
                </a:ext>
              </a:extLst>
            </p:cNvPr>
            <p:cNvSpPr/>
            <p:nvPr/>
          </p:nvSpPr>
          <p:spPr>
            <a:xfrm>
              <a:off x="4394830" y="2571750"/>
              <a:ext cx="3880883" cy="1011422"/>
            </a:xfrm>
            <a:prstGeom prst="wedgeEllipseCallou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 name="Rectangle 4">
              <a:extLst>
                <a:ext uri="{FF2B5EF4-FFF2-40B4-BE49-F238E27FC236}">
                  <a16:creationId xmlns:a16="http://schemas.microsoft.com/office/drawing/2014/main" id="{20DA5A64-5A5C-4EEA-8ECA-724D3A301475}"/>
                </a:ext>
              </a:extLst>
            </p:cNvPr>
            <p:cNvSpPr/>
            <p:nvPr/>
          </p:nvSpPr>
          <p:spPr>
            <a:xfrm>
              <a:off x="4618861" y="2640090"/>
              <a:ext cx="3432823" cy="830997"/>
            </a:xfrm>
            <a:prstGeom prst="rect">
              <a:avLst/>
            </a:prstGeom>
          </p:spPr>
          <p:txBody>
            <a:bodyPr wrap="square">
              <a:spAutoFit/>
            </a:bodyPr>
            <a:lstStyle/>
            <a:p>
              <a:pPr algn="ctr"/>
              <a:r>
                <a:rPr lang="vi-VN" sz="1600" dirty="0">
                  <a:solidFill>
                    <a:srgbClr val="002060"/>
                  </a:solidFill>
                </a:rPr>
                <a:t>Tôi là ba lô, tôi sẽ giúp các bạn mang quần áo và các đồ dùng thật gọn gàng. Hãy mang tôi theo!</a:t>
              </a:r>
            </a:p>
          </p:txBody>
        </p:sp>
      </p:grpSp>
    </p:spTree>
    <p:extLst>
      <p:ext uri="{BB962C8B-B14F-4D97-AF65-F5344CB8AC3E}">
        <p14:creationId xmlns:p14="http://schemas.microsoft.com/office/powerpoint/2010/main" val="215918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2FF9607-6D8D-4B98-A5EB-A2B0C8D2F53C}"/>
              </a:ext>
            </a:extLst>
          </p:cNvPr>
          <p:cNvGrpSpPr/>
          <p:nvPr/>
        </p:nvGrpSpPr>
        <p:grpSpPr>
          <a:xfrm>
            <a:off x="488950" y="345721"/>
            <a:ext cx="8166100" cy="1648179"/>
            <a:chOff x="488950" y="345721"/>
            <a:chExt cx="8166100" cy="1648179"/>
          </a:xfrm>
        </p:grpSpPr>
        <p:pic>
          <p:nvPicPr>
            <p:cNvPr id="2" name="Picture 1">
              <a:extLst>
                <a:ext uri="{FF2B5EF4-FFF2-40B4-BE49-F238E27FC236}">
                  <a16:creationId xmlns:a16="http://schemas.microsoft.com/office/drawing/2014/main" id="{90B970D3-415C-4E02-B66F-FFD0FD224E92}"/>
                </a:ext>
              </a:extLst>
            </p:cNvPr>
            <p:cNvPicPr>
              <a:picLocks noChangeAspect="1"/>
            </p:cNvPicPr>
            <p:nvPr/>
          </p:nvPicPr>
          <p:blipFill rotWithShape="1">
            <a:blip r:embed="rId3">
              <a:clrChange>
                <a:clrFrom>
                  <a:srgbClr val="FFFFFF"/>
                </a:clrFrom>
                <a:clrTo>
                  <a:srgbClr val="FFFFFF">
                    <a:alpha val="0"/>
                  </a:srgbClr>
                </a:clrTo>
              </a:clrChange>
            </a:blip>
            <a:srcRect t="31866"/>
            <a:stretch/>
          </p:blipFill>
          <p:spPr>
            <a:xfrm>
              <a:off x="488950" y="368830"/>
              <a:ext cx="8166100" cy="1625070"/>
            </a:xfrm>
            <a:prstGeom prst="rect">
              <a:avLst/>
            </a:prstGeom>
          </p:spPr>
        </p:pic>
        <p:sp>
          <p:nvSpPr>
            <p:cNvPr id="34" name="Rectangle 33">
              <a:extLst>
                <a:ext uri="{FF2B5EF4-FFF2-40B4-BE49-F238E27FC236}">
                  <a16:creationId xmlns:a16="http://schemas.microsoft.com/office/drawing/2014/main" id="{54EEC395-BD3E-46C9-91D5-843BF564C4F6}"/>
                </a:ext>
              </a:extLst>
            </p:cNvPr>
            <p:cNvSpPr/>
            <p:nvPr/>
          </p:nvSpPr>
          <p:spPr>
            <a:xfrm>
              <a:off x="1532384" y="345721"/>
              <a:ext cx="4094391" cy="658835"/>
            </a:xfrm>
            <a:prstGeom prst="rect">
              <a:avLst/>
            </a:prstGeom>
          </p:spPr>
          <p:txBody>
            <a:bodyPr wrap="none">
              <a:spAutoFit/>
            </a:bodyPr>
            <a:lstStyle/>
            <a:p>
              <a:pPr>
                <a:lnSpc>
                  <a:spcPct val="150000"/>
                </a:lnSpc>
              </a:pPr>
              <a:r>
                <a:rPr lang="en-US" sz="2800" b="1" dirty="0" err="1">
                  <a:solidFill>
                    <a:srgbClr val="00A651"/>
                  </a:solidFill>
                </a:rPr>
                <a:t>Hoạt</a:t>
              </a:r>
              <a:r>
                <a:rPr lang="en-US" sz="2800" b="1" dirty="0">
                  <a:solidFill>
                    <a:srgbClr val="00A651"/>
                  </a:solidFill>
                </a:rPr>
                <a:t> </a:t>
              </a:r>
              <a:r>
                <a:rPr lang="en-US" sz="2800" b="1" dirty="0" err="1">
                  <a:solidFill>
                    <a:srgbClr val="00A651"/>
                  </a:solidFill>
                </a:rPr>
                <a:t>động</a:t>
              </a:r>
              <a:r>
                <a:rPr lang="en-US" sz="2800" b="1" dirty="0">
                  <a:solidFill>
                    <a:srgbClr val="00A651"/>
                  </a:solidFill>
                </a:rPr>
                <a:t> </a:t>
              </a:r>
              <a:r>
                <a:rPr lang="en-US" sz="2800" b="1" dirty="0" err="1">
                  <a:solidFill>
                    <a:srgbClr val="00A651"/>
                  </a:solidFill>
                </a:rPr>
                <a:t>sau</a:t>
              </a:r>
              <a:r>
                <a:rPr lang="en-US" sz="2800" b="1" dirty="0">
                  <a:solidFill>
                    <a:srgbClr val="00A651"/>
                  </a:solidFill>
                </a:rPr>
                <a:t> </a:t>
              </a:r>
              <a:r>
                <a:rPr lang="en-US" sz="2800" b="1" dirty="0" err="1">
                  <a:solidFill>
                    <a:srgbClr val="00A651"/>
                  </a:solidFill>
                </a:rPr>
                <a:t>giờ</a:t>
              </a:r>
              <a:r>
                <a:rPr lang="en-US" sz="2800" b="1" dirty="0">
                  <a:solidFill>
                    <a:srgbClr val="00A651"/>
                  </a:solidFill>
                </a:rPr>
                <a:t> </a:t>
              </a:r>
              <a:r>
                <a:rPr lang="en-US" sz="2800" b="1" dirty="0" err="1">
                  <a:solidFill>
                    <a:srgbClr val="00A651"/>
                  </a:solidFill>
                </a:rPr>
                <a:t>học</a:t>
              </a:r>
              <a:endParaRPr lang="en-US" sz="2800" b="1" dirty="0">
                <a:solidFill>
                  <a:srgbClr val="00A651"/>
                </a:solidFill>
              </a:endParaRPr>
            </a:p>
          </p:txBody>
        </p:sp>
        <p:sp>
          <p:nvSpPr>
            <p:cNvPr id="36" name="TextBox 35">
              <a:extLst>
                <a:ext uri="{FF2B5EF4-FFF2-40B4-BE49-F238E27FC236}">
                  <a16:creationId xmlns:a16="http://schemas.microsoft.com/office/drawing/2014/main" id="{5F9BACBD-7E6D-47DD-90A1-D6EFC17CEBF7}"/>
                </a:ext>
              </a:extLst>
            </p:cNvPr>
            <p:cNvSpPr txBox="1"/>
            <p:nvPr/>
          </p:nvSpPr>
          <p:spPr>
            <a:xfrm>
              <a:off x="1250257" y="1052712"/>
              <a:ext cx="7169844" cy="707886"/>
            </a:xfrm>
            <a:prstGeom prst="rect">
              <a:avLst/>
            </a:prstGeom>
            <a:noFill/>
          </p:spPr>
          <p:txBody>
            <a:bodyPr wrap="square" rtlCol="0">
              <a:spAutoFit/>
            </a:bodyPr>
            <a:lstStyle/>
            <a:p>
              <a:pPr algn="just"/>
              <a:r>
                <a:rPr lang="vi-VN" sz="2000" dirty="0"/>
                <a:t>Trao đổi với bố mẹ về kế hoạch một chuyến đi sắp tới của gia đình và những đồ dùng cá nhân em dự định mang theo.</a:t>
              </a:r>
            </a:p>
          </p:txBody>
        </p:sp>
        <p:sp>
          <p:nvSpPr>
            <p:cNvPr id="43" name="Oval 42">
              <a:extLst>
                <a:ext uri="{FF2B5EF4-FFF2-40B4-BE49-F238E27FC236}">
                  <a16:creationId xmlns:a16="http://schemas.microsoft.com/office/drawing/2014/main" id="{11EE77CE-B078-4762-9AE2-5C7211CA853C}"/>
                </a:ext>
              </a:extLst>
            </p:cNvPr>
            <p:cNvSpPr/>
            <p:nvPr/>
          </p:nvSpPr>
          <p:spPr>
            <a:xfrm>
              <a:off x="627538" y="345721"/>
              <a:ext cx="766258" cy="766106"/>
            </a:xfrm>
            <a:prstGeom prst="ellipse">
              <a:avLst/>
            </a:prstGeom>
            <a:solidFill>
              <a:srgbClr val="00A651"/>
            </a:solidFill>
            <a:ln>
              <a:solidFill>
                <a:srgbClr val="1A8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7">
              <a:extLst>
                <a:ext uri="{FF2B5EF4-FFF2-40B4-BE49-F238E27FC236}">
                  <a16:creationId xmlns:a16="http://schemas.microsoft.com/office/drawing/2014/main" id="{DE3C670E-8440-45B9-BD08-3106088D3E94}"/>
                </a:ext>
              </a:extLst>
            </p:cNvPr>
            <p:cNvSpPr/>
            <p:nvPr/>
          </p:nvSpPr>
          <p:spPr>
            <a:xfrm>
              <a:off x="692249" y="454039"/>
              <a:ext cx="653240" cy="512660"/>
            </a:xfrm>
            <a:custGeom>
              <a:avLst/>
              <a:gdLst>
                <a:gd name="connsiteX0" fmla="*/ 85725 w 2714625"/>
                <a:gd name="connsiteY0" fmla="*/ 1038225 h 2124075"/>
                <a:gd name="connsiteX1" fmla="*/ 1166812 w 2714625"/>
                <a:gd name="connsiteY1" fmla="*/ 190500 h 2124075"/>
                <a:gd name="connsiteX2" fmla="*/ 1700212 w 2714625"/>
                <a:gd name="connsiteY2" fmla="*/ 466725 h 2124075"/>
                <a:gd name="connsiteX3" fmla="*/ 1700212 w 2714625"/>
                <a:gd name="connsiteY3" fmla="*/ 219075 h 2124075"/>
                <a:gd name="connsiteX4" fmla="*/ 1909762 w 2714625"/>
                <a:gd name="connsiteY4" fmla="*/ 219075 h 2124075"/>
                <a:gd name="connsiteX5" fmla="*/ 1909762 w 2714625"/>
                <a:gd name="connsiteY5" fmla="*/ 633413 h 2124075"/>
                <a:gd name="connsiteX6" fmla="*/ 2357437 w 2714625"/>
                <a:gd name="connsiteY6" fmla="*/ 1081088 h 2124075"/>
                <a:gd name="connsiteX7" fmla="*/ 2176462 w 2714625"/>
                <a:gd name="connsiteY7" fmla="*/ 1162050 h 2124075"/>
                <a:gd name="connsiteX8" fmla="*/ 2176462 w 2714625"/>
                <a:gd name="connsiteY8" fmla="*/ 1924050 h 2124075"/>
                <a:gd name="connsiteX9" fmla="*/ 1857375 w 2714625"/>
                <a:gd name="connsiteY9" fmla="*/ 1924050 h 2124075"/>
                <a:gd name="connsiteX10" fmla="*/ 1857375 w 2714625"/>
                <a:gd name="connsiteY10" fmla="*/ 1385888 h 2124075"/>
                <a:gd name="connsiteX11" fmla="*/ 1390650 w 2714625"/>
                <a:gd name="connsiteY11" fmla="*/ 1385888 h 2124075"/>
                <a:gd name="connsiteX12" fmla="*/ 1390650 w 2714625"/>
                <a:gd name="connsiteY12" fmla="*/ 1905000 h 2124075"/>
                <a:gd name="connsiteX13" fmla="*/ 1066800 w 2714625"/>
                <a:gd name="connsiteY13" fmla="*/ 1581150 h 2124075"/>
                <a:gd name="connsiteX14" fmla="*/ 52387 w 2714625"/>
                <a:gd name="connsiteY14" fmla="*/ 1181100 h 2124075"/>
                <a:gd name="connsiteX15" fmla="*/ 52387 w 2714625"/>
                <a:gd name="connsiteY15" fmla="*/ 1371600 h 2124075"/>
                <a:gd name="connsiteX16" fmla="*/ 847725 w 2714625"/>
                <a:gd name="connsiteY16" fmla="*/ 1666875 h 2124075"/>
                <a:gd name="connsiteX17" fmla="*/ 738187 w 2714625"/>
                <a:gd name="connsiteY17" fmla="*/ 1757363 h 2124075"/>
                <a:gd name="connsiteX18" fmla="*/ 138112 w 2714625"/>
                <a:gd name="connsiteY18" fmla="*/ 1543050 h 2124075"/>
                <a:gd name="connsiteX19" fmla="*/ 138112 w 2714625"/>
                <a:gd name="connsiteY19" fmla="*/ 1695450 h 2124075"/>
                <a:gd name="connsiteX20" fmla="*/ 776287 w 2714625"/>
                <a:gd name="connsiteY20" fmla="*/ 1924050 h 2124075"/>
                <a:gd name="connsiteX21" fmla="*/ 757237 w 2714625"/>
                <a:gd name="connsiteY21" fmla="*/ 1947863 h 2124075"/>
                <a:gd name="connsiteX22" fmla="*/ 219075 w 2714625"/>
                <a:gd name="connsiteY22" fmla="*/ 1747838 h 2124075"/>
                <a:gd name="connsiteX23" fmla="*/ 176212 w 2714625"/>
                <a:gd name="connsiteY23" fmla="*/ 1862138 h 2124075"/>
                <a:gd name="connsiteX24" fmla="*/ 776287 w 2714625"/>
                <a:gd name="connsiteY24" fmla="*/ 2100263 h 2124075"/>
                <a:gd name="connsiteX25" fmla="*/ 1162050 w 2714625"/>
                <a:gd name="connsiteY25" fmla="*/ 2124075 h 2124075"/>
                <a:gd name="connsiteX26" fmla="*/ 1162050 w 2714625"/>
                <a:gd name="connsiteY26" fmla="*/ 2066925 h 2124075"/>
                <a:gd name="connsiteX27" fmla="*/ 1576387 w 2714625"/>
                <a:gd name="connsiteY27" fmla="*/ 2066925 h 2124075"/>
                <a:gd name="connsiteX28" fmla="*/ 1576387 w 2714625"/>
                <a:gd name="connsiteY28" fmla="*/ 1743075 h 2124075"/>
                <a:gd name="connsiteX29" fmla="*/ 1538287 w 2714625"/>
                <a:gd name="connsiteY29" fmla="*/ 1743075 h 2124075"/>
                <a:gd name="connsiteX30" fmla="*/ 1538287 w 2714625"/>
                <a:gd name="connsiteY30" fmla="*/ 1519238 h 2124075"/>
                <a:gd name="connsiteX31" fmla="*/ 1695450 w 2714625"/>
                <a:gd name="connsiteY31" fmla="*/ 1519238 h 2124075"/>
                <a:gd name="connsiteX32" fmla="*/ 1695450 w 2714625"/>
                <a:gd name="connsiteY32" fmla="*/ 2124075 h 2124075"/>
                <a:gd name="connsiteX33" fmla="*/ 1871662 w 2714625"/>
                <a:gd name="connsiteY33" fmla="*/ 2124075 h 2124075"/>
                <a:gd name="connsiteX34" fmla="*/ 1871662 w 2714625"/>
                <a:gd name="connsiteY34" fmla="*/ 2066925 h 2124075"/>
                <a:gd name="connsiteX35" fmla="*/ 2352675 w 2714625"/>
                <a:gd name="connsiteY35" fmla="*/ 2066925 h 2124075"/>
                <a:gd name="connsiteX36" fmla="*/ 2352675 w 2714625"/>
                <a:gd name="connsiteY36" fmla="*/ 1766888 h 2124075"/>
                <a:gd name="connsiteX37" fmla="*/ 2400300 w 2714625"/>
                <a:gd name="connsiteY37" fmla="*/ 1766888 h 2124075"/>
                <a:gd name="connsiteX38" fmla="*/ 2400300 w 2714625"/>
                <a:gd name="connsiteY38" fmla="*/ 1266825 h 2124075"/>
                <a:gd name="connsiteX39" fmla="*/ 2447925 w 2714625"/>
                <a:gd name="connsiteY39" fmla="*/ 1266825 h 2124075"/>
                <a:gd name="connsiteX40" fmla="*/ 2447925 w 2714625"/>
                <a:gd name="connsiteY40" fmla="*/ 1223963 h 2124075"/>
                <a:gd name="connsiteX41" fmla="*/ 2714625 w 2714625"/>
                <a:gd name="connsiteY41" fmla="*/ 1223963 h 2124075"/>
                <a:gd name="connsiteX42" fmla="*/ 2714625 w 2714625"/>
                <a:gd name="connsiteY42" fmla="*/ 1138238 h 2124075"/>
                <a:gd name="connsiteX43" fmla="*/ 2686050 w 2714625"/>
                <a:gd name="connsiteY43" fmla="*/ 1138238 h 2124075"/>
                <a:gd name="connsiteX44" fmla="*/ 2686050 w 2714625"/>
                <a:gd name="connsiteY44" fmla="*/ 1085850 h 2124075"/>
                <a:gd name="connsiteX45" fmla="*/ 2595562 w 2714625"/>
                <a:gd name="connsiteY45" fmla="*/ 1085850 h 2124075"/>
                <a:gd name="connsiteX46" fmla="*/ 2043112 w 2714625"/>
                <a:gd name="connsiteY46" fmla="*/ 533400 h 2124075"/>
                <a:gd name="connsiteX47" fmla="*/ 2043112 w 2714625"/>
                <a:gd name="connsiteY47" fmla="*/ 95250 h 2124075"/>
                <a:gd name="connsiteX48" fmla="*/ 1562100 w 2714625"/>
                <a:gd name="connsiteY48" fmla="*/ 95250 h 2124075"/>
                <a:gd name="connsiteX49" fmla="*/ 1562100 w 2714625"/>
                <a:gd name="connsiteY49" fmla="*/ 223838 h 2124075"/>
                <a:gd name="connsiteX50" fmla="*/ 1166812 w 2714625"/>
                <a:gd name="connsiteY50" fmla="*/ 0 h 2124075"/>
                <a:gd name="connsiteX51" fmla="*/ 0 w 2714625"/>
                <a:gd name="connsiteY51" fmla="*/ 890588 h 2124075"/>
                <a:gd name="connsiteX52" fmla="*/ 85725 w 2714625"/>
                <a:gd name="connsiteY52" fmla="*/ 1038225 h 212407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57237 w 2714625"/>
                <a:gd name="connsiteY21" fmla="*/ 1954213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64381 w 2714625"/>
                <a:gd name="connsiteY21" fmla="*/ 1947070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714625" h="2130425">
                  <a:moveTo>
                    <a:pt x="85725" y="1044575"/>
                  </a:moveTo>
                  <a:lnTo>
                    <a:pt x="1166812" y="196850"/>
                  </a:lnTo>
                  <a:lnTo>
                    <a:pt x="1700212" y="473075"/>
                  </a:lnTo>
                  <a:lnTo>
                    <a:pt x="1700212" y="225425"/>
                  </a:lnTo>
                  <a:lnTo>
                    <a:pt x="1909762" y="225425"/>
                  </a:lnTo>
                  <a:lnTo>
                    <a:pt x="1909762" y="639763"/>
                  </a:lnTo>
                  <a:lnTo>
                    <a:pt x="2357437" y="1087438"/>
                  </a:lnTo>
                  <a:lnTo>
                    <a:pt x="2176462" y="1168400"/>
                  </a:lnTo>
                  <a:lnTo>
                    <a:pt x="2176462" y="1930400"/>
                  </a:lnTo>
                  <a:lnTo>
                    <a:pt x="1857375" y="1930400"/>
                  </a:lnTo>
                  <a:lnTo>
                    <a:pt x="1857375" y="1392238"/>
                  </a:lnTo>
                  <a:lnTo>
                    <a:pt x="1390650" y="1392238"/>
                  </a:lnTo>
                  <a:lnTo>
                    <a:pt x="1390650" y="1911350"/>
                  </a:lnTo>
                  <a:lnTo>
                    <a:pt x="1066800" y="1587500"/>
                  </a:lnTo>
                  <a:lnTo>
                    <a:pt x="52387" y="1187450"/>
                  </a:lnTo>
                  <a:lnTo>
                    <a:pt x="52387" y="1377950"/>
                  </a:lnTo>
                  <a:lnTo>
                    <a:pt x="847725" y="1673225"/>
                  </a:lnTo>
                  <a:lnTo>
                    <a:pt x="738187" y="1763713"/>
                  </a:lnTo>
                  <a:lnTo>
                    <a:pt x="138112" y="1549400"/>
                  </a:lnTo>
                  <a:lnTo>
                    <a:pt x="138112" y="1701800"/>
                  </a:lnTo>
                  <a:lnTo>
                    <a:pt x="776287" y="1930400"/>
                  </a:lnTo>
                  <a:lnTo>
                    <a:pt x="764381" y="1947070"/>
                  </a:lnTo>
                  <a:lnTo>
                    <a:pt x="219075" y="1754188"/>
                  </a:lnTo>
                  <a:lnTo>
                    <a:pt x="176212" y="1868488"/>
                  </a:lnTo>
                  <a:lnTo>
                    <a:pt x="776287" y="2106613"/>
                  </a:lnTo>
                  <a:lnTo>
                    <a:pt x="1162050" y="2130425"/>
                  </a:lnTo>
                  <a:lnTo>
                    <a:pt x="1162050" y="2073275"/>
                  </a:lnTo>
                  <a:lnTo>
                    <a:pt x="1576387" y="2073275"/>
                  </a:lnTo>
                  <a:lnTo>
                    <a:pt x="1576387" y="1749425"/>
                  </a:lnTo>
                  <a:lnTo>
                    <a:pt x="1538287" y="1749425"/>
                  </a:lnTo>
                  <a:lnTo>
                    <a:pt x="1538287" y="1525588"/>
                  </a:lnTo>
                  <a:lnTo>
                    <a:pt x="1695450" y="1525588"/>
                  </a:lnTo>
                  <a:lnTo>
                    <a:pt x="1695450" y="2130425"/>
                  </a:lnTo>
                  <a:lnTo>
                    <a:pt x="1871662" y="2130425"/>
                  </a:lnTo>
                  <a:lnTo>
                    <a:pt x="1871662" y="2073275"/>
                  </a:lnTo>
                  <a:lnTo>
                    <a:pt x="2352675" y="2073275"/>
                  </a:lnTo>
                  <a:lnTo>
                    <a:pt x="2352675" y="1773238"/>
                  </a:lnTo>
                  <a:lnTo>
                    <a:pt x="2400300" y="1773238"/>
                  </a:lnTo>
                  <a:lnTo>
                    <a:pt x="2400300" y="1273175"/>
                  </a:lnTo>
                  <a:lnTo>
                    <a:pt x="2447925" y="1273175"/>
                  </a:lnTo>
                  <a:lnTo>
                    <a:pt x="2447925" y="1230313"/>
                  </a:lnTo>
                  <a:lnTo>
                    <a:pt x="2714625" y="1230313"/>
                  </a:lnTo>
                  <a:lnTo>
                    <a:pt x="2714625" y="1144588"/>
                  </a:lnTo>
                  <a:lnTo>
                    <a:pt x="2686050" y="1144588"/>
                  </a:lnTo>
                  <a:lnTo>
                    <a:pt x="2686050" y="1092200"/>
                  </a:lnTo>
                  <a:lnTo>
                    <a:pt x="2595562" y="1092200"/>
                  </a:lnTo>
                  <a:lnTo>
                    <a:pt x="2043112" y="539750"/>
                  </a:lnTo>
                  <a:lnTo>
                    <a:pt x="2043112" y="101600"/>
                  </a:lnTo>
                  <a:lnTo>
                    <a:pt x="1562100" y="101600"/>
                  </a:lnTo>
                  <a:lnTo>
                    <a:pt x="1562100" y="230188"/>
                  </a:lnTo>
                  <a:lnTo>
                    <a:pt x="1135062" y="0"/>
                  </a:lnTo>
                  <a:lnTo>
                    <a:pt x="0" y="896938"/>
                  </a:lnTo>
                  <a:lnTo>
                    <a:pt x="85725" y="1044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8">
              <a:extLst>
                <a:ext uri="{FF2B5EF4-FFF2-40B4-BE49-F238E27FC236}">
                  <a16:creationId xmlns:a16="http://schemas.microsoft.com/office/drawing/2014/main" id="{06D8A0B4-06C3-4AC7-9B9F-E0EC2372E202}"/>
                </a:ext>
              </a:extLst>
            </p:cNvPr>
            <p:cNvSpPr/>
            <p:nvPr/>
          </p:nvSpPr>
          <p:spPr>
            <a:xfrm>
              <a:off x="1198768" y="486524"/>
              <a:ext cx="102976" cy="118508"/>
            </a:xfrm>
            <a:custGeom>
              <a:avLst/>
              <a:gdLst>
                <a:gd name="connsiteX0" fmla="*/ 155609 w 427928"/>
                <a:gd name="connsiteY0" fmla="*/ 70 h 492474"/>
                <a:gd name="connsiteX1" fmla="*/ 57184 w 427928"/>
                <a:gd name="connsiteY1" fmla="*/ 111195 h 492474"/>
                <a:gd name="connsiteX2" fmla="*/ 34 w 427928"/>
                <a:gd name="connsiteY2" fmla="*/ 235020 h 492474"/>
                <a:gd name="connsiteX3" fmla="*/ 50834 w 427928"/>
                <a:gd name="connsiteY3" fmla="*/ 393770 h 492474"/>
                <a:gd name="connsiteX4" fmla="*/ 171484 w 427928"/>
                <a:gd name="connsiteY4" fmla="*/ 469970 h 492474"/>
                <a:gd name="connsiteX5" fmla="*/ 292134 w 427928"/>
                <a:gd name="connsiteY5" fmla="*/ 492195 h 492474"/>
                <a:gd name="connsiteX6" fmla="*/ 349284 w 427928"/>
                <a:gd name="connsiteY6" fmla="*/ 479495 h 492474"/>
                <a:gd name="connsiteX7" fmla="*/ 412784 w 427928"/>
                <a:gd name="connsiteY7" fmla="*/ 438220 h 492474"/>
                <a:gd name="connsiteX8" fmla="*/ 406434 w 427928"/>
                <a:gd name="connsiteY8" fmla="*/ 422345 h 492474"/>
                <a:gd name="connsiteX9" fmla="*/ 184184 w 427928"/>
                <a:gd name="connsiteY9" fmla="*/ 215970 h 492474"/>
                <a:gd name="connsiteX10" fmla="*/ 168309 w 427928"/>
                <a:gd name="connsiteY10" fmla="*/ 171520 h 492474"/>
                <a:gd name="connsiteX11" fmla="*/ 165134 w 427928"/>
                <a:gd name="connsiteY11" fmla="*/ 95320 h 492474"/>
                <a:gd name="connsiteX12" fmla="*/ 155609 w 427928"/>
                <a:gd name="connsiteY12" fmla="*/ 70 h 49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928" h="492474">
                  <a:moveTo>
                    <a:pt x="155609" y="70"/>
                  </a:moveTo>
                  <a:cubicBezTo>
                    <a:pt x="137617" y="2716"/>
                    <a:pt x="83113" y="72037"/>
                    <a:pt x="57184" y="111195"/>
                  </a:cubicBezTo>
                  <a:cubicBezTo>
                    <a:pt x="31255" y="150353"/>
                    <a:pt x="1092" y="187924"/>
                    <a:pt x="34" y="235020"/>
                  </a:cubicBezTo>
                  <a:cubicBezTo>
                    <a:pt x="-1024" y="282116"/>
                    <a:pt x="22259" y="354612"/>
                    <a:pt x="50834" y="393770"/>
                  </a:cubicBezTo>
                  <a:cubicBezTo>
                    <a:pt x="79409" y="432928"/>
                    <a:pt x="131267" y="453566"/>
                    <a:pt x="171484" y="469970"/>
                  </a:cubicBezTo>
                  <a:cubicBezTo>
                    <a:pt x="211701" y="486374"/>
                    <a:pt x="262501" y="490608"/>
                    <a:pt x="292134" y="492195"/>
                  </a:cubicBezTo>
                  <a:cubicBezTo>
                    <a:pt x="321767" y="493782"/>
                    <a:pt x="329176" y="488491"/>
                    <a:pt x="349284" y="479495"/>
                  </a:cubicBezTo>
                  <a:cubicBezTo>
                    <a:pt x="369392" y="470499"/>
                    <a:pt x="403259" y="447745"/>
                    <a:pt x="412784" y="438220"/>
                  </a:cubicBezTo>
                  <a:cubicBezTo>
                    <a:pt x="422309" y="428695"/>
                    <a:pt x="444534" y="459387"/>
                    <a:pt x="406434" y="422345"/>
                  </a:cubicBezTo>
                  <a:cubicBezTo>
                    <a:pt x="368334" y="385303"/>
                    <a:pt x="223872" y="257774"/>
                    <a:pt x="184184" y="215970"/>
                  </a:cubicBezTo>
                  <a:cubicBezTo>
                    <a:pt x="144496" y="174166"/>
                    <a:pt x="171484" y="191628"/>
                    <a:pt x="168309" y="171520"/>
                  </a:cubicBezTo>
                  <a:cubicBezTo>
                    <a:pt x="165134" y="151412"/>
                    <a:pt x="165663" y="120720"/>
                    <a:pt x="165134" y="95320"/>
                  </a:cubicBezTo>
                  <a:cubicBezTo>
                    <a:pt x="164605" y="69920"/>
                    <a:pt x="173601" y="-2576"/>
                    <a:pt x="155609" y="7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0B358FF-4610-4CAF-A6AE-91BE30924F15}"/>
                </a:ext>
              </a:extLst>
            </p:cNvPr>
            <p:cNvSpPr/>
            <p:nvPr/>
          </p:nvSpPr>
          <p:spPr>
            <a:xfrm>
              <a:off x="923328" y="585327"/>
              <a:ext cx="118573" cy="116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BB118B4-5882-4BD1-8D6F-6EB143197783}"/>
                </a:ext>
              </a:extLst>
            </p:cNvPr>
            <p:cNvSpPr/>
            <p:nvPr/>
          </p:nvSpPr>
          <p:spPr>
            <a:xfrm>
              <a:off x="957964" y="618967"/>
              <a:ext cx="50398" cy="49148"/>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10">
              <a:extLst>
                <a:ext uri="{FF2B5EF4-FFF2-40B4-BE49-F238E27FC236}">
                  <a16:creationId xmlns:a16="http://schemas.microsoft.com/office/drawing/2014/main" id="{FB67C750-8051-46CC-9E23-84511BBDF0B5}"/>
                </a:ext>
              </a:extLst>
            </p:cNvPr>
            <p:cNvSpPr/>
            <p:nvPr/>
          </p:nvSpPr>
          <p:spPr>
            <a:xfrm>
              <a:off x="900904" y="860161"/>
              <a:ext cx="64178" cy="75065"/>
            </a:xfrm>
            <a:custGeom>
              <a:avLst/>
              <a:gdLst>
                <a:gd name="connsiteX0" fmla="*/ 266700 w 266700"/>
                <a:gd name="connsiteY0" fmla="*/ 97631 h 311944"/>
                <a:gd name="connsiteX1" fmla="*/ 266700 w 266700"/>
                <a:gd name="connsiteY1" fmla="*/ 311944 h 311944"/>
                <a:gd name="connsiteX2" fmla="*/ 85725 w 266700"/>
                <a:gd name="connsiteY2" fmla="*/ 311944 h 311944"/>
                <a:gd name="connsiteX3" fmla="*/ 85725 w 266700"/>
                <a:gd name="connsiteY3" fmla="*/ 276225 h 311944"/>
                <a:gd name="connsiteX4" fmla="*/ 190500 w 266700"/>
                <a:gd name="connsiteY4" fmla="*/ 276225 h 311944"/>
                <a:gd name="connsiteX5" fmla="*/ 104775 w 266700"/>
                <a:gd name="connsiteY5" fmla="*/ 190500 h 311944"/>
                <a:gd name="connsiteX6" fmla="*/ 0 w 266700"/>
                <a:gd name="connsiteY6" fmla="*/ 190500 h 311944"/>
                <a:gd name="connsiteX7" fmla="*/ 0 w 266700"/>
                <a:gd name="connsiteY7" fmla="*/ 140494 h 311944"/>
                <a:gd name="connsiteX8" fmla="*/ 69056 w 266700"/>
                <a:gd name="connsiteY8" fmla="*/ 140494 h 311944"/>
                <a:gd name="connsiteX9" fmla="*/ 69056 w 266700"/>
                <a:gd name="connsiteY9" fmla="*/ 104775 h 311944"/>
                <a:gd name="connsiteX10" fmla="*/ 130969 w 266700"/>
                <a:gd name="connsiteY10" fmla="*/ 104775 h 311944"/>
                <a:gd name="connsiteX11" fmla="*/ 130969 w 266700"/>
                <a:gd name="connsiteY11" fmla="*/ 64294 h 311944"/>
                <a:gd name="connsiteX12" fmla="*/ 83344 w 266700"/>
                <a:gd name="connsiteY12" fmla="*/ 64294 h 311944"/>
                <a:gd name="connsiteX13" fmla="*/ 83344 w 266700"/>
                <a:gd name="connsiteY13" fmla="*/ 0 h 311944"/>
                <a:gd name="connsiteX14" fmla="*/ 154781 w 266700"/>
                <a:gd name="connsiteY14" fmla="*/ 0 h 311944"/>
                <a:gd name="connsiteX15" fmla="*/ 266700 w 266700"/>
                <a:gd name="connsiteY15" fmla="*/ 97631 h 31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700" h="311944">
                  <a:moveTo>
                    <a:pt x="266700" y="97631"/>
                  </a:moveTo>
                  <a:lnTo>
                    <a:pt x="266700" y="311944"/>
                  </a:lnTo>
                  <a:lnTo>
                    <a:pt x="85725" y="311944"/>
                  </a:lnTo>
                  <a:lnTo>
                    <a:pt x="85725" y="276225"/>
                  </a:lnTo>
                  <a:lnTo>
                    <a:pt x="190500" y="276225"/>
                  </a:lnTo>
                  <a:lnTo>
                    <a:pt x="104775" y="190500"/>
                  </a:lnTo>
                  <a:lnTo>
                    <a:pt x="0" y="190500"/>
                  </a:lnTo>
                  <a:lnTo>
                    <a:pt x="0" y="140494"/>
                  </a:lnTo>
                  <a:lnTo>
                    <a:pt x="69056" y="140494"/>
                  </a:lnTo>
                  <a:lnTo>
                    <a:pt x="69056" y="104775"/>
                  </a:lnTo>
                  <a:lnTo>
                    <a:pt x="130969" y="104775"/>
                  </a:lnTo>
                  <a:lnTo>
                    <a:pt x="130969" y="64294"/>
                  </a:lnTo>
                  <a:lnTo>
                    <a:pt x="83344" y="64294"/>
                  </a:lnTo>
                  <a:lnTo>
                    <a:pt x="83344" y="0"/>
                  </a:lnTo>
                  <a:lnTo>
                    <a:pt x="154781" y="0"/>
                  </a:lnTo>
                  <a:lnTo>
                    <a:pt x="266700" y="97631"/>
                  </a:ln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picture containing text, toy, doll&#10;&#10;Description automatically generated">
            <a:extLst>
              <a:ext uri="{FF2B5EF4-FFF2-40B4-BE49-F238E27FC236}">
                <a16:creationId xmlns:a16="http://schemas.microsoft.com/office/drawing/2014/main" id="{B93A571F-390B-450F-AE87-E706A6CFB8F6}"/>
              </a:ext>
            </a:extLst>
          </p:cNvPr>
          <p:cNvPicPr>
            <a:picLocks noChangeAspect="1"/>
          </p:cNvPicPr>
          <p:nvPr/>
        </p:nvPicPr>
        <p:blipFill rotWithShape="1">
          <a:blip r:embed="rId4">
            <a:clrChange>
              <a:clrFrom>
                <a:srgbClr val="FFFFFF"/>
              </a:clrFrom>
              <a:clrTo>
                <a:srgbClr val="FFFFFF">
                  <a:alpha val="0"/>
                </a:srgbClr>
              </a:clrTo>
            </a:clrChange>
          </a:blip>
          <a:srcRect t="8827" b="16297"/>
          <a:stretch/>
        </p:blipFill>
        <p:spPr>
          <a:xfrm>
            <a:off x="1930399" y="1688438"/>
            <a:ext cx="5283201" cy="3283367"/>
          </a:xfrm>
          <a:prstGeom prst="rect">
            <a:avLst/>
          </a:prstGeom>
        </p:spPr>
      </p:pic>
    </p:spTree>
    <p:extLst>
      <p:ext uri="{BB962C8B-B14F-4D97-AF65-F5344CB8AC3E}">
        <p14:creationId xmlns:p14="http://schemas.microsoft.com/office/powerpoint/2010/main" val="194987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4B49901-C736-4A54-A636-69ED6CE8C113}"/>
              </a:ext>
            </a:extLst>
          </p:cNvPr>
          <p:cNvGrpSpPr/>
          <p:nvPr/>
        </p:nvGrpSpPr>
        <p:grpSpPr>
          <a:xfrm>
            <a:off x="535828" y="257493"/>
            <a:ext cx="3220224" cy="988451"/>
            <a:chOff x="535828" y="257493"/>
            <a:chExt cx="3220224" cy="988451"/>
          </a:xfrm>
        </p:grpSpPr>
        <p:pic>
          <p:nvPicPr>
            <p:cNvPr id="2" name="Picture 1">
              <a:extLst>
                <a:ext uri="{FF2B5EF4-FFF2-40B4-BE49-F238E27FC236}">
                  <a16:creationId xmlns:a16="http://schemas.microsoft.com/office/drawing/2014/main" id="{1C80324B-3CD5-4D50-9C33-550A108A3AE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535828" y="257493"/>
              <a:ext cx="1059055" cy="988451"/>
            </a:xfrm>
            <a:prstGeom prst="rect">
              <a:avLst/>
            </a:prstGeom>
          </p:spPr>
        </p:pic>
        <p:sp>
          <p:nvSpPr>
            <p:cNvPr id="3" name="Rectangle 2">
              <a:extLst>
                <a:ext uri="{FF2B5EF4-FFF2-40B4-BE49-F238E27FC236}">
                  <a16:creationId xmlns:a16="http://schemas.microsoft.com/office/drawing/2014/main" id="{41B362B8-F93C-4D48-94BF-2E31F0B78BF0}"/>
                </a:ext>
              </a:extLst>
            </p:cNvPr>
            <p:cNvSpPr/>
            <p:nvPr/>
          </p:nvSpPr>
          <p:spPr>
            <a:xfrm>
              <a:off x="1594883" y="369218"/>
              <a:ext cx="2161169" cy="577850"/>
            </a:xfrm>
            <a:prstGeom prst="rect">
              <a:avLst/>
            </a:prstGeom>
          </p:spPr>
          <p:txBody>
            <a:bodyPr wrap="none">
              <a:spAutoFit/>
            </a:bodyPr>
            <a:lstStyle/>
            <a:p>
              <a:pPr>
                <a:lnSpc>
                  <a:spcPct val="150000"/>
                </a:lnSpc>
              </a:pPr>
              <a:r>
                <a:rPr lang="en-US" sz="2400" b="1" dirty="0" err="1">
                  <a:solidFill>
                    <a:srgbClr val="0070C0"/>
                  </a:solidFill>
                </a:rPr>
                <a:t>Sinh</a:t>
              </a:r>
              <a:r>
                <a:rPr lang="en-US" sz="2400" b="1" dirty="0">
                  <a:solidFill>
                    <a:srgbClr val="0070C0"/>
                  </a:solidFill>
                </a:rPr>
                <a:t> </a:t>
              </a:r>
              <a:r>
                <a:rPr lang="vi-VN" sz="2400" b="1" dirty="0">
                  <a:solidFill>
                    <a:srgbClr val="0070C0"/>
                  </a:solidFill>
                </a:rPr>
                <a:t>hoạt lớp</a:t>
              </a:r>
              <a:endParaRPr lang="en-US" sz="2400" b="1" dirty="0">
                <a:solidFill>
                  <a:srgbClr val="0070C0"/>
                </a:solidFill>
              </a:endParaRPr>
            </a:p>
          </p:txBody>
        </p:sp>
      </p:grpSp>
      <p:sp>
        <p:nvSpPr>
          <p:cNvPr id="6" name="TextBox 5">
            <a:extLst>
              <a:ext uri="{FF2B5EF4-FFF2-40B4-BE49-F238E27FC236}">
                <a16:creationId xmlns:a16="http://schemas.microsoft.com/office/drawing/2014/main" id="{3410FDD5-782C-4979-9D02-E86211DC1FF7}"/>
              </a:ext>
            </a:extLst>
          </p:cNvPr>
          <p:cNvSpPr txBox="1"/>
          <p:nvPr/>
        </p:nvSpPr>
        <p:spPr>
          <a:xfrm>
            <a:off x="1594882" y="947068"/>
            <a:ext cx="7208875" cy="400110"/>
          </a:xfrm>
          <a:prstGeom prst="rect">
            <a:avLst/>
          </a:prstGeom>
          <a:noFill/>
        </p:spPr>
        <p:txBody>
          <a:bodyPr wrap="square" rtlCol="0">
            <a:spAutoFit/>
          </a:bodyPr>
          <a:lstStyle/>
          <a:p>
            <a:r>
              <a:rPr lang="vi-VN" sz="2000" dirty="0"/>
              <a:t>Chia sẻ về kế hoạch chuyến đi sắp tới của gia đình em.</a:t>
            </a:r>
          </a:p>
        </p:txBody>
      </p:sp>
      <p:sp>
        <p:nvSpPr>
          <p:cNvPr id="8" name="TextBox 7">
            <a:extLst>
              <a:ext uri="{FF2B5EF4-FFF2-40B4-BE49-F238E27FC236}">
                <a16:creationId xmlns:a16="http://schemas.microsoft.com/office/drawing/2014/main" id="{46B5C731-761E-4945-9F77-EFCAC21633A5}"/>
              </a:ext>
            </a:extLst>
          </p:cNvPr>
          <p:cNvSpPr txBox="1"/>
          <p:nvPr/>
        </p:nvSpPr>
        <p:spPr>
          <a:xfrm>
            <a:off x="527595" y="1357669"/>
            <a:ext cx="3024639" cy="2343655"/>
          </a:xfrm>
          <a:prstGeom prst="rect">
            <a:avLst/>
          </a:prstGeom>
          <a:noFill/>
        </p:spPr>
        <p:txBody>
          <a:bodyPr wrap="square" rtlCol="0">
            <a:spAutoFit/>
          </a:bodyPr>
          <a:lstStyle/>
          <a:p>
            <a:pPr algn="just">
              <a:lnSpc>
                <a:spcPct val="150000"/>
              </a:lnSpc>
            </a:pPr>
            <a:r>
              <a:rPr lang="vi-VN" sz="2000" dirty="0"/>
              <a:t>- Kể về nơi gia đình em sẽ đến.</a:t>
            </a:r>
          </a:p>
          <a:p>
            <a:pPr algn="just">
              <a:lnSpc>
                <a:spcPct val="150000"/>
              </a:lnSpc>
            </a:pPr>
            <a:r>
              <a:rPr lang="vi-VN" sz="2000" dirty="0"/>
              <a:t>- Nêu những đồ dùng em dự định mang theo trong chuyến đi.</a:t>
            </a:r>
          </a:p>
        </p:txBody>
      </p:sp>
      <p:pic>
        <p:nvPicPr>
          <p:cNvPr id="5" name="Picture 4">
            <a:extLst>
              <a:ext uri="{FF2B5EF4-FFF2-40B4-BE49-F238E27FC236}">
                <a16:creationId xmlns:a16="http://schemas.microsoft.com/office/drawing/2014/main" id="{99243AE3-B119-4794-965D-3ADB2095D6D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756052" y="1347177"/>
            <a:ext cx="4852120" cy="3334497"/>
          </a:xfrm>
          <a:prstGeom prst="rect">
            <a:avLst/>
          </a:prstGeom>
        </p:spPr>
      </p:pic>
    </p:spTree>
    <p:extLst>
      <p:ext uri="{BB962C8B-B14F-4D97-AF65-F5344CB8AC3E}">
        <p14:creationId xmlns:p14="http://schemas.microsoft.com/office/powerpoint/2010/main" val="91499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8558C9-BE0C-423C-9B02-5997E9BEEA5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19100" y="556648"/>
            <a:ext cx="8389938" cy="3697852"/>
          </a:xfrm>
          <a:prstGeom prst="rect">
            <a:avLst/>
          </a:prstGeom>
        </p:spPr>
      </p:pic>
    </p:spTree>
    <p:extLst>
      <p:ext uri="{BB962C8B-B14F-4D97-AF65-F5344CB8AC3E}">
        <p14:creationId xmlns:p14="http://schemas.microsoft.com/office/powerpoint/2010/main" val="48743748"/>
      </p:ext>
    </p:extLst>
  </p:cSld>
  <p:clrMapOvr>
    <a:masterClrMapping/>
  </p:clrMapOvr>
</p:sld>
</file>

<file path=ppt/theme/theme1.xml><?xml version="1.0" encoding="utf-8"?>
<a:theme xmlns:a="http://schemas.openxmlformats.org/drawingml/2006/main" name="English Vocabulary Workshop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TotalTime>
  <Words>357</Words>
  <Application>Microsoft Office PowerPoint</Application>
  <PresentationFormat>On-screen Show (16:9)</PresentationFormat>
  <Paragraphs>26</Paragraphs>
  <Slides>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UTM Androgyne</vt:lpstr>
      <vt:lpstr>Pangolin</vt:lpstr>
      <vt:lpstr>UTM Cookies</vt:lpstr>
      <vt:lpstr>Arial</vt:lpstr>
      <vt:lpstr>Baloo 2</vt:lpstr>
      <vt:lpstr>English Vocabulary Workshop by Slidesgo</vt:lpstr>
      <vt:lpstr>Bài 17: Hành trang lên đường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VOCABULARY</dc:title>
  <dc:creator>L.U</dc:creator>
  <cp:lastModifiedBy>Phạm Thanh Hằng (ADAS – GV)</cp:lastModifiedBy>
  <cp:revision>39</cp:revision>
  <dcterms:modified xsi:type="dcterms:W3CDTF">2021-06-10T17:05:47Z</dcterms:modified>
</cp:coreProperties>
</file>