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theme/themeOverride7.xml" ContentType="application/vnd.openxmlformats-officedocument.themeOverride+xml"/>
  <Override PartName="/ppt/notesSlides/notesSlide3.xml" ContentType="application/vnd.openxmlformats-officedocument.presentationml.notesSlide+xml"/>
  <Override PartName="/ppt/theme/themeOverride8.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56" r:id="rId3"/>
    <p:sldId id="258" r:id="rId4"/>
    <p:sldId id="260" r:id="rId5"/>
    <p:sldId id="261" r:id="rId6"/>
    <p:sldId id="263" r:id="rId7"/>
    <p:sldId id="262" r:id="rId8"/>
    <p:sldId id="264" r:id="rId9"/>
    <p:sldId id="265" r:id="rId10"/>
    <p:sldId id="266" r:id="rId11"/>
    <p:sldId id="267" r:id="rId12"/>
    <p:sldId id="268" r:id="rId13"/>
    <p:sldId id="272" r:id="rId14"/>
    <p:sldId id="270" r:id="rId15"/>
    <p:sldId id="271" r:id="rId16"/>
    <p:sldId id="273" r:id="rId17"/>
    <p:sldId id="274" r:id="rId18"/>
    <p:sldId id="269" r:id="rId19"/>
    <p:sldId id="275" r:id="rId20"/>
  </p:sldIdLst>
  <p:sldSz cx="12192000" cy="6858000"/>
  <p:notesSz cx="6858000" cy="9144000"/>
  <p:embeddedFontLst>
    <p:embeddedFont>
      <p:font typeface="#9Slide05 Aphrodite Pro" charset="0"/>
      <p:regular r:id="rId22"/>
    </p:embeddedFont>
    <p:embeddedFont>
      <p:font typeface="#9Slide07 HoneyCream" charset="0"/>
      <p:regular r:id="rId23"/>
    </p:embeddedFont>
    <p:embeddedFont>
      <p:font typeface="#9Slide05 Bodega Script" charset="0"/>
      <p:regular r:id="rId24"/>
    </p:embeddedFont>
    <p:embeddedFont>
      <p:font typeface="Calibri" pitchFamily="34" charset="0"/>
      <p:regular r:id="rId25"/>
      <p:bold r:id="rId26"/>
      <p:italic r:id="rId27"/>
      <p:boldItalic r:id="rId28"/>
    </p:embeddedFont>
    <p:embeddedFont>
      <p:font typeface="Cambria" pitchFamily="18" charset="0"/>
      <p:regular r:id="rId29"/>
      <p:bold r:id="rId30"/>
      <p:italic r:id="rId31"/>
      <p:boldItalic r:id="rId32"/>
    </p:embeddedFont>
    <p:embeddedFont>
      <p:font typeface="Calibri Light" pitchFamily="34" charset="0"/>
      <p:regular r:id="rId33"/>
      <p:italic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8A6F"/>
    <a:srgbClr val="FF6699"/>
    <a:srgbClr val="ABD5E7"/>
    <a:srgbClr val="E67EAC"/>
    <a:srgbClr val="336753"/>
    <a:srgbClr val="FF33CC"/>
    <a:srgbClr val="FF99FF"/>
    <a:srgbClr val="333F50"/>
    <a:srgbClr val="E6E6E6"/>
    <a:srgbClr val="DA3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p:scale>
          <a:sx n="74" d="100"/>
          <a:sy n="74" d="100"/>
        </p:scale>
        <p:origin x="-486"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5A8C6-2375-423B-9C73-DE8CB0DADA85}" type="datetimeFigureOut">
              <a:rPr lang="en-GB" smtClean="0"/>
              <a:t>22/11/2022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2191D-5D71-4F9F-86E6-249DA4C30264}" type="slidenum">
              <a:rPr lang="en-GB" smtClean="0"/>
              <a:t>‹#›</a:t>
            </a:fld>
            <a:endParaRPr lang="en-GB"/>
          </a:p>
        </p:txBody>
      </p:sp>
    </p:spTree>
    <p:extLst>
      <p:ext uri="{BB962C8B-B14F-4D97-AF65-F5344CB8AC3E}">
        <p14:creationId xmlns:p14="http://schemas.microsoft.com/office/powerpoint/2010/main" val="271350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10</a:t>
            </a:fld>
            <a:endParaRPr lang="en-GB"/>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GV </a:t>
            </a:r>
            <a:r>
              <a:rPr lang="en-GB" dirty="0" err="1" smtClean="0"/>
              <a:t>kích</a:t>
            </a:r>
            <a:r>
              <a:rPr lang="en-GB" baseline="0" dirty="0" smtClean="0"/>
              <a:t> </a:t>
            </a:r>
            <a:r>
              <a:rPr lang="en-GB" baseline="0" dirty="0" err="1" smtClean="0"/>
              <a:t>vào</a:t>
            </a:r>
            <a:r>
              <a:rPr lang="en-GB" baseline="0" dirty="0" smtClean="0"/>
              <a:t> </a:t>
            </a:r>
            <a:r>
              <a:rPr lang="en-GB" baseline="0" dirty="0" err="1" smtClean="0"/>
              <a:t>đám</a:t>
            </a:r>
            <a:r>
              <a:rPr lang="en-GB" baseline="0" dirty="0" smtClean="0"/>
              <a:t> </a:t>
            </a:r>
            <a:r>
              <a:rPr lang="en-GB" baseline="0" dirty="0" err="1" smtClean="0"/>
              <a:t>mấy</a:t>
            </a:r>
            <a:r>
              <a:rPr lang="en-GB" baseline="0" dirty="0" smtClean="0"/>
              <a:t> </a:t>
            </a:r>
            <a:r>
              <a:rPr lang="en-GB" baseline="0" dirty="0" err="1" smtClean="0"/>
              <a:t>chưa</a:t>
            </a:r>
            <a:r>
              <a:rPr lang="en-GB" baseline="0" dirty="0" smtClean="0"/>
              <a:t> </a:t>
            </a:r>
            <a:r>
              <a:rPr lang="en-GB" baseline="0" dirty="0" err="1" smtClean="0"/>
              <a:t>chữ</a:t>
            </a:r>
            <a:r>
              <a:rPr lang="en-GB" baseline="0" dirty="0" smtClean="0"/>
              <a:t> </a:t>
            </a:r>
            <a:r>
              <a:rPr lang="en-GB" baseline="0" dirty="0" err="1" smtClean="0"/>
              <a:t>để</a:t>
            </a:r>
            <a:r>
              <a:rPr lang="en-GB" baseline="0" dirty="0" smtClean="0"/>
              <a:t> di </a:t>
            </a:r>
            <a:r>
              <a:rPr lang="en-GB" baseline="0" dirty="0" err="1" smtClean="0"/>
              <a:t>chuyển</a:t>
            </a:r>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11</a:t>
            </a:fld>
            <a:endParaRPr lang="en-GB"/>
          </a:p>
        </p:txBody>
      </p:sp>
    </p:spTree>
    <p:extLst>
      <p:ext uri="{BB962C8B-B14F-4D97-AF65-F5344CB8AC3E}">
        <p14:creationId xmlns:p14="http://schemas.microsoft.com/office/powerpoint/2010/main" val="146389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12</a:t>
            </a:fld>
            <a:endParaRPr lang="en-GB"/>
          </a:p>
        </p:txBody>
      </p:sp>
    </p:spTree>
    <p:extLst>
      <p:ext uri="{BB962C8B-B14F-4D97-AF65-F5344CB8AC3E}">
        <p14:creationId xmlns:p14="http://schemas.microsoft.com/office/powerpoint/2010/main" val="376294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17</a:t>
            </a:fld>
            <a:endParaRPr lang="en-GB"/>
          </a:p>
        </p:txBody>
      </p:sp>
    </p:spTree>
    <p:extLst>
      <p:ext uri="{BB962C8B-B14F-4D97-AF65-F5344CB8AC3E}">
        <p14:creationId xmlns:p14="http://schemas.microsoft.com/office/powerpoint/2010/main" val="2269399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18</a:t>
            </a:fld>
            <a:endParaRPr lang="en-GB"/>
          </a:p>
        </p:txBody>
      </p:sp>
    </p:spTree>
    <p:extLst>
      <p:ext uri="{BB962C8B-B14F-4D97-AF65-F5344CB8AC3E}">
        <p14:creationId xmlns:p14="http://schemas.microsoft.com/office/powerpoint/2010/main" val="256464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982883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2E8DC-6B92-4D62-BC02-EB1D91F8F19D}" type="datetimeFigureOut">
              <a:rPr lang="en-GB" smtClean="0"/>
              <a:t>22/11/2022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72334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C2E8DC-6B92-4D62-BC02-EB1D91F8F19D}"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801638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C2E8DC-6B92-4D62-BC02-EB1D91F8F19D}"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151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13198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28052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7232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0925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4214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0282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735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055084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0145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870588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456288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645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297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185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8439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9509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323519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300335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62085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C2E8DC-6B92-4D62-BC02-EB1D91F8F19D}"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13343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C2E8DC-6B92-4D62-BC02-EB1D91F8F19D}"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6904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C2E8DC-6B92-4D62-BC02-EB1D91F8F19D}" type="datetimeFigureOut">
              <a:rPr lang="en-GB" smtClean="0"/>
              <a:t>22/11/2022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63159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C2E8DC-6B92-4D62-BC02-EB1D91F8F19D}" type="datetimeFigureOut">
              <a:rPr lang="en-GB" smtClean="0"/>
              <a:t>22/11/2022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8829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2E8DC-6B92-4D62-BC02-EB1D91F8F19D}" type="datetimeFigureOut">
              <a:rPr lang="en-GB" smtClean="0"/>
              <a:t>22/11/2022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3E8F5-1AC4-4D74-854F-FACCE44034B5}" type="slidenum">
              <a:rPr lang="en-GB" smtClean="0"/>
              <a:t>‹#›</a:t>
            </a:fld>
            <a:endParaRPr lang="en-GB"/>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9218972" y="-5419576"/>
            <a:ext cx="973540" cy="1004490"/>
          </a:xfrm>
          <a:prstGeom prst="rect">
            <a:avLst/>
          </a:prstGeom>
        </p:spPr>
      </p:pic>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9447572" y="1690688"/>
            <a:ext cx="973540" cy="1004490"/>
          </a:xfrm>
          <a:prstGeom prst="rect">
            <a:avLst/>
          </a:prstGeom>
        </p:spPr>
      </p:pic>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9218972" y="9887631"/>
            <a:ext cx="973540" cy="1004490"/>
          </a:xfrm>
          <a:prstGeom prst="rect">
            <a:avLst/>
          </a:prstGeom>
        </p:spPr>
      </p:pic>
      <p:pic>
        <p:nvPicPr>
          <p:cNvPr id="10" name="Picture 9">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9120116" y="8883141"/>
            <a:ext cx="973540" cy="1004490"/>
          </a:xfrm>
          <a:prstGeom prst="rect">
            <a:avLst/>
          </a:prstGeom>
        </p:spPr>
      </p:pic>
      <p:pic>
        <p:nvPicPr>
          <p:cNvPr id="11" name="Picture 10">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3746798" y="7152312"/>
            <a:ext cx="973540" cy="1004490"/>
          </a:xfrm>
          <a:prstGeom prst="rect">
            <a:avLst/>
          </a:prstGeom>
        </p:spPr>
      </p:pic>
      <p:pic>
        <p:nvPicPr>
          <p:cNvPr id="12" name="Picture 11">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3746798" y="-137120"/>
            <a:ext cx="973540" cy="1004490"/>
          </a:xfrm>
          <a:prstGeom prst="rect">
            <a:avLst/>
          </a:prstGeom>
        </p:spPr>
      </p:pic>
      <p:pic>
        <p:nvPicPr>
          <p:cNvPr id="13" name="Picture 12">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838200" y="-4748149"/>
            <a:ext cx="973540" cy="1004490"/>
          </a:xfrm>
          <a:prstGeom prst="rect">
            <a:avLst/>
          </a:prstGeom>
        </p:spPr>
      </p:pic>
      <p:pic>
        <p:nvPicPr>
          <p:cNvPr id="14" name="Picture 13">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6781800" y="-5185555"/>
            <a:ext cx="973540" cy="1004490"/>
          </a:xfrm>
          <a:prstGeom prst="rect">
            <a:avLst/>
          </a:prstGeom>
        </p:spPr>
      </p:pic>
      <p:sp>
        <p:nvSpPr>
          <p:cNvPr id="15" name="Rectangle 14"/>
          <p:cNvSpPr/>
          <p:nvPr userDrawn="1"/>
        </p:nvSpPr>
        <p:spPr>
          <a:xfrm>
            <a:off x="249034" y="625825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458A6F"/>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458A6F"/>
                </a:solidFill>
                <a:effectLst/>
                <a:uLnTx/>
                <a:uFillTx/>
                <a:latin typeface="#9Slide07 HoneyCream" pitchFamily="2" charset="0"/>
                <a:ea typeface="+mn-ea"/>
                <a:cs typeface="+mn-cs"/>
              </a:rPr>
              <a:t> Non </a:t>
            </a:r>
            <a:endParaRPr lang="en-GB" dirty="0">
              <a:solidFill>
                <a:srgbClr val="458A6F"/>
              </a:solidFill>
            </a:endParaRPr>
          </a:p>
        </p:txBody>
      </p:sp>
    </p:spTree>
    <p:extLst>
      <p:ext uri="{BB962C8B-B14F-4D97-AF65-F5344CB8AC3E}">
        <p14:creationId xmlns:p14="http://schemas.microsoft.com/office/powerpoint/2010/main" val="3912066239"/>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F7AC6C0-F664-4FB5-A867-8783C4C4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E3A11AE-9382-4290-9392-073E822CB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110391C-37E2-47B7-8D3B-2701E7854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1F7D562-1910-48AB-98A5-9905E7A54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5C20E6D6-CE6A-48E1-9795-7B8CB5982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838200" y="-4748149"/>
            <a:ext cx="973540" cy="1004490"/>
          </a:xfrm>
          <a:prstGeom prst="rect">
            <a:avLst/>
          </a:prstGeom>
        </p:spPr>
      </p:pic>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346371" y="-5250394"/>
            <a:ext cx="973540" cy="1004490"/>
          </a:xfrm>
          <a:prstGeom prst="rect">
            <a:avLst/>
          </a:prstGeom>
        </p:spPr>
      </p:pic>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7841685" y="-4748149"/>
            <a:ext cx="973540" cy="1004490"/>
          </a:xfrm>
          <a:prstGeom prst="rect">
            <a:avLst/>
          </a:prstGeom>
        </p:spPr>
      </p:pic>
      <p:pic>
        <p:nvPicPr>
          <p:cNvPr id="10" name="Picture 9">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9637828" y="4066133"/>
            <a:ext cx="973540" cy="1004490"/>
          </a:xfrm>
          <a:prstGeom prst="rect">
            <a:avLst/>
          </a:prstGeom>
        </p:spPr>
      </p:pic>
      <p:pic>
        <p:nvPicPr>
          <p:cNvPr id="11" name="Picture 10">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353800" y="10793505"/>
            <a:ext cx="973540" cy="1004490"/>
          </a:xfrm>
          <a:prstGeom prst="rect">
            <a:avLst/>
          </a:prstGeom>
        </p:spPr>
      </p:pic>
      <p:pic>
        <p:nvPicPr>
          <p:cNvPr id="12" name="Picture 11">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876800" y="6952350"/>
            <a:ext cx="973540" cy="1004490"/>
          </a:xfrm>
          <a:prstGeom prst="rect">
            <a:avLst/>
          </a:prstGeom>
        </p:spPr>
      </p:pic>
      <p:pic>
        <p:nvPicPr>
          <p:cNvPr id="13" name="Picture 12">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884576" y="-639365"/>
            <a:ext cx="973540" cy="1004490"/>
          </a:xfrm>
          <a:prstGeom prst="rect">
            <a:avLst/>
          </a:prstGeom>
        </p:spPr>
      </p:pic>
      <p:sp>
        <p:nvSpPr>
          <p:cNvPr id="14" name="Rectangle 13"/>
          <p:cNvSpPr/>
          <p:nvPr userDrawn="1"/>
        </p:nvSpPr>
        <p:spPr>
          <a:xfrm>
            <a:off x="249034" y="625825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458A6F"/>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458A6F"/>
                </a:solidFill>
                <a:effectLst/>
                <a:uLnTx/>
                <a:uFillTx/>
                <a:latin typeface="#9Slide07 HoneyCream" pitchFamily="2" charset="0"/>
                <a:ea typeface="+mn-ea"/>
                <a:cs typeface="+mn-cs"/>
              </a:rPr>
              <a:t> Non </a:t>
            </a:r>
            <a:endParaRPr lang="en-GB" dirty="0">
              <a:solidFill>
                <a:srgbClr val="458A6F"/>
              </a:solidFill>
            </a:endParaRPr>
          </a:p>
        </p:txBody>
      </p:sp>
    </p:spTree>
    <p:extLst>
      <p:ext uri="{BB962C8B-B14F-4D97-AF65-F5344CB8AC3E}">
        <p14:creationId xmlns:p14="http://schemas.microsoft.com/office/powerpoint/2010/main" val="99223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hemeOverride" Target="../theme/themeOverride5.xml"/><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hemeOverride" Target="../theme/themeOverride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hemeOverride" Target="../theme/themeOverride7.xml"/><Relationship Id="rId5" Type="http://schemas.openxmlformats.org/officeDocument/2006/relationships/image" Target="../media/image1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hemeOverride" Target="../theme/themeOverride8.xml"/><Relationship Id="rId5" Type="http://schemas.openxmlformats.org/officeDocument/2006/relationships/image" Target="../media/image1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sp>
        <p:nvSpPr>
          <p:cNvPr id="6" name="TextBox 5">
            <a:extLst>
              <a:ext uri="{FF2B5EF4-FFF2-40B4-BE49-F238E27FC236}">
                <a16:creationId xmlns:a16="http://schemas.microsoft.com/office/drawing/2014/main" xmlns="" id="{0FA0B4EA-91F8-1C02-3952-FB6BA18251EA}"/>
              </a:ext>
            </a:extLst>
          </p:cNvPr>
          <p:cNvSpPr txBox="1"/>
          <p:nvPr/>
        </p:nvSpPr>
        <p:spPr>
          <a:xfrm>
            <a:off x="109917" y="1393940"/>
            <a:ext cx="1046687" cy="333004"/>
          </a:xfrm>
          <a:prstGeom prst="rect">
            <a:avLst/>
          </a:prstGeom>
          <a:noFill/>
        </p:spPr>
        <p:txBody>
          <a:bodyPr wrap="square" rtlCol="0">
            <a:prstTxWarp prst="textArchUp">
              <a:avLst/>
            </a:prstTxWarp>
            <a:spAutoFit/>
          </a:bodyPr>
          <a:lstStyle/>
          <a:p>
            <a:pPr algn="ctr" defTabSz="1219170">
              <a:buClr>
                <a:srgbClr val="000000"/>
              </a:buClr>
            </a:pP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Tiếng</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V</a:t>
            </a:r>
            <a:r>
              <a:rPr lang="en-US" sz="4800" kern="0" dirty="0" err="1"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iệt</a:t>
            </a:r>
            <a:r>
              <a:rPr lang="en-US" sz="4800" kern="0" dirty="0"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3</a:t>
            </a:r>
            <a:endParaRPr lang="id-ID"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 name="Picture 1"/>
          <p:cNvPicPr>
            <a:picLocks noChangeAspect="1"/>
          </p:cNvPicPr>
          <p:nvPr/>
        </p:nvPicPr>
        <p:blipFill>
          <a:blip r:embed="rId5"/>
          <a:stretch>
            <a:fillRect/>
          </a:stretch>
        </p:blipFill>
        <p:spPr>
          <a:xfrm>
            <a:off x="1406019" y="2489500"/>
            <a:ext cx="9035055" cy="3926164"/>
          </a:xfrm>
          <a:prstGeom prst="rect">
            <a:avLst/>
          </a:prstGeom>
        </p:spPr>
      </p:pic>
    </p:spTree>
    <p:extLst>
      <p:ext uri="{BB962C8B-B14F-4D97-AF65-F5344CB8AC3E}">
        <p14:creationId xmlns:p14="http://schemas.microsoft.com/office/powerpoint/2010/main" val="661360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750" fill="hold"/>
                                        <p:tgtEl>
                                          <p:spTgt spid="6"/>
                                        </p:tgtEl>
                                        <p:attrNameLst>
                                          <p:attrName>ppt_w</p:attrName>
                                        </p:attrNameLst>
                                      </p:cBhvr>
                                      <p:tavLst>
                                        <p:tav tm="0">
                                          <p:val>
                                            <p:fltVal val="0"/>
                                          </p:val>
                                        </p:tav>
                                        <p:tav tm="100000">
                                          <p:val>
                                            <p:strVal val="#ppt_w"/>
                                          </p:val>
                                        </p:tav>
                                      </p:tavLst>
                                    </p:anim>
                                    <p:anim calcmode="lin" valueType="num">
                                      <p:cBhvr>
                                        <p:cTn id="12" dur="1750" fill="hold"/>
                                        <p:tgtEl>
                                          <p:spTgt spid="6"/>
                                        </p:tgtEl>
                                        <p:attrNameLst>
                                          <p:attrName>ppt_h</p:attrName>
                                        </p:attrNameLst>
                                      </p:cBhvr>
                                      <p:tavLst>
                                        <p:tav tm="0">
                                          <p:val>
                                            <p:fltVal val="0"/>
                                          </p:val>
                                        </p:tav>
                                        <p:tav tm="100000">
                                          <p:val>
                                            <p:strVal val="#ppt_h"/>
                                          </p:val>
                                        </p:tav>
                                      </p:tavLst>
                                    </p:anim>
                                    <p:animEffect transition="in" filter="fade">
                                      <p:cBhvr>
                                        <p:cTn id="13" dur="1750"/>
                                        <p:tgtEl>
                                          <p:spTgt spid="6"/>
                                        </p:tgtEl>
                                      </p:cBhvr>
                                    </p:animEffect>
                                  </p:childTnLst>
                                </p:cTn>
                              </p:par>
                              <p:par>
                                <p:cTn id="14" presetID="6" presetClass="emph" presetSubtype="0" repeatCount="indefinite" accel="7000" decel="14000" autoRev="1" fill="hold" grpId="0" nodeType="withEffect">
                                  <p:stCondLst>
                                    <p:cond delay="2750"/>
                                  </p:stCondLst>
                                  <p:childTnLst>
                                    <p:animScale>
                                      <p:cBhvr>
                                        <p:cTn id="15" dur="1050" fill="hold"/>
                                        <p:tgtEl>
                                          <p:spTgt spid="6"/>
                                        </p:tgtEl>
                                      </p:cBhvr>
                                      <p:by x="110000" y="110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图片 6">
            <a:extLst>
              <a:ext uri="{FF2B5EF4-FFF2-40B4-BE49-F238E27FC236}">
                <a16:creationId xmlns:a16="http://schemas.microsoft.com/office/drawing/2014/main" xmlns="" id="{6D44B0C4-B084-44E8-B63A-75FB84EFC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36320" y="5832910"/>
            <a:ext cx="3806459" cy="3992186"/>
          </a:xfrm>
          <a:prstGeom prst="rect">
            <a:avLst/>
          </a:prstGeom>
          <a:effectLst>
            <a:outerShdw blurRad="25400" dist="25400" dir="18900000" algn="bl" rotWithShape="0">
              <a:prstClr val="black">
                <a:alpha val="40000"/>
              </a:prstClr>
            </a:outerShdw>
          </a:effectLst>
        </p:spPr>
      </p:pic>
      <p:sp>
        <p:nvSpPr>
          <p:cNvPr id="9" name="Rectangle 8"/>
          <p:cNvSpPr/>
          <p:nvPr/>
        </p:nvSpPr>
        <p:spPr>
          <a:xfrm>
            <a:off x="209431" y="1108772"/>
            <a:ext cx="11735035" cy="2308324"/>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c. Theo em, vì sao bạn nhỏ thấy bức tranh quê mình rất đẹp? Chọn câu trả lời hoặc nếu ý kiến khác của em.</a:t>
            </a:r>
            <a:endParaRPr lang="en-GB" sz="4000" b="1" dirty="0">
              <a:solidFill>
                <a:srgbClr val="333F50"/>
              </a:solidFill>
              <a:latin typeface="Cambria" panose="02040503050406030204" pitchFamily="18" charset="0"/>
              <a:ea typeface="Cambria" panose="02040503050406030204" pitchFamily="18" charset="0"/>
            </a:endParaRPr>
          </a:p>
        </p:txBody>
      </p:sp>
      <p:grpSp>
        <p:nvGrpSpPr>
          <p:cNvPr id="6" name="Group 5"/>
          <p:cNvGrpSpPr/>
          <p:nvPr/>
        </p:nvGrpSpPr>
        <p:grpSpPr>
          <a:xfrm>
            <a:off x="2399947" y="3520053"/>
            <a:ext cx="10687404" cy="762966"/>
            <a:chOff x="437796" y="3353667"/>
            <a:chExt cx="11735035" cy="762966"/>
          </a:xfrm>
        </p:grpSpPr>
        <p:sp>
          <p:nvSpPr>
            <p:cNvPr id="10" name="Rectangle 9"/>
            <p:cNvSpPr/>
            <p:nvPr/>
          </p:nvSpPr>
          <p:spPr>
            <a:xfrm>
              <a:off x="437796" y="3353667"/>
              <a:ext cx="11735035" cy="762966"/>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a:t>
              </a:r>
              <a:r>
                <a:rPr lang="nl-NL" sz="4000" dirty="0" smtClean="0">
                  <a:solidFill>
                    <a:srgbClr val="333F50"/>
                  </a:solidFill>
                  <a:latin typeface="Cambria" panose="02040503050406030204" pitchFamily="18" charset="0"/>
                  <a:ea typeface="Cambria" panose="02040503050406030204" pitchFamily="18" charset="0"/>
                </a:rPr>
                <a:t>    Vì quê hương mình đẹp.</a:t>
              </a:r>
              <a:endParaRPr lang="en-GB" sz="4000" dirty="0">
                <a:solidFill>
                  <a:srgbClr val="333F50"/>
                </a:solidFill>
                <a:latin typeface="Cambria" panose="02040503050406030204" pitchFamily="18" charset="0"/>
                <a:ea typeface="Cambria" panose="02040503050406030204" pitchFamily="18" charset="0"/>
              </a:endParaRPr>
            </a:p>
          </p:txBody>
        </p:sp>
        <p:sp>
          <p:nvSpPr>
            <p:cNvPr id="5" name="Rectangle 4"/>
            <p:cNvSpPr/>
            <p:nvPr/>
          </p:nvSpPr>
          <p:spPr>
            <a:xfrm>
              <a:off x="464793" y="3452172"/>
              <a:ext cx="704850"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2418997" y="4355730"/>
            <a:ext cx="10687404" cy="830997"/>
            <a:chOff x="437796" y="3353667"/>
            <a:chExt cx="11735035" cy="830997"/>
          </a:xfrm>
        </p:grpSpPr>
        <p:sp>
          <p:nvSpPr>
            <p:cNvPr id="16" name="Rectangle 15"/>
            <p:cNvSpPr/>
            <p:nvPr/>
          </p:nvSpPr>
          <p:spPr>
            <a:xfrm>
              <a:off x="437796" y="3353667"/>
              <a:ext cx="11735035" cy="830997"/>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a:t>
              </a:r>
              <a:r>
                <a:rPr lang="nl-NL" sz="4000" dirty="0" smtClean="0">
                  <a:solidFill>
                    <a:srgbClr val="333F50"/>
                  </a:solidFill>
                  <a:latin typeface="Cambria" panose="02040503050406030204" pitchFamily="18" charset="0"/>
                  <a:ea typeface="Cambria" panose="02040503050406030204" pitchFamily="18" charset="0"/>
                </a:rPr>
                <a:t>    Vì bạn nhỏ vẽ đẹp.</a:t>
              </a:r>
              <a:endParaRPr lang="en-GB" sz="4000" dirty="0">
                <a:solidFill>
                  <a:srgbClr val="333F50"/>
                </a:solidFill>
                <a:latin typeface="Cambria" panose="02040503050406030204" pitchFamily="18" charset="0"/>
                <a:ea typeface="Cambria" panose="02040503050406030204" pitchFamily="18" charset="0"/>
              </a:endParaRPr>
            </a:p>
          </p:txBody>
        </p:sp>
        <p:sp>
          <p:nvSpPr>
            <p:cNvPr id="17" name="Rectangle 16"/>
            <p:cNvSpPr/>
            <p:nvPr/>
          </p:nvSpPr>
          <p:spPr>
            <a:xfrm>
              <a:off x="464793" y="3452172"/>
              <a:ext cx="704850"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2424534" y="5302580"/>
            <a:ext cx="10687404" cy="830997"/>
            <a:chOff x="437796" y="3353667"/>
            <a:chExt cx="11735035" cy="830997"/>
          </a:xfrm>
        </p:grpSpPr>
        <p:sp>
          <p:nvSpPr>
            <p:cNvPr id="19" name="Rectangle 18"/>
            <p:cNvSpPr/>
            <p:nvPr/>
          </p:nvSpPr>
          <p:spPr>
            <a:xfrm>
              <a:off x="437796" y="3353667"/>
              <a:ext cx="11735035" cy="830997"/>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a:t>
              </a:r>
              <a:r>
                <a:rPr lang="nl-NL" sz="4000" dirty="0" smtClean="0">
                  <a:solidFill>
                    <a:srgbClr val="333F50"/>
                  </a:solidFill>
                  <a:latin typeface="Cambria" panose="02040503050406030204" pitchFamily="18" charset="0"/>
                  <a:ea typeface="Cambria" panose="02040503050406030204" pitchFamily="18" charset="0"/>
                </a:rPr>
                <a:t>    Vì bạn nhỏ yêu quê hương mình.</a:t>
              </a:r>
              <a:endParaRPr lang="en-GB" sz="4000" dirty="0">
                <a:solidFill>
                  <a:srgbClr val="333F50"/>
                </a:solidFill>
                <a:latin typeface="Cambria" panose="02040503050406030204" pitchFamily="18" charset="0"/>
                <a:ea typeface="Cambria" panose="02040503050406030204" pitchFamily="18" charset="0"/>
              </a:endParaRPr>
            </a:p>
          </p:txBody>
        </p:sp>
        <p:sp>
          <p:nvSpPr>
            <p:cNvPr id="20" name="Rectangle 19"/>
            <p:cNvSpPr/>
            <p:nvPr/>
          </p:nvSpPr>
          <p:spPr>
            <a:xfrm>
              <a:off x="464793" y="3452172"/>
              <a:ext cx="704850"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p:cNvSpPr/>
          <p:nvPr/>
        </p:nvSpPr>
        <p:spPr>
          <a:xfrm>
            <a:off x="2505657" y="5210656"/>
            <a:ext cx="508473" cy="830997"/>
          </a:xfrm>
          <a:prstGeom prst="rect">
            <a:avLst/>
          </a:prstGeom>
        </p:spPr>
        <p:txBody>
          <a:bodyPr wrap="none">
            <a:spAutoFit/>
          </a:bodyPr>
          <a:lstStyle/>
          <a:p>
            <a:r>
              <a:rPr lang="nl-NL" sz="4800" b="1" dirty="0">
                <a:solidFill>
                  <a:srgbClr val="333F50"/>
                </a:solidFill>
                <a:latin typeface="Cambria" panose="02040503050406030204" pitchFamily="18" charset="0"/>
                <a:ea typeface="Cambria" panose="02040503050406030204" pitchFamily="18" charset="0"/>
              </a:rPr>
              <a:t>x</a:t>
            </a:r>
            <a:endParaRPr lang="en-GB" sz="2400" dirty="0"/>
          </a:p>
        </p:txBody>
      </p:sp>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9" name="Rectangle 8"/>
          <p:cNvSpPr/>
          <p:nvPr/>
        </p:nvSpPr>
        <p:spPr>
          <a:xfrm>
            <a:off x="209431" y="1108772"/>
            <a:ext cx="11735035" cy="762966"/>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d. Xếp các từ ngữ dưới đây vào nhóm thích hợp.</a:t>
            </a:r>
            <a:endParaRPr lang="en-GB" sz="4000" b="1" dirty="0">
              <a:solidFill>
                <a:srgbClr val="333F50"/>
              </a:solidFill>
              <a:latin typeface="Cambria" panose="02040503050406030204" pitchFamily="18" charset="0"/>
              <a:ea typeface="Cambria" panose="02040503050406030204" pitchFamily="18" charset="0"/>
            </a:endParaRPr>
          </a:p>
        </p:txBody>
      </p:sp>
      <p:sp>
        <p:nvSpPr>
          <p:cNvPr id="8" name="Cloud 7"/>
          <p:cNvSpPr/>
          <p:nvPr/>
        </p:nvSpPr>
        <p:spPr>
          <a:xfrm>
            <a:off x="2291788" y="2134126"/>
            <a:ext cx="2021918" cy="125426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tô</a:t>
            </a:r>
            <a:endParaRPr lang="en-GB" sz="3600" b="1" dirty="0">
              <a:solidFill>
                <a:srgbClr val="333F50"/>
              </a:solidFill>
              <a:latin typeface="Cambria" panose="02040503050406030204" pitchFamily="18" charset="0"/>
              <a:ea typeface="Cambria" panose="02040503050406030204" pitchFamily="18" charset="0"/>
            </a:endParaRPr>
          </a:p>
        </p:txBody>
      </p:sp>
      <p:sp>
        <p:nvSpPr>
          <p:cNvPr id="21" name="Cloud 7"/>
          <p:cNvSpPr/>
          <p:nvPr/>
        </p:nvSpPr>
        <p:spPr>
          <a:xfrm>
            <a:off x="4558761" y="2062083"/>
            <a:ext cx="2856840" cy="142518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bút</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chì</a:t>
            </a:r>
            <a:endParaRPr lang="en-GB" sz="3600" b="1" dirty="0">
              <a:solidFill>
                <a:srgbClr val="333F50"/>
              </a:solidFill>
              <a:latin typeface="Cambria" panose="02040503050406030204" pitchFamily="18" charset="0"/>
              <a:ea typeface="Cambria" panose="02040503050406030204" pitchFamily="18" charset="0"/>
            </a:endParaRPr>
          </a:p>
        </p:txBody>
      </p:sp>
      <p:sp>
        <p:nvSpPr>
          <p:cNvPr id="22" name="Cloud 7"/>
          <p:cNvSpPr/>
          <p:nvPr/>
        </p:nvSpPr>
        <p:spPr>
          <a:xfrm>
            <a:off x="7938568" y="2070948"/>
            <a:ext cx="2693006" cy="146234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333F50"/>
                </a:solidFill>
                <a:latin typeface="Cambria" panose="02040503050406030204" pitchFamily="18" charset="0"/>
                <a:ea typeface="Cambria" panose="02040503050406030204" pitchFamily="18" charset="0"/>
              </a:rPr>
              <a:t>c</a:t>
            </a:r>
            <a:r>
              <a:rPr lang="en-GB" sz="3600" b="1" dirty="0" err="1" smtClean="0">
                <a:solidFill>
                  <a:srgbClr val="333F50"/>
                </a:solidFill>
                <a:latin typeface="Cambria" panose="02040503050406030204" pitchFamily="18" charset="0"/>
                <a:ea typeface="Cambria" panose="02040503050406030204" pitchFamily="18" charset="0"/>
              </a:rPr>
              <a:t>ây</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gạo</a:t>
            </a:r>
            <a:endParaRPr lang="en-GB" sz="3600" b="1" dirty="0">
              <a:solidFill>
                <a:srgbClr val="333F50"/>
              </a:solidFill>
              <a:latin typeface="Cambria" panose="02040503050406030204" pitchFamily="18" charset="0"/>
              <a:ea typeface="Cambria" panose="02040503050406030204" pitchFamily="18" charset="0"/>
            </a:endParaRPr>
          </a:p>
        </p:txBody>
      </p:sp>
      <p:sp>
        <p:nvSpPr>
          <p:cNvPr id="23" name="Cloud 7"/>
          <p:cNvSpPr/>
          <p:nvPr/>
        </p:nvSpPr>
        <p:spPr>
          <a:xfrm>
            <a:off x="500097" y="3813449"/>
            <a:ext cx="3047705" cy="144800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bức</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tranh</a:t>
            </a:r>
            <a:endParaRPr lang="en-GB" sz="3600" b="1" dirty="0">
              <a:solidFill>
                <a:srgbClr val="333F50"/>
              </a:solidFill>
              <a:latin typeface="Cambria" panose="02040503050406030204" pitchFamily="18" charset="0"/>
              <a:ea typeface="Cambria" panose="02040503050406030204" pitchFamily="18" charset="0"/>
            </a:endParaRPr>
          </a:p>
        </p:txBody>
      </p:sp>
      <p:sp>
        <p:nvSpPr>
          <p:cNvPr id="25" name="Cloud 7"/>
          <p:cNvSpPr/>
          <p:nvPr/>
        </p:nvSpPr>
        <p:spPr>
          <a:xfrm>
            <a:off x="3975579" y="3974290"/>
            <a:ext cx="2021918" cy="125426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vẽ</a:t>
            </a:r>
            <a:endParaRPr lang="en-GB" sz="3600" b="1" dirty="0">
              <a:solidFill>
                <a:srgbClr val="333F50"/>
              </a:solidFill>
              <a:latin typeface="Cambria" panose="02040503050406030204" pitchFamily="18" charset="0"/>
              <a:ea typeface="Cambria" panose="02040503050406030204" pitchFamily="18" charset="0"/>
            </a:endParaRPr>
          </a:p>
        </p:txBody>
      </p:sp>
      <p:sp>
        <p:nvSpPr>
          <p:cNvPr id="26" name="Cloud 7"/>
          <p:cNvSpPr/>
          <p:nvPr/>
        </p:nvSpPr>
        <p:spPr>
          <a:xfrm>
            <a:off x="6334124" y="3835338"/>
            <a:ext cx="2581275" cy="1598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333F50"/>
                </a:solidFill>
                <a:latin typeface="Cambria" panose="02040503050406030204" pitchFamily="18" charset="0"/>
                <a:ea typeface="Cambria" panose="02040503050406030204" pitchFamily="18" charset="0"/>
              </a:rPr>
              <a:t>l</a:t>
            </a:r>
            <a:r>
              <a:rPr lang="en-GB" sz="3600" b="1" dirty="0" err="1" smtClean="0">
                <a:solidFill>
                  <a:srgbClr val="333F50"/>
                </a:solidFill>
                <a:latin typeface="Cambria" panose="02040503050406030204" pitchFamily="18" charset="0"/>
                <a:ea typeface="Cambria" panose="02040503050406030204" pitchFamily="18" charset="0"/>
              </a:rPr>
              <a:t>àng</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xóm</a:t>
            </a:r>
            <a:endParaRPr lang="en-GB" sz="3600" b="1" dirty="0">
              <a:solidFill>
                <a:srgbClr val="333F50"/>
              </a:solidFill>
              <a:latin typeface="Cambria" panose="02040503050406030204" pitchFamily="18" charset="0"/>
              <a:ea typeface="Cambria" panose="02040503050406030204" pitchFamily="18" charset="0"/>
            </a:endParaRPr>
          </a:p>
        </p:txBody>
      </p:sp>
      <p:sp>
        <p:nvSpPr>
          <p:cNvPr id="27" name="Cloud 7"/>
          <p:cNvSpPr/>
          <p:nvPr/>
        </p:nvSpPr>
        <p:spPr>
          <a:xfrm>
            <a:off x="9476065" y="3974290"/>
            <a:ext cx="2021918" cy="125426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333F50"/>
                </a:solidFill>
                <a:latin typeface="Cambria" panose="02040503050406030204" pitchFamily="18" charset="0"/>
                <a:ea typeface="Cambria" panose="02040503050406030204" pitchFamily="18" charset="0"/>
              </a:rPr>
              <a:t>g</a:t>
            </a:r>
            <a:r>
              <a:rPr lang="en-GB" sz="3600" b="1" dirty="0" err="1" smtClean="0">
                <a:solidFill>
                  <a:srgbClr val="333F50"/>
                </a:solidFill>
                <a:latin typeface="Cambria" panose="02040503050406030204" pitchFamily="18" charset="0"/>
                <a:ea typeface="Cambria" panose="02040503050406030204" pitchFamily="18" charset="0"/>
              </a:rPr>
              <a:t>ọt</a:t>
            </a:r>
            <a:endParaRPr lang="en-GB" sz="3600" b="1" dirty="0">
              <a:solidFill>
                <a:srgbClr val="333F50"/>
              </a:solidFill>
              <a:latin typeface="Cambria" panose="02040503050406030204" pitchFamily="18" charset="0"/>
              <a:ea typeface="Cambria" panose="02040503050406030204" pitchFamily="18" charset="0"/>
            </a:endParaRPr>
          </a:p>
        </p:txBody>
      </p:sp>
      <p:sp>
        <p:nvSpPr>
          <p:cNvPr id="11" name="Oval 10"/>
          <p:cNvSpPr/>
          <p:nvPr/>
        </p:nvSpPr>
        <p:spPr>
          <a:xfrm>
            <a:off x="590490" y="5527865"/>
            <a:ext cx="5105519" cy="8978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rgbClr val="333F50"/>
                </a:solidFill>
                <a:latin typeface="Cambria" panose="02040503050406030204" pitchFamily="18" charset="0"/>
                <a:ea typeface="Cambria" panose="02040503050406030204" pitchFamily="18" charset="0"/>
              </a:rPr>
              <a:t>Từ</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ngữ</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chỉ</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sự</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vật</a:t>
            </a:r>
            <a:endParaRPr lang="en-GB" sz="3200" b="1" dirty="0">
              <a:solidFill>
                <a:srgbClr val="333F50"/>
              </a:solidFill>
              <a:latin typeface="Cambria" panose="02040503050406030204" pitchFamily="18" charset="0"/>
              <a:ea typeface="Cambria" panose="02040503050406030204" pitchFamily="18" charset="0"/>
            </a:endParaRPr>
          </a:p>
        </p:txBody>
      </p:sp>
      <p:sp>
        <p:nvSpPr>
          <p:cNvPr id="28" name="Oval 27"/>
          <p:cNvSpPr/>
          <p:nvPr/>
        </p:nvSpPr>
        <p:spPr>
          <a:xfrm>
            <a:off x="7162800" y="5527865"/>
            <a:ext cx="4781665" cy="897848"/>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rgbClr val="333F50"/>
                </a:solidFill>
                <a:latin typeface="Cambria" panose="02040503050406030204" pitchFamily="18" charset="0"/>
                <a:ea typeface="Cambria" panose="02040503050406030204" pitchFamily="18" charset="0"/>
              </a:rPr>
              <a:t>Từ</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ngữ</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chỉ</a:t>
            </a:r>
            <a:r>
              <a:rPr lang="en-GB" sz="3200" b="1" dirty="0" smtClean="0">
                <a:solidFill>
                  <a:srgbClr val="333F50"/>
                </a:solidFill>
                <a:latin typeface="Cambria" panose="02040503050406030204" pitchFamily="18" charset="0"/>
                <a:ea typeface="Cambria" panose="02040503050406030204" pitchFamily="18" charset="0"/>
              </a:rPr>
              <a:t> </a:t>
            </a:r>
          </a:p>
          <a:p>
            <a:pPr algn="ctr"/>
            <a:r>
              <a:rPr lang="en-GB" sz="3200" b="1" dirty="0" err="1" smtClean="0">
                <a:solidFill>
                  <a:srgbClr val="333F50"/>
                </a:solidFill>
                <a:latin typeface="Cambria" panose="02040503050406030204" pitchFamily="18" charset="0"/>
                <a:ea typeface="Cambria" panose="02040503050406030204" pitchFamily="18" charset="0"/>
              </a:rPr>
              <a:t>hoạt</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động</a:t>
            </a:r>
            <a:endParaRPr lang="en-GB" sz="3200" b="1" dirty="0">
              <a:solidFill>
                <a:srgbClr val="333F50"/>
              </a:solidFill>
              <a:latin typeface="Cambria" panose="02040503050406030204" pitchFamily="18" charset="0"/>
              <a:ea typeface="Cambria" panose="02040503050406030204" pitchFamily="18" charset="0"/>
            </a:endParaRPr>
          </a:p>
        </p:txBody>
      </p:sp>
      <p:cxnSp>
        <p:nvCxnSpPr>
          <p:cNvPr id="33" name="Straight Connector 32"/>
          <p:cNvCxnSpPr/>
          <p:nvPr/>
        </p:nvCxnSpPr>
        <p:spPr>
          <a:xfrm>
            <a:off x="6638924" y="1871738"/>
            <a:ext cx="0" cy="435761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396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49" presetClass="path" presetSubtype="0" accel="50000" decel="50000" fill="hold" grpId="1" nodeType="clickEffect">
                                  <p:stCondLst>
                                    <p:cond delay="0"/>
                                  </p:stCondLst>
                                  <p:childTnLst>
                                    <p:animMotion origin="layout" path="M -3.33333E-6 3.7037E-6 L 0.39167 0.04606 " pathEditMode="relative" rAng="0" ptsTypes="AA">
                                      <p:cBhvr>
                                        <p:cTn id="66" dur="2000" fill="hold"/>
                                        <p:tgtEl>
                                          <p:spTgt spid="8"/>
                                        </p:tgtEl>
                                        <p:attrNameLst>
                                          <p:attrName>ppt_x</p:attrName>
                                          <p:attrName>ppt_y</p:attrName>
                                        </p:attrNameLst>
                                      </p:cBhvr>
                                      <p:rCtr x="19583" y="2292"/>
                                    </p:animMotion>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grpId="1" nodeType="clickEffect">
                                  <p:stCondLst>
                                    <p:cond delay="0"/>
                                  </p:stCondLst>
                                  <p:childTnLst>
                                    <p:animMotion origin="layout" path="M 4.375E-6 -4.07407E-6 L 0.20794 -0.26157 " pathEditMode="relative" rAng="0" ptsTypes="AA">
                                      <p:cBhvr>
                                        <p:cTn id="71" dur="2000" fill="hold"/>
                                        <p:tgtEl>
                                          <p:spTgt spid="23"/>
                                        </p:tgtEl>
                                        <p:attrNameLst>
                                          <p:attrName>ppt_x</p:attrName>
                                          <p:attrName>ppt_y</p:attrName>
                                        </p:attrNameLst>
                                      </p:cBhvr>
                                      <p:rCtr x="10391" y="-13079"/>
                                    </p:animMotion>
                                  </p:childTnLst>
                                </p:cTn>
                              </p:par>
                            </p:childTnLst>
                          </p:cTn>
                        </p:par>
                      </p:childTnLst>
                    </p:cTn>
                  </p:par>
                </p:childTnLst>
              </p:cTn>
              <p:nextCondLst>
                <p:cond evt="onClick" delay="0">
                  <p:tgtEl>
                    <p:spTgt spid="23"/>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49" presetClass="path" presetSubtype="0" accel="50000" decel="50000" fill="hold" grpId="1" nodeType="clickEffect">
                                  <p:stCondLst>
                                    <p:cond delay="0"/>
                                  </p:stCondLst>
                                  <p:childTnLst>
                                    <p:animMotion origin="layout" path="M 4.375E-6 3.7037E-7 L -0.325 0.25694 " pathEditMode="relative" rAng="0" ptsTypes="AA">
                                      <p:cBhvr>
                                        <p:cTn id="76" dur="2000" fill="hold"/>
                                        <p:tgtEl>
                                          <p:spTgt spid="21"/>
                                        </p:tgtEl>
                                        <p:attrNameLst>
                                          <p:attrName>ppt_x</p:attrName>
                                          <p:attrName>ppt_y</p:attrName>
                                        </p:attrNameLst>
                                      </p:cBhvr>
                                      <p:rCtr x="-17617" y="13241"/>
                                    </p:animMotion>
                                  </p:child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49" presetClass="path" presetSubtype="0" accel="50000" decel="50000" fill="hold" grpId="1" nodeType="clickEffect">
                                  <p:stCondLst>
                                    <p:cond delay="0"/>
                                  </p:stCondLst>
                                  <p:childTnLst>
                                    <p:animMotion origin="layout" path="M -4.375E-6 -3.33333E-6 L 0.48477 -0.24768 " pathEditMode="relative" rAng="0" ptsTypes="AA">
                                      <p:cBhvr>
                                        <p:cTn id="81" dur="2000" fill="hold"/>
                                        <p:tgtEl>
                                          <p:spTgt spid="25"/>
                                        </p:tgtEl>
                                        <p:attrNameLst>
                                          <p:attrName>ppt_x</p:attrName>
                                          <p:attrName>ppt_y</p:attrName>
                                        </p:attrNameLst>
                                      </p:cBhvr>
                                      <p:rCtr x="24232" y="-12384"/>
                                    </p:animMotion>
                                  </p:childTnLst>
                                </p:cTn>
                              </p:par>
                            </p:childTnLst>
                          </p:cTn>
                        </p:par>
                      </p:childTnLst>
                    </p:cTn>
                  </p:par>
                </p:childTnLst>
              </p:cTn>
              <p:nextCondLst>
                <p:cond evt="onClick" delay="0">
                  <p:tgtEl>
                    <p:spTgt spid="25"/>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49" presetClass="path" presetSubtype="0" accel="50000" decel="50000" fill="hold" grpId="1" nodeType="clickEffect">
                                  <p:stCondLst>
                                    <p:cond delay="0"/>
                                  </p:stCondLst>
                                  <p:childTnLst>
                                    <p:animMotion origin="layout" path="M 0.01562 0.01459 L -0.35261 0.26227 " pathEditMode="relative" rAng="0" ptsTypes="AA">
                                      <p:cBhvr>
                                        <p:cTn id="86" dur="2000" fill="hold"/>
                                        <p:tgtEl>
                                          <p:spTgt spid="22"/>
                                        </p:tgtEl>
                                        <p:attrNameLst>
                                          <p:attrName>ppt_x</p:attrName>
                                          <p:attrName>ppt_y</p:attrName>
                                        </p:attrNameLst>
                                      </p:cBhvr>
                                      <p:rCtr x="-18411" y="12384"/>
                                    </p:animMotion>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6"/>
                    </p:tgtEl>
                  </p:cond>
                </p:stCondLst>
                <p:endSync evt="end" delay="0">
                  <p:rtn val="all"/>
                </p:endSync>
                <p:childTnLst>
                  <p:par>
                    <p:cTn id="88" fill="hold">
                      <p:stCondLst>
                        <p:cond delay="0"/>
                      </p:stCondLst>
                      <p:childTnLst>
                        <p:par>
                          <p:cTn id="89" fill="hold">
                            <p:stCondLst>
                              <p:cond delay="0"/>
                            </p:stCondLst>
                            <p:childTnLst>
                              <p:par>
                                <p:cTn id="90" presetID="49" presetClass="path" presetSubtype="0" accel="50000" decel="50000" fill="hold" grpId="1" nodeType="clickEffect">
                                  <p:stCondLst>
                                    <p:cond delay="0"/>
                                  </p:stCondLst>
                                  <p:childTnLst>
                                    <p:animMotion origin="layout" path="M -6.25E-7 -4.44444E-6 L -0.47539 -0.27638 " pathEditMode="relative" rAng="0" ptsTypes="AA">
                                      <p:cBhvr>
                                        <p:cTn id="91" dur="2000" fill="hold"/>
                                        <p:tgtEl>
                                          <p:spTgt spid="26"/>
                                        </p:tgtEl>
                                        <p:attrNameLst>
                                          <p:attrName>ppt_x</p:attrName>
                                          <p:attrName>ppt_y</p:attrName>
                                        </p:attrNameLst>
                                      </p:cBhvr>
                                      <p:rCtr x="-23776" y="-13819"/>
                                    </p:animMotion>
                                  </p:child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27"/>
                    </p:tgtEl>
                  </p:cond>
                </p:stCondLst>
                <p:endSync evt="end" delay="0">
                  <p:rtn val="all"/>
                </p:endSync>
                <p:childTnLst>
                  <p:par>
                    <p:cTn id="93" fill="hold">
                      <p:stCondLst>
                        <p:cond delay="0"/>
                      </p:stCondLst>
                      <p:childTnLst>
                        <p:par>
                          <p:cTn id="94" fill="hold">
                            <p:stCondLst>
                              <p:cond delay="0"/>
                            </p:stCondLst>
                            <p:childTnLst>
                              <p:par>
                                <p:cTn id="95" presetID="49" presetClass="path" presetSubtype="0" accel="50000" decel="50000" fill="hold" grpId="1" nodeType="clickEffect">
                                  <p:stCondLst>
                                    <p:cond delay="0"/>
                                  </p:stCondLst>
                                  <p:childTnLst>
                                    <p:animMotion origin="layout" path="M 3.75E-6 -3.33333E-6 L -0.12891 0.0125 " pathEditMode="relative" rAng="0" ptsTypes="AA">
                                      <p:cBhvr>
                                        <p:cTn id="96" dur="2000" fill="hold"/>
                                        <p:tgtEl>
                                          <p:spTgt spid="27"/>
                                        </p:tgtEl>
                                        <p:attrNameLst>
                                          <p:attrName>ppt_x</p:attrName>
                                          <p:attrName>ppt_y</p:attrName>
                                        </p:attrNameLst>
                                      </p:cBhvr>
                                      <p:rCtr x="-6445" y="625"/>
                                    </p:animMotion>
                                  </p:childTnLst>
                                </p:cTn>
                              </p:par>
                            </p:childTnLst>
                          </p:cTn>
                        </p:par>
                      </p:childTnLst>
                    </p:cTn>
                  </p:par>
                </p:childTnLst>
              </p:cTn>
              <p:nextCondLst>
                <p:cond evt="onClick" delay="0">
                  <p:tgtEl>
                    <p:spTgt spid="27"/>
                  </p:tgtEl>
                </p:cond>
              </p:nextCondLst>
            </p:seq>
          </p:childTnLst>
        </p:cTn>
      </p:par>
    </p:tnLst>
    <p:bldLst>
      <p:bldP spid="9" grpId="0"/>
      <p:bldP spid="8" grpId="0" animBg="1"/>
      <p:bldP spid="8"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11"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114298" y="398992"/>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图片 6">
            <a:extLst>
              <a:ext uri="{FF2B5EF4-FFF2-40B4-BE49-F238E27FC236}">
                <a16:creationId xmlns:a16="http://schemas.microsoft.com/office/drawing/2014/main" xmlns="" id="{6D44B0C4-B084-44E8-B63A-75FB84EFC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11783" y="3014722"/>
            <a:ext cx="3806459" cy="3992186"/>
          </a:xfrm>
          <a:prstGeom prst="rect">
            <a:avLst/>
          </a:prstGeom>
          <a:effectLst>
            <a:outerShdw blurRad="25400" dist="25400" dir="18900000" algn="bl" rotWithShape="0">
              <a:prstClr val="black">
                <a:alpha val="40000"/>
              </a:prstClr>
            </a:outerShdw>
          </a:effectLst>
        </p:spPr>
      </p:pic>
      <p:sp>
        <p:nvSpPr>
          <p:cNvPr id="18" name="Rectangle 17"/>
          <p:cNvSpPr/>
          <p:nvPr/>
        </p:nvSpPr>
        <p:spPr>
          <a:xfrm>
            <a:off x="209431" y="1392619"/>
            <a:ext cx="11735035" cy="762966"/>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e. Điền dấu câu thích hợp vào ô trống.</a:t>
            </a:r>
            <a:endParaRPr lang="en-GB" sz="4000" b="1" dirty="0">
              <a:solidFill>
                <a:srgbClr val="333F50"/>
              </a:solidFill>
              <a:latin typeface="Cambria" panose="02040503050406030204" pitchFamily="18" charset="0"/>
              <a:ea typeface="Cambria" panose="02040503050406030204" pitchFamily="18" charset="0"/>
            </a:endParaRPr>
          </a:p>
        </p:txBody>
      </p:sp>
      <p:grpSp>
        <p:nvGrpSpPr>
          <p:cNvPr id="5" name="Group 4"/>
          <p:cNvGrpSpPr/>
          <p:nvPr/>
        </p:nvGrpSpPr>
        <p:grpSpPr>
          <a:xfrm>
            <a:off x="257291" y="2471241"/>
            <a:ext cx="11382258" cy="1323439"/>
            <a:chOff x="257291" y="2471241"/>
            <a:chExt cx="11382258" cy="1323439"/>
          </a:xfrm>
        </p:grpSpPr>
        <p:sp>
          <p:nvSpPr>
            <p:cNvPr id="2" name="Rectangle 1"/>
            <p:cNvSpPr/>
            <p:nvPr/>
          </p:nvSpPr>
          <p:spPr>
            <a:xfrm>
              <a:off x="257291" y="2471241"/>
              <a:ext cx="11382258" cy="1323439"/>
            </a:xfrm>
            <a:prstGeom prst="rect">
              <a:avLst/>
            </a:prstGeom>
          </p:spPr>
          <p:txBody>
            <a:bodyPr wrap="square">
              <a:spAutoFit/>
            </a:bodyPr>
            <a:lstStyle/>
            <a:p>
              <a:pPr algn="just"/>
              <a:r>
                <a:rPr lang="nl-NL" sz="4000" dirty="0" smtClean="0">
                  <a:solidFill>
                    <a:srgbClr val="333F50"/>
                  </a:solidFill>
                  <a:effectLst/>
                  <a:latin typeface="Cambria" panose="02040503050406030204" pitchFamily="18" charset="0"/>
                  <a:ea typeface="Cambria" panose="02040503050406030204" pitchFamily="18" charset="0"/>
                </a:rPr>
                <a:t>Bức tranh của bạn nhỏ có nhiều cảnh vật       làng xóm       sông máng         trường học       trời mây,...</a:t>
              </a:r>
              <a:endParaRPr lang="en-GB" sz="4000" dirty="0">
                <a:solidFill>
                  <a:srgbClr val="333F50"/>
                </a:solidFill>
                <a:latin typeface="Cambria" panose="02040503050406030204" pitchFamily="18" charset="0"/>
                <a:ea typeface="Cambria" panose="02040503050406030204" pitchFamily="18" charset="0"/>
              </a:endParaRPr>
            </a:p>
          </p:txBody>
        </p:sp>
        <p:sp>
          <p:nvSpPr>
            <p:cNvPr id="20" name="Rectangle 19"/>
            <p:cNvSpPr/>
            <p:nvPr/>
          </p:nvSpPr>
          <p:spPr>
            <a:xfrm>
              <a:off x="9716212" y="2491637"/>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277794" y="3190214"/>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593936" y="3196091"/>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910078" y="3190214"/>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Rectangle 34"/>
          <p:cNvSpPr/>
          <p:nvPr/>
        </p:nvSpPr>
        <p:spPr>
          <a:xfrm>
            <a:off x="9859080" y="2307547"/>
            <a:ext cx="356188" cy="830997"/>
          </a:xfrm>
          <a:prstGeom prst="rect">
            <a:avLst/>
          </a:prstGeom>
        </p:spPr>
        <p:txBody>
          <a:bodyPr wrap="none">
            <a:spAutoFit/>
          </a:bodyPr>
          <a:lstStyle/>
          <a:p>
            <a:r>
              <a:rPr lang="nl-NL" sz="4800" b="1" dirty="0">
                <a:solidFill>
                  <a:srgbClr val="333F50"/>
                </a:solidFill>
                <a:latin typeface="Cambria" panose="02040503050406030204" pitchFamily="18" charset="0"/>
                <a:ea typeface="Cambria" panose="02040503050406030204" pitchFamily="18" charset="0"/>
              </a:rPr>
              <a:t>:</a:t>
            </a:r>
            <a:endParaRPr lang="en-GB" sz="2400" dirty="0"/>
          </a:p>
        </p:txBody>
      </p:sp>
      <p:sp>
        <p:nvSpPr>
          <p:cNvPr id="39" name="Rectangle 38"/>
          <p:cNvSpPr/>
          <p:nvPr/>
        </p:nvSpPr>
        <p:spPr>
          <a:xfrm>
            <a:off x="1419852" y="2976657"/>
            <a:ext cx="459698" cy="830997"/>
          </a:xfrm>
          <a:prstGeom prst="rect">
            <a:avLst/>
          </a:prstGeom>
        </p:spPr>
        <p:txBody>
          <a:bodyPr wrap="square">
            <a:spAutoFit/>
          </a:bodyPr>
          <a:lstStyle/>
          <a:p>
            <a:r>
              <a:rPr lang="nl-NL" sz="4800" b="1" dirty="0" smtClean="0">
                <a:solidFill>
                  <a:srgbClr val="333F50"/>
                </a:solidFill>
                <a:latin typeface="Cambria" panose="02040503050406030204" pitchFamily="18" charset="0"/>
                <a:ea typeface="Cambria" panose="02040503050406030204" pitchFamily="18" charset="0"/>
              </a:rPr>
              <a:t>,</a:t>
            </a:r>
            <a:endParaRPr lang="en-GB" sz="2400" dirty="0"/>
          </a:p>
        </p:txBody>
      </p:sp>
      <p:sp>
        <p:nvSpPr>
          <p:cNvPr id="40" name="Rectangle 39"/>
          <p:cNvSpPr/>
          <p:nvPr/>
        </p:nvSpPr>
        <p:spPr>
          <a:xfrm>
            <a:off x="4776163" y="2976657"/>
            <a:ext cx="459698" cy="830997"/>
          </a:xfrm>
          <a:prstGeom prst="rect">
            <a:avLst/>
          </a:prstGeom>
        </p:spPr>
        <p:txBody>
          <a:bodyPr wrap="square">
            <a:spAutoFit/>
          </a:bodyPr>
          <a:lstStyle/>
          <a:p>
            <a:r>
              <a:rPr lang="nl-NL" sz="4800" b="1" dirty="0" smtClean="0">
                <a:solidFill>
                  <a:srgbClr val="333F50"/>
                </a:solidFill>
                <a:latin typeface="Cambria" panose="02040503050406030204" pitchFamily="18" charset="0"/>
                <a:ea typeface="Cambria" panose="02040503050406030204" pitchFamily="18" charset="0"/>
              </a:rPr>
              <a:t>,</a:t>
            </a:r>
            <a:endParaRPr lang="en-GB" sz="2400" dirty="0"/>
          </a:p>
        </p:txBody>
      </p:sp>
      <p:sp>
        <p:nvSpPr>
          <p:cNvPr id="41" name="Rectangle 40"/>
          <p:cNvSpPr/>
          <p:nvPr/>
        </p:nvSpPr>
        <p:spPr>
          <a:xfrm>
            <a:off x="8081531" y="2929924"/>
            <a:ext cx="459698" cy="830997"/>
          </a:xfrm>
          <a:prstGeom prst="rect">
            <a:avLst/>
          </a:prstGeom>
        </p:spPr>
        <p:txBody>
          <a:bodyPr wrap="square">
            <a:spAutoFit/>
          </a:bodyPr>
          <a:lstStyle/>
          <a:p>
            <a:r>
              <a:rPr lang="nl-NL" sz="4800" b="1" dirty="0" smtClean="0">
                <a:solidFill>
                  <a:srgbClr val="333F50"/>
                </a:solidFill>
                <a:latin typeface="Cambria" panose="02040503050406030204" pitchFamily="18" charset="0"/>
                <a:ea typeface="Cambria" panose="02040503050406030204" pitchFamily="18" charset="0"/>
              </a:rPr>
              <a:t>,</a:t>
            </a:r>
            <a:endParaRPr lang="en-GB" sz="2400" dirty="0"/>
          </a:p>
        </p:txBody>
      </p:sp>
    </p:spTree>
    <p:extLst>
      <p:ext uri="{BB962C8B-B14F-4D97-AF65-F5344CB8AC3E}">
        <p14:creationId xmlns:p14="http://schemas.microsoft.com/office/powerpoint/2010/main" val="1240191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anim calcmode="lin" valueType="num">
                                      <p:cBhvr>
                                        <p:cTn id="41" dur="1000" fill="hold"/>
                                        <p:tgtEl>
                                          <p:spTgt spid="41"/>
                                        </p:tgtEl>
                                        <p:attrNameLst>
                                          <p:attrName>ppt_x</p:attrName>
                                        </p:attrNameLst>
                                      </p:cBhvr>
                                      <p:tavLst>
                                        <p:tav tm="0">
                                          <p:val>
                                            <p:strVal val="#ppt_x"/>
                                          </p:val>
                                        </p:tav>
                                        <p:tav tm="100000">
                                          <p:val>
                                            <p:strVal val="#ppt_x"/>
                                          </p:val>
                                        </p:tav>
                                      </p:tavLst>
                                    </p:anim>
                                    <p:anim calcmode="lin" valueType="num">
                                      <p:cBhvr>
                                        <p:cTn id="4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695450" y="1977187"/>
            <a:ext cx="8333954" cy="4432176"/>
          </a:xfrm>
          <a:prstGeom prst="rect">
            <a:avLst/>
          </a:prstGeom>
        </p:spPr>
      </p:pic>
    </p:spTree>
    <p:extLst>
      <p:ext uri="{BB962C8B-B14F-4D97-AF65-F5344CB8AC3E}">
        <p14:creationId xmlns:p14="http://schemas.microsoft.com/office/powerpoint/2010/main" val="36311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710851" y="2738141"/>
            <a:ext cx="10979848" cy="3346994"/>
          </a:xfrm>
          <a:prstGeom prst="rect">
            <a:avLst/>
          </a:prstGeom>
        </p:spPr>
      </p:pic>
    </p:spTree>
    <p:extLst>
      <p:ext uri="{BB962C8B-B14F-4D97-AF65-F5344CB8AC3E}">
        <p14:creationId xmlns:p14="http://schemas.microsoft.com/office/powerpoint/2010/main" val="57163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矩形: 圆角 23">
            <a:extLst>
              <a:ext uri="{FF2B5EF4-FFF2-40B4-BE49-F238E27FC236}">
                <a16:creationId xmlns:a16="http://schemas.microsoft.com/office/drawing/2014/main" xmlns="" id="{BFCA5F1C-F9DE-424A-95B6-EA7F8FF66616}"/>
              </a:ext>
            </a:extLst>
          </p:cNvPr>
          <p:cNvSpPr/>
          <p:nvPr/>
        </p:nvSpPr>
        <p:spPr>
          <a:xfrm>
            <a:off x="3976821" y="231565"/>
            <a:ext cx="4307538" cy="770806"/>
          </a:xfrm>
          <a:prstGeom prst="roundRect">
            <a:avLst/>
          </a:prstGeom>
          <a:solidFill>
            <a:schemeClr val="accent4"/>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Luyện</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từ</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khó</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grpSp>
        <p:nvGrpSpPr>
          <p:cNvPr id="13" name="Group 12"/>
          <p:cNvGrpSpPr/>
          <p:nvPr/>
        </p:nvGrpSpPr>
        <p:grpSpPr>
          <a:xfrm>
            <a:off x="846263" y="1228742"/>
            <a:ext cx="4380012" cy="2650603"/>
            <a:chOff x="846263" y="1228742"/>
            <a:chExt cx="4380012" cy="2650603"/>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846263" y="1228742"/>
              <a:ext cx="4380012" cy="2650603"/>
            </a:xfrm>
            <a:prstGeom prst="rect">
              <a:avLst/>
            </a:prstGeom>
            <a:effectLst>
              <a:outerShdw blurRad="25400" dist="25400" dir="2700000" algn="tl" rotWithShape="0">
                <a:prstClr val="black">
                  <a:alpha val="40000"/>
                </a:prstClr>
              </a:outerShdw>
            </a:effectLst>
          </p:spPr>
        </p:pic>
        <p:sp>
          <p:nvSpPr>
            <p:cNvPr id="3" name="Rectangle 2"/>
            <p:cNvSpPr/>
            <p:nvPr/>
          </p:nvSpPr>
          <p:spPr>
            <a:xfrm>
              <a:off x="2495896" y="2300441"/>
              <a:ext cx="1080745" cy="830997"/>
            </a:xfrm>
            <a:prstGeom prst="rect">
              <a:avLst/>
            </a:prstGeom>
          </p:spPr>
          <p:txBody>
            <a:bodyPr wrap="none">
              <a:spAutoFit/>
            </a:bodyPr>
            <a:lstStyle/>
            <a:p>
              <a:r>
                <a:rPr lang="nl-NL" sz="4800" b="1" dirty="0">
                  <a:solidFill>
                    <a:srgbClr val="336753"/>
                  </a:solidFill>
                  <a:latin typeface="Cambria" panose="02040503050406030204" pitchFamily="18" charset="0"/>
                  <a:ea typeface="Cambria" panose="02040503050406030204" pitchFamily="18" charset="0"/>
                </a:rPr>
                <a:t>gọt</a:t>
              </a:r>
              <a:endParaRPr lang="en-GB" dirty="0"/>
            </a:p>
          </p:txBody>
        </p:sp>
      </p:grpSp>
      <p:grpSp>
        <p:nvGrpSpPr>
          <p:cNvPr id="14" name="Group 13"/>
          <p:cNvGrpSpPr/>
          <p:nvPr/>
        </p:nvGrpSpPr>
        <p:grpSpPr>
          <a:xfrm>
            <a:off x="6363336" y="1228742"/>
            <a:ext cx="4380012" cy="2650603"/>
            <a:chOff x="6363336" y="1228742"/>
            <a:chExt cx="4380012" cy="2650603"/>
          </a:xfrm>
        </p:grpSpPr>
        <p:pic>
          <p:nvPicPr>
            <p:cNvPr id="6"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6363336" y="1228742"/>
              <a:ext cx="4380012" cy="2650603"/>
            </a:xfrm>
            <a:prstGeom prst="rect">
              <a:avLst/>
            </a:prstGeom>
            <a:effectLst>
              <a:outerShdw blurRad="25400" dist="25400" dir="2700000" algn="tl" rotWithShape="0">
                <a:prstClr val="black">
                  <a:alpha val="40000"/>
                </a:prstClr>
              </a:outerShdw>
            </a:effectLst>
          </p:spPr>
        </p:pic>
        <p:sp>
          <p:nvSpPr>
            <p:cNvPr id="8" name="Rectangle 7"/>
            <p:cNvSpPr/>
            <p:nvPr/>
          </p:nvSpPr>
          <p:spPr>
            <a:xfrm>
              <a:off x="7864496" y="2300441"/>
              <a:ext cx="1654620" cy="830997"/>
            </a:xfrm>
            <a:prstGeom prst="rect">
              <a:avLst/>
            </a:prstGeom>
          </p:spPr>
          <p:txBody>
            <a:bodyPr wrap="none">
              <a:spAutoFit/>
            </a:bodyPr>
            <a:lstStyle/>
            <a:p>
              <a:r>
                <a:rPr lang="nl-NL" sz="4800" b="1" dirty="0">
                  <a:solidFill>
                    <a:srgbClr val="336753"/>
                  </a:solidFill>
                  <a:latin typeface="Cambria" panose="02040503050406030204" pitchFamily="18" charset="0"/>
                  <a:ea typeface="Cambria" panose="02040503050406030204" pitchFamily="18" charset="0"/>
                </a:rPr>
                <a:t>thắm</a:t>
              </a:r>
              <a:endParaRPr lang="en-GB" dirty="0"/>
            </a:p>
          </p:txBody>
        </p:sp>
      </p:grpSp>
      <p:grpSp>
        <p:nvGrpSpPr>
          <p:cNvPr id="15" name="Group 14"/>
          <p:cNvGrpSpPr/>
          <p:nvPr/>
        </p:nvGrpSpPr>
        <p:grpSpPr>
          <a:xfrm>
            <a:off x="3116131" y="3625742"/>
            <a:ext cx="4380012" cy="2650603"/>
            <a:chOff x="3116131" y="3625742"/>
            <a:chExt cx="4380012" cy="2650603"/>
          </a:xfrm>
        </p:grpSpPr>
        <p:pic>
          <p:nvPicPr>
            <p:cNvPr id="7"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3116131" y="3625742"/>
              <a:ext cx="4380012" cy="2650603"/>
            </a:xfrm>
            <a:prstGeom prst="rect">
              <a:avLst/>
            </a:prstGeom>
            <a:effectLst>
              <a:outerShdw blurRad="25400" dist="25400" dir="2700000" algn="tl" rotWithShape="0">
                <a:prstClr val="black">
                  <a:alpha val="40000"/>
                </a:prstClr>
              </a:outerShdw>
            </a:effectLst>
          </p:spPr>
        </p:pic>
        <p:sp>
          <p:nvSpPr>
            <p:cNvPr id="12" name="Rectangle 11"/>
            <p:cNvSpPr/>
            <p:nvPr/>
          </p:nvSpPr>
          <p:spPr>
            <a:xfrm>
              <a:off x="3825489" y="4703617"/>
              <a:ext cx="3217547" cy="830997"/>
            </a:xfrm>
            <a:prstGeom prst="rect">
              <a:avLst/>
            </a:prstGeom>
          </p:spPr>
          <p:txBody>
            <a:bodyPr wrap="none">
              <a:spAutoFit/>
            </a:bodyPr>
            <a:lstStyle/>
            <a:p>
              <a:r>
                <a:rPr lang="nl-NL" sz="4800" b="1" dirty="0">
                  <a:solidFill>
                    <a:srgbClr val="336753"/>
                  </a:solidFill>
                  <a:latin typeface="Cambria" panose="02040503050406030204" pitchFamily="18" charset="0"/>
                  <a:ea typeface="Cambria" panose="02040503050406030204" pitchFamily="18" charset="0"/>
                </a:rPr>
                <a:t>sông máng</a:t>
              </a:r>
              <a:endParaRPr lang="en-GB" dirty="0"/>
            </a:p>
          </p:txBody>
        </p:sp>
      </p:grpSp>
    </p:spTree>
    <p:extLst>
      <p:ext uri="{BB962C8B-B14F-4D97-AF65-F5344CB8AC3E}">
        <p14:creationId xmlns:p14="http://schemas.microsoft.com/office/powerpoint/2010/main" val="239682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707025" y="-983847"/>
            <a:ext cx="8714633" cy="8050192"/>
            <a:chOff x="1707025" y="-983847"/>
            <a:chExt cx="8714633" cy="8050192"/>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707025" y="-983847"/>
              <a:ext cx="8714633" cy="8050192"/>
            </a:xfrm>
            <a:prstGeom prst="rect">
              <a:avLst/>
            </a:prstGeom>
            <a:effectLst>
              <a:outerShdw blurRad="25400" dist="25400" dir="2700000" algn="tl" rotWithShape="0">
                <a:prstClr val="black">
                  <a:alpha val="40000"/>
                </a:prstClr>
              </a:outerShdw>
            </a:effectLst>
          </p:spPr>
        </p:pic>
        <p:sp>
          <p:nvSpPr>
            <p:cNvPr id="2" name="Rectangle 1"/>
            <p:cNvSpPr/>
            <p:nvPr/>
          </p:nvSpPr>
          <p:spPr>
            <a:xfrm>
              <a:off x="2327647" y="2011981"/>
              <a:ext cx="7473388" cy="3355149"/>
            </a:xfrm>
            <a:prstGeom prst="rect">
              <a:avLst/>
            </a:prstGeom>
          </p:spPr>
          <p:txBody>
            <a:bodyPr wrap="square">
              <a:spAutoFit/>
            </a:bodyPr>
            <a:lstStyle/>
            <a:p>
              <a:pPr algn="just">
                <a:lnSpc>
                  <a:spcPct val="120000"/>
                </a:lnSpc>
                <a:spcAft>
                  <a:spcPts val="0"/>
                </a:spcAft>
              </a:pPr>
              <a:r>
                <a:rPr lang="nl-NL" sz="3600" b="1" dirty="0" smtClean="0">
                  <a:solidFill>
                    <a:srgbClr val="336753"/>
                  </a:solidFill>
                  <a:latin typeface="Cambria" panose="02040503050406030204" pitchFamily="18" charset="0"/>
                  <a:ea typeface="Cambria" panose="02040503050406030204" pitchFamily="18" charset="0"/>
                </a:rPr>
                <a:t>+ </a:t>
              </a:r>
              <a:r>
                <a:rPr lang="nl-NL" sz="3600" b="1" dirty="0">
                  <a:solidFill>
                    <a:srgbClr val="336753"/>
                  </a:solidFill>
                  <a:latin typeface="Cambria" panose="02040503050406030204" pitchFamily="18" charset="0"/>
                  <a:ea typeface="Cambria" panose="02040503050406030204" pitchFamily="18" charset="0"/>
                </a:rPr>
                <a:t>Viết theo khổ thơ 4 chữ như trong SGK</a:t>
              </a:r>
              <a:endParaRPr lang="en-GB" sz="3600" b="1" dirty="0">
                <a:solidFill>
                  <a:srgbClr val="336753"/>
                </a:solidFill>
                <a:latin typeface="Cambria" panose="02040503050406030204" pitchFamily="18" charset="0"/>
                <a:ea typeface="Cambria" panose="02040503050406030204" pitchFamily="18" charset="0"/>
              </a:endParaRPr>
            </a:p>
            <a:p>
              <a:pPr algn="just">
                <a:lnSpc>
                  <a:spcPct val="120000"/>
                </a:lnSpc>
                <a:spcAft>
                  <a:spcPts val="0"/>
                </a:spcAft>
              </a:pPr>
              <a:r>
                <a:rPr lang="nl-NL" sz="3600" b="1" dirty="0">
                  <a:solidFill>
                    <a:srgbClr val="336753"/>
                  </a:solidFill>
                  <a:latin typeface="Cambria" panose="02040503050406030204" pitchFamily="18" charset="0"/>
                  <a:ea typeface="Cambria" panose="02040503050406030204" pitchFamily="18" charset="0"/>
                </a:rPr>
                <a:t>+ Viết hoa tên bài và các chữ đầu dòng.</a:t>
              </a:r>
              <a:endParaRPr lang="en-GB" sz="3600" b="1" dirty="0">
                <a:solidFill>
                  <a:srgbClr val="336753"/>
                </a:solidFill>
                <a:latin typeface="Cambria" panose="02040503050406030204" pitchFamily="18" charset="0"/>
                <a:ea typeface="Cambria" panose="02040503050406030204" pitchFamily="18" charset="0"/>
              </a:endParaRPr>
            </a:p>
            <a:p>
              <a:pPr algn="just">
                <a:lnSpc>
                  <a:spcPct val="120000"/>
                </a:lnSpc>
                <a:spcAft>
                  <a:spcPts val="0"/>
                </a:spcAft>
              </a:pPr>
              <a:r>
                <a:rPr lang="nl-NL" sz="3600" b="1" dirty="0">
                  <a:solidFill>
                    <a:srgbClr val="336753"/>
                  </a:solidFill>
                  <a:latin typeface="Cambria" panose="02040503050406030204" pitchFamily="18" charset="0"/>
                  <a:ea typeface="Cambria" panose="02040503050406030204" pitchFamily="18" charset="0"/>
                </a:rPr>
                <a:t>+ Chú ý các dấu chấm cuối câu.</a:t>
              </a:r>
              <a:endParaRPr lang="en-GB" sz="3600" b="1" dirty="0">
                <a:solidFill>
                  <a:srgbClr val="336753"/>
                </a:solidFill>
                <a:effectLst/>
                <a:latin typeface="Cambria" panose="02040503050406030204" pitchFamily="18" charset="0"/>
                <a:ea typeface="Cambria" panose="02040503050406030204" pitchFamily="18" charset="0"/>
              </a:endParaRPr>
            </a:p>
          </p:txBody>
        </p:sp>
      </p:grpSp>
      <p:sp>
        <p:nvSpPr>
          <p:cNvPr id="6" name="Cloud 5"/>
          <p:cNvSpPr/>
          <p:nvPr/>
        </p:nvSpPr>
        <p:spPr>
          <a:xfrm rot="19895657">
            <a:off x="287358" y="399316"/>
            <a:ext cx="3368233" cy="2060590"/>
          </a:xfrm>
          <a:prstGeom prst="cloud">
            <a:avLst/>
          </a:prstGeom>
          <a:solidFill>
            <a:srgbClr val="ABD5E7"/>
          </a:solidFill>
          <a:ln>
            <a:solidFill>
              <a:srgbClr val="33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err="1" smtClean="0">
                <a:solidFill>
                  <a:srgbClr val="C00000"/>
                </a:solidFill>
                <a:latin typeface="Cambria" panose="02040503050406030204" pitchFamily="18" charset="0"/>
                <a:ea typeface="Cambria" panose="02040503050406030204" pitchFamily="18" charset="0"/>
              </a:rPr>
              <a:t>Lưu</a:t>
            </a:r>
            <a:r>
              <a:rPr lang="en-GB" sz="5400" b="1" dirty="0" smtClean="0">
                <a:solidFill>
                  <a:srgbClr val="C00000"/>
                </a:solidFill>
                <a:latin typeface="Cambria" panose="02040503050406030204" pitchFamily="18" charset="0"/>
                <a:ea typeface="Cambria" panose="02040503050406030204" pitchFamily="18" charset="0"/>
              </a:rPr>
              <a:t> ý:</a:t>
            </a:r>
            <a:endParaRPr lang="en-GB" sz="5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985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6" name="Picture 15"/>
          <p:cNvPicPr>
            <a:picLocks noChangeAspect="1"/>
          </p:cNvPicPr>
          <p:nvPr/>
        </p:nvPicPr>
        <p:blipFill>
          <a:blip r:embed="rId5"/>
          <a:stretch>
            <a:fillRect/>
          </a:stretch>
        </p:blipFill>
        <p:spPr>
          <a:xfrm>
            <a:off x="1606580" y="2009707"/>
            <a:ext cx="9701232" cy="4425030"/>
          </a:xfrm>
          <a:prstGeom prst="rect">
            <a:avLst/>
          </a:prstGeom>
        </p:spPr>
      </p:pic>
      <p:grpSp>
        <p:nvGrpSpPr>
          <p:cNvPr id="3" name="Group 2"/>
          <p:cNvGrpSpPr/>
          <p:nvPr/>
        </p:nvGrpSpPr>
        <p:grpSpPr>
          <a:xfrm>
            <a:off x="1841592" y="1783589"/>
            <a:ext cx="4148891" cy="1200243"/>
            <a:chOff x="1841592" y="1783589"/>
            <a:chExt cx="4148891" cy="1200243"/>
          </a:xfrm>
        </p:grpSpPr>
        <p:sp>
          <p:nvSpPr>
            <p:cNvPr id="17" name="Rectangle 16"/>
            <p:cNvSpPr/>
            <p:nvPr/>
          </p:nvSpPr>
          <p:spPr>
            <a:xfrm>
              <a:off x="2051883" y="1783589"/>
              <a:ext cx="3752850" cy="1200243"/>
            </a:xfrm>
            <a:custGeom>
              <a:avLst/>
              <a:gdLst>
                <a:gd name="connsiteX0" fmla="*/ 0 w 3752850"/>
                <a:gd name="connsiteY0" fmla="*/ 0 h 1054031"/>
                <a:gd name="connsiteX1" fmla="*/ 3752850 w 3752850"/>
                <a:gd name="connsiteY1" fmla="*/ 0 h 1054031"/>
                <a:gd name="connsiteX2" fmla="*/ 3752850 w 3752850"/>
                <a:gd name="connsiteY2" fmla="*/ 1054031 h 1054031"/>
                <a:gd name="connsiteX3" fmla="*/ 0 w 3752850"/>
                <a:gd name="connsiteY3" fmla="*/ 1054031 h 1054031"/>
                <a:gd name="connsiteX4" fmla="*/ 0 w 3752850"/>
                <a:gd name="connsiteY4" fmla="*/ 0 h 1054031"/>
                <a:gd name="connsiteX0" fmla="*/ 0 w 3752850"/>
                <a:gd name="connsiteY0" fmla="*/ 4 h 1054035"/>
                <a:gd name="connsiteX1" fmla="*/ 1774159 w 3752850"/>
                <a:gd name="connsiteY1" fmla="*/ 165527 h 1054035"/>
                <a:gd name="connsiteX2" fmla="*/ 3752850 w 3752850"/>
                <a:gd name="connsiteY2" fmla="*/ 4 h 1054035"/>
                <a:gd name="connsiteX3" fmla="*/ 3752850 w 3752850"/>
                <a:gd name="connsiteY3" fmla="*/ 1054035 h 1054035"/>
                <a:gd name="connsiteX4" fmla="*/ 0 w 3752850"/>
                <a:gd name="connsiteY4" fmla="*/ 1054035 h 1054035"/>
                <a:gd name="connsiteX5" fmla="*/ 0 w 3752850"/>
                <a:gd name="connsiteY5" fmla="*/ 4 h 1054035"/>
                <a:gd name="connsiteX0" fmla="*/ 0 w 3752850"/>
                <a:gd name="connsiteY0" fmla="*/ 4 h 1200243"/>
                <a:gd name="connsiteX1" fmla="*/ 1774159 w 3752850"/>
                <a:gd name="connsiteY1" fmla="*/ 165527 h 1200243"/>
                <a:gd name="connsiteX2" fmla="*/ 3752850 w 3752850"/>
                <a:gd name="connsiteY2" fmla="*/ 4 h 1200243"/>
                <a:gd name="connsiteX3" fmla="*/ 3752850 w 3752850"/>
                <a:gd name="connsiteY3" fmla="*/ 1054035 h 1200243"/>
                <a:gd name="connsiteX4" fmla="*/ 1689938 w 3752850"/>
                <a:gd name="connsiteY4" fmla="*/ 1200243 h 1200243"/>
                <a:gd name="connsiteX5" fmla="*/ 0 w 3752850"/>
                <a:gd name="connsiteY5" fmla="*/ 1054035 h 1200243"/>
                <a:gd name="connsiteX6" fmla="*/ 0 w 3752850"/>
                <a:gd name="connsiteY6" fmla="*/ 4 h 120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1200243">
                  <a:moveTo>
                    <a:pt x="0" y="4"/>
                  </a:moveTo>
                  <a:cubicBezTo>
                    <a:pt x="591386" y="-969"/>
                    <a:pt x="1182773" y="166500"/>
                    <a:pt x="1774159" y="165527"/>
                  </a:cubicBezTo>
                  <a:lnTo>
                    <a:pt x="3752850" y="4"/>
                  </a:lnTo>
                  <a:lnTo>
                    <a:pt x="3752850" y="1054035"/>
                  </a:lnTo>
                  <a:cubicBezTo>
                    <a:pt x="3065213" y="1054645"/>
                    <a:pt x="2377575" y="1199633"/>
                    <a:pt x="1689938" y="1200243"/>
                  </a:cubicBezTo>
                  <a:lnTo>
                    <a:pt x="0" y="1054035"/>
                  </a:lnTo>
                  <a:lnTo>
                    <a:pt x="0" y="4"/>
                  </a:lnTo>
                  <a:close/>
                </a:path>
              </a:pathLst>
            </a:custGeom>
            <a:solidFill>
              <a:schemeClr val="bg1"/>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841592" y="1900778"/>
              <a:ext cx="4148891" cy="954107"/>
            </a:xfrm>
            <a:prstGeom prst="rect">
              <a:avLst/>
            </a:prstGeom>
          </p:spPr>
          <p:txBody>
            <a:bodyPr wrap="square">
              <a:spAutoFit/>
            </a:bodyPr>
            <a:lstStyle/>
            <a:p>
              <a:pPr algn="ctr"/>
              <a:r>
                <a:rPr lang="nl-NL" sz="2800" b="1" dirty="0" smtClean="0">
                  <a:solidFill>
                    <a:srgbClr val="333F50"/>
                  </a:solidFill>
                  <a:latin typeface="Cambria" panose="02040503050406030204" pitchFamily="18" charset="0"/>
                  <a:ea typeface="Cambria" panose="02040503050406030204" pitchFamily="18" charset="0"/>
                </a:rPr>
                <a:t>a. Kể về một ngày ở trường của em</a:t>
              </a:r>
              <a:endParaRPr lang="en-GB" sz="1200" b="1" dirty="0"/>
            </a:p>
          </p:txBody>
        </p:sp>
      </p:grpSp>
      <p:grpSp>
        <p:nvGrpSpPr>
          <p:cNvPr id="5" name="Group 4"/>
          <p:cNvGrpSpPr/>
          <p:nvPr/>
        </p:nvGrpSpPr>
        <p:grpSpPr>
          <a:xfrm>
            <a:off x="6457196" y="1783464"/>
            <a:ext cx="4148891" cy="1054161"/>
            <a:chOff x="6457196" y="1783464"/>
            <a:chExt cx="4148891" cy="1054161"/>
          </a:xfrm>
        </p:grpSpPr>
        <p:sp>
          <p:nvSpPr>
            <p:cNvPr id="8" name="Rectangle 7"/>
            <p:cNvSpPr/>
            <p:nvPr/>
          </p:nvSpPr>
          <p:spPr>
            <a:xfrm>
              <a:off x="6623881" y="1783464"/>
              <a:ext cx="3752850" cy="1054161"/>
            </a:xfrm>
            <a:custGeom>
              <a:avLst/>
              <a:gdLst>
                <a:gd name="connsiteX0" fmla="*/ 0 w 3752850"/>
                <a:gd name="connsiteY0" fmla="*/ 0 h 1054031"/>
                <a:gd name="connsiteX1" fmla="*/ 3752850 w 3752850"/>
                <a:gd name="connsiteY1" fmla="*/ 0 h 1054031"/>
                <a:gd name="connsiteX2" fmla="*/ 3752850 w 3752850"/>
                <a:gd name="connsiteY2" fmla="*/ 1054031 h 1054031"/>
                <a:gd name="connsiteX3" fmla="*/ 0 w 3752850"/>
                <a:gd name="connsiteY3" fmla="*/ 1054031 h 1054031"/>
                <a:gd name="connsiteX4" fmla="*/ 0 w 3752850"/>
                <a:gd name="connsiteY4" fmla="*/ 0 h 1054031"/>
                <a:gd name="connsiteX0" fmla="*/ 0 w 3752850"/>
                <a:gd name="connsiteY0" fmla="*/ 130 h 1054161"/>
                <a:gd name="connsiteX1" fmla="*/ 1846351 w 3752850"/>
                <a:gd name="connsiteY1" fmla="*/ 129557 h 1054161"/>
                <a:gd name="connsiteX2" fmla="*/ 3752850 w 3752850"/>
                <a:gd name="connsiteY2" fmla="*/ 130 h 1054161"/>
                <a:gd name="connsiteX3" fmla="*/ 3752850 w 3752850"/>
                <a:gd name="connsiteY3" fmla="*/ 1054161 h 1054161"/>
                <a:gd name="connsiteX4" fmla="*/ 0 w 3752850"/>
                <a:gd name="connsiteY4" fmla="*/ 1054161 h 1054161"/>
                <a:gd name="connsiteX5" fmla="*/ 0 w 3752850"/>
                <a:gd name="connsiteY5" fmla="*/ 130 h 1054161"/>
                <a:gd name="connsiteX0" fmla="*/ 0 w 3752850"/>
                <a:gd name="connsiteY0" fmla="*/ 130 h 1054161"/>
                <a:gd name="connsiteX1" fmla="*/ 1846351 w 3752850"/>
                <a:gd name="connsiteY1" fmla="*/ 129557 h 1054161"/>
                <a:gd name="connsiteX2" fmla="*/ 3752850 w 3752850"/>
                <a:gd name="connsiteY2" fmla="*/ 130 h 1054161"/>
                <a:gd name="connsiteX3" fmla="*/ 3752850 w 3752850"/>
                <a:gd name="connsiteY3" fmla="*/ 1054161 h 1054161"/>
                <a:gd name="connsiteX4" fmla="*/ 2014793 w 3752850"/>
                <a:gd name="connsiteY4" fmla="*/ 959736 h 1054161"/>
                <a:gd name="connsiteX5" fmla="*/ 0 w 3752850"/>
                <a:gd name="connsiteY5" fmla="*/ 1054161 h 1054161"/>
                <a:gd name="connsiteX6" fmla="*/ 0 w 3752850"/>
                <a:gd name="connsiteY6" fmla="*/ 130 h 105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1054161">
                  <a:moveTo>
                    <a:pt x="0" y="130"/>
                  </a:moveTo>
                  <a:cubicBezTo>
                    <a:pt x="615450" y="-4854"/>
                    <a:pt x="1230901" y="134541"/>
                    <a:pt x="1846351" y="129557"/>
                  </a:cubicBezTo>
                  <a:lnTo>
                    <a:pt x="3752850" y="130"/>
                  </a:lnTo>
                  <a:lnTo>
                    <a:pt x="3752850" y="1054161"/>
                  </a:lnTo>
                  <a:cubicBezTo>
                    <a:pt x="3173498" y="1050760"/>
                    <a:pt x="2594145" y="963137"/>
                    <a:pt x="2014793" y="959736"/>
                  </a:cubicBezTo>
                  <a:lnTo>
                    <a:pt x="0" y="1054161"/>
                  </a:lnTo>
                  <a:lnTo>
                    <a:pt x="0" y="130"/>
                  </a:lnTo>
                  <a:close/>
                </a:path>
              </a:pathLst>
            </a:cu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57196" y="1869659"/>
              <a:ext cx="4148891" cy="954107"/>
            </a:xfrm>
            <a:prstGeom prst="rect">
              <a:avLst/>
            </a:prstGeom>
          </p:spPr>
          <p:txBody>
            <a:bodyPr wrap="square">
              <a:spAutoFit/>
            </a:bodyPr>
            <a:lstStyle/>
            <a:p>
              <a:pPr algn="ctr"/>
              <a:r>
                <a:rPr lang="nl-NL" sz="2800" b="1" dirty="0" smtClean="0">
                  <a:solidFill>
                    <a:srgbClr val="333F50"/>
                  </a:solidFill>
                  <a:latin typeface="Cambria" panose="02040503050406030204" pitchFamily="18" charset="0"/>
                  <a:ea typeface="Cambria" panose="02040503050406030204" pitchFamily="18" charset="0"/>
                </a:rPr>
                <a:t>b. Cảm nghĩ của em về một người bạn</a:t>
              </a:r>
              <a:endParaRPr lang="en-GB" sz="1200" b="1" dirty="0"/>
            </a:p>
          </p:txBody>
        </p:sp>
      </p:grpSp>
      <p:sp>
        <p:nvSpPr>
          <p:cNvPr id="11" name="Rectangle 10"/>
          <p:cNvSpPr/>
          <p:nvPr/>
        </p:nvSpPr>
        <p:spPr>
          <a:xfrm>
            <a:off x="2280484" y="3475567"/>
            <a:ext cx="3938600" cy="2862322"/>
          </a:xfrm>
          <a:prstGeom prst="rect">
            <a:avLst/>
          </a:prstGeom>
        </p:spPr>
        <p:txBody>
          <a:bodyPr wrap="square">
            <a:spAutoFit/>
          </a:bodyPr>
          <a:lstStyle/>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Ngày đó bắt đầu bằng việc gì?</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Những việc gì diễn ra tiếp theo?</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Em nghĩ gì về ngày đó?</a:t>
            </a:r>
          </a:p>
          <a:p>
            <a:pPr marL="171450" indent="-171450" algn="just">
              <a:buFontTx/>
              <a:buChar char="-"/>
            </a:pPr>
            <a:endParaRPr lang="en-GB" sz="1200" b="1" dirty="0"/>
          </a:p>
        </p:txBody>
      </p:sp>
      <p:sp>
        <p:nvSpPr>
          <p:cNvPr id="12" name="Rectangle 11"/>
          <p:cNvSpPr/>
          <p:nvPr/>
        </p:nvSpPr>
        <p:spPr>
          <a:xfrm>
            <a:off x="6360422" y="3496196"/>
            <a:ext cx="3938600" cy="2431435"/>
          </a:xfrm>
          <a:prstGeom prst="rect">
            <a:avLst/>
          </a:prstGeom>
        </p:spPr>
        <p:txBody>
          <a:bodyPr wrap="square">
            <a:spAutoFit/>
          </a:bodyPr>
          <a:lstStyle/>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Người bạn đó là ai?</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Điều gì ở bạn khiến em nhớ nhất?</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Em có tình cảm thế nào với bạn?</a:t>
            </a:r>
          </a:p>
          <a:p>
            <a:pPr marL="171450" indent="-171450" algn="just">
              <a:buFontTx/>
              <a:buChar char="-"/>
            </a:pPr>
            <a:endParaRPr lang="en-GB" sz="1200" b="1" dirty="0"/>
          </a:p>
        </p:txBody>
      </p:sp>
      <p:sp>
        <p:nvSpPr>
          <p:cNvPr id="2" name="Rectangle 1"/>
          <p:cNvSpPr/>
          <p:nvPr/>
        </p:nvSpPr>
        <p:spPr>
          <a:xfrm>
            <a:off x="2051883" y="2917888"/>
            <a:ext cx="141737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Gợi</a:t>
            </a:r>
            <a:r>
              <a:rPr kumimoji="0" lang="en-GB"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ý:</a:t>
            </a:r>
            <a:endParaRPr kumimoji="0" lang="en-GB" sz="1000" b="1" i="0" u="none" strike="noStrike" kern="0" cap="none" spc="0" normalizeH="0" baseline="0" noProof="0" dirty="0" smtClean="0">
              <a:ln>
                <a:noFill/>
              </a:ln>
              <a:solidFill>
                <a:srgbClr val="C00000"/>
              </a:solidFill>
              <a:effectLst/>
              <a:uLnTx/>
              <a:uFillTx/>
            </a:endParaRPr>
          </a:p>
        </p:txBody>
      </p:sp>
      <p:sp>
        <p:nvSpPr>
          <p:cNvPr id="13" name="Rectangle 12"/>
          <p:cNvSpPr/>
          <p:nvPr/>
        </p:nvSpPr>
        <p:spPr>
          <a:xfrm>
            <a:off x="6478637" y="2928944"/>
            <a:ext cx="141737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Gợi</a:t>
            </a:r>
            <a:r>
              <a:rPr kumimoji="0" lang="en-GB"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ý:</a:t>
            </a:r>
            <a:endParaRPr kumimoji="0" lang="en-GB" sz="1000" b="1" i="0" u="none" strike="noStrike" kern="0" cap="none" spc="0" normalizeH="0" baseline="0" noProof="0" dirty="0" smtClean="0">
              <a:ln>
                <a:noFill/>
              </a:ln>
              <a:solidFill>
                <a:srgbClr val="C00000"/>
              </a:solidFill>
              <a:effectLst/>
              <a:uLnTx/>
              <a:uFillTx/>
            </a:endParaRPr>
          </a:p>
        </p:txBody>
      </p:sp>
      <p:grpSp>
        <p:nvGrpSpPr>
          <p:cNvPr id="15" name="Group 14"/>
          <p:cNvGrpSpPr/>
          <p:nvPr/>
        </p:nvGrpSpPr>
        <p:grpSpPr>
          <a:xfrm>
            <a:off x="806367" y="75841"/>
            <a:ext cx="10579261" cy="1401652"/>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432869" y="245415"/>
              <a:ext cx="9855106" cy="1200329"/>
            </a:xfrm>
            <a:prstGeom prst="rect">
              <a:avLst/>
            </a:prstGeom>
          </p:spPr>
          <p:txBody>
            <a:bodyPr wrap="square">
              <a:spAutoFit/>
            </a:bodyPr>
            <a:lstStyle/>
            <a:p>
              <a:r>
                <a:rPr lang="nl-NL" sz="3600" b="1" dirty="0" smtClean="0">
                  <a:solidFill>
                    <a:srgbClr val="333F50"/>
                  </a:solidFill>
                  <a:latin typeface="Cambria" panose="02040503050406030204" pitchFamily="18" charset="0"/>
                  <a:ea typeface="Cambria" panose="02040503050406030204" pitchFamily="18" charset="0"/>
                </a:rPr>
                <a:t>Lựa chọn một trong hai đề dưới đây, viết đoạn văn (4-5 câu) theo yêu cầu.</a:t>
              </a:r>
              <a:endParaRPr lang="en-GB" sz="1600" dirty="0"/>
            </a:p>
          </p:txBody>
        </p:sp>
      </p:gr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4"/>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1782148" y="2653900"/>
            <a:ext cx="8541236" cy="3078747"/>
          </a:xfrm>
          <a:prstGeom prst="rect">
            <a:avLst/>
          </a:prstGeom>
        </p:spPr>
      </p:pic>
    </p:spTree>
    <p:extLst>
      <p:ext uri="{BB962C8B-B14F-4D97-AF65-F5344CB8AC3E}">
        <p14:creationId xmlns:p14="http://schemas.microsoft.com/office/powerpoint/2010/main" val="3115243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sp>
        <p:nvSpPr>
          <p:cNvPr id="6" name="TextBox 5">
            <a:extLst>
              <a:ext uri="{FF2B5EF4-FFF2-40B4-BE49-F238E27FC236}">
                <a16:creationId xmlns:a16="http://schemas.microsoft.com/office/drawing/2014/main" xmlns="" id="{0FA0B4EA-91F8-1C02-3952-FB6BA18251EA}"/>
              </a:ext>
            </a:extLst>
          </p:cNvPr>
          <p:cNvSpPr txBox="1"/>
          <p:nvPr/>
        </p:nvSpPr>
        <p:spPr>
          <a:xfrm>
            <a:off x="109917" y="1393940"/>
            <a:ext cx="1046687" cy="333004"/>
          </a:xfrm>
          <a:prstGeom prst="rect">
            <a:avLst/>
          </a:prstGeom>
          <a:noFill/>
        </p:spPr>
        <p:txBody>
          <a:bodyPr wrap="square" rtlCol="0">
            <a:prstTxWarp prst="textArchUp">
              <a:avLst/>
            </a:prstTxWarp>
            <a:spAutoFit/>
          </a:bodyPr>
          <a:lstStyle/>
          <a:p>
            <a:pPr algn="ctr" defTabSz="1219170">
              <a:buClr>
                <a:srgbClr val="000000"/>
              </a:buClr>
            </a:pP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Tiếng</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V</a:t>
            </a:r>
            <a:r>
              <a:rPr lang="en-US" sz="4800" kern="0" dirty="0" err="1"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iệt</a:t>
            </a:r>
            <a:r>
              <a:rPr lang="en-US" sz="4800" kern="0" dirty="0"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3</a:t>
            </a:r>
            <a:endParaRPr lang="id-ID"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 name="Picture 1"/>
          <p:cNvPicPr>
            <a:picLocks noChangeAspect="1"/>
          </p:cNvPicPr>
          <p:nvPr/>
        </p:nvPicPr>
        <p:blipFill>
          <a:blip r:embed="rId5"/>
          <a:stretch>
            <a:fillRect/>
          </a:stretch>
        </p:blipFill>
        <p:spPr>
          <a:xfrm>
            <a:off x="1406019" y="2393966"/>
            <a:ext cx="9035055" cy="3926164"/>
          </a:xfrm>
          <a:prstGeom prst="rect">
            <a:avLst/>
          </a:prstGeom>
        </p:spPr>
      </p:pic>
    </p:spTree>
    <p:extLst>
      <p:ext uri="{BB962C8B-B14F-4D97-AF65-F5344CB8AC3E}">
        <p14:creationId xmlns:p14="http://schemas.microsoft.com/office/powerpoint/2010/main" val="388429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750" fill="hold"/>
                                        <p:tgtEl>
                                          <p:spTgt spid="6"/>
                                        </p:tgtEl>
                                        <p:attrNameLst>
                                          <p:attrName>ppt_w</p:attrName>
                                        </p:attrNameLst>
                                      </p:cBhvr>
                                      <p:tavLst>
                                        <p:tav tm="0">
                                          <p:val>
                                            <p:fltVal val="0"/>
                                          </p:val>
                                        </p:tav>
                                        <p:tav tm="100000">
                                          <p:val>
                                            <p:strVal val="#ppt_w"/>
                                          </p:val>
                                        </p:tav>
                                      </p:tavLst>
                                    </p:anim>
                                    <p:anim calcmode="lin" valueType="num">
                                      <p:cBhvr>
                                        <p:cTn id="12" dur="1750" fill="hold"/>
                                        <p:tgtEl>
                                          <p:spTgt spid="6"/>
                                        </p:tgtEl>
                                        <p:attrNameLst>
                                          <p:attrName>ppt_h</p:attrName>
                                        </p:attrNameLst>
                                      </p:cBhvr>
                                      <p:tavLst>
                                        <p:tav tm="0">
                                          <p:val>
                                            <p:fltVal val="0"/>
                                          </p:val>
                                        </p:tav>
                                        <p:tav tm="100000">
                                          <p:val>
                                            <p:strVal val="#ppt_h"/>
                                          </p:val>
                                        </p:tav>
                                      </p:tavLst>
                                    </p:anim>
                                    <p:animEffect transition="in" filter="fade">
                                      <p:cBhvr>
                                        <p:cTn id="13" dur="1750"/>
                                        <p:tgtEl>
                                          <p:spTgt spid="6"/>
                                        </p:tgtEl>
                                      </p:cBhvr>
                                    </p:animEffect>
                                  </p:childTnLst>
                                </p:cTn>
                              </p:par>
                              <p:par>
                                <p:cTn id="14" presetID="6" presetClass="emph" presetSubtype="0" repeatCount="indefinite" accel="7000" decel="14000" autoRev="1" fill="hold" grpId="0" nodeType="withEffect">
                                  <p:stCondLst>
                                    <p:cond delay="2750"/>
                                  </p:stCondLst>
                                  <p:childTnLst>
                                    <p:animScale>
                                      <p:cBhvr>
                                        <p:cTn id="15"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4008906" y="63869"/>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Rectangle 1"/>
          <p:cNvSpPr/>
          <p:nvPr/>
        </p:nvSpPr>
        <p:spPr>
          <a:xfrm>
            <a:off x="304801" y="615796"/>
            <a:ext cx="11591924" cy="5863144"/>
          </a:xfrm>
          <a:prstGeom prst="rect">
            <a:avLst/>
          </a:prstGeom>
        </p:spPr>
        <p:txBody>
          <a:bodyPr wrap="square">
            <a:spAutoFit/>
          </a:bodyPr>
          <a:lstStyle/>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Bé nói với các em:</a:t>
            </a:r>
          </a:p>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 Bây giờ chơi đi học, nghen! Đứa nào học giỏi, mai mốt má cho đi học thiệt.</a:t>
            </a:r>
          </a:p>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p>
        </p:txBody>
      </p:sp>
      <p:pic>
        <p:nvPicPr>
          <p:cNvPr id="16" name="Picture 15"/>
          <p:cNvPicPr>
            <a:picLocks noChangeAspect="1"/>
          </p:cNvPicPr>
          <p:nvPr/>
        </p:nvPicPr>
        <p:blipFill>
          <a:blip r:embed="rId4"/>
          <a:stretch>
            <a:fillRect/>
          </a:stretch>
        </p:blipFill>
        <p:spPr>
          <a:xfrm>
            <a:off x="3527410" y="-64906"/>
            <a:ext cx="5270530" cy="981011"/>
          </a:xfrm>
          <a:prstGeom prst="rect">
            <a:avLst/>
          </a:prstGeom>
        </p:spPr>
      </p:pic>
      <p:sp>
        <p:nvSpPr>
          <p:cNvPr id="17" name="TextBox 16"/>
          <p:cNvSpPr txBox="1"/>
          <p:nvPr/>
        </p:nvSpPr>
        <p:spPr>
          <a:xfrm>
            <a:off x="9148763" y="6336268"/>
            <a:ext cx="1885950" cy="369332"/>
          </a:xfrm>
          <a:prstGeom prst="rect">
            <a:avLst/>
          </a:prstGeom>
          <a:noFill/>
        </p:spPr>
        <p:txBody>
          <a:bodyPr wrap="square" rtlCol="0">
            <a:spAutoFit/>
          </a:bodyPr>
          <a:lstStyle/>
          <a:p>
            <a:r>
              <a:rPr lang="en-GB" i="1" dirty="0" smtClean="0">
                <a:latin typeface="Cambria" panose="02040503050406030204" pitchFamily="18" charset="0"/>
                <a:ea typeface="Cambria" panose="02040503050406030204" pitchFamily="18" charset="0"/>
              </a:rPr>
              <a:t>Theo </a:t>
            </a:r>
            <a:r>
              <a:rPr lang="en-GB" i="1" dirty="0" err="1" smtClean="0">
                <a:latin typeface="Cambria" panose="02040503050406030204" pitchFamily="18" charset="0"/>
                <a:ea typeface="Cambria" panose="02040503050406030204" pitchFamily="18" charset="0"/>
              </a:rPr>
              <a:t>Nguyễn</a:t>
            </a:r>
            <a:r>
              <a:rPr lang="en-GB" i="1" dirty="0" smtClean="0">
                <a:latin typeface="Cambria" panose="02040503050406030204" pitchFamily="18" charset="0"/>
                <a:ea typeface="Cambria" panose="02040503050406030204" pitchFamily="18" charset="0"/>
              </a:rPr>
              <a:t> </a:t>
            </a:r>
            <a:r>
              <a:rPr lang="en-GB" i="1" dirty="0" err="1" smtClean="0">
                <a:latin typeface="Cambria" panose="02040503050406030204" pitchFamily="18" charset="0"/>
                <a:ea typeface="Cambria" panose="02040503050406030204" pitchFamily="18" charset="0"/>
              </a:rPr>
              <a:t>Thi</a:t>
            </a:r>
            <a:endParaRPr lang="en-GB"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324100" y="2969270"/>
            <a:ext cx="7905750" cy="707886"/>
          </a:xfrm>
          <a:prstGeom prst="rect">
            <a:avLst/>
          </a:prstGeom>
          <a:noFill/>
        </p:spPr>
        <p:txBody>
          <a:bodyPr wrap="square" rtlCol="0">
            <a:spAutoFit/>
          </a:bodyPr>
          <a:lstStyle/>
          <a:p>
            <a:r>
              <a:rPr lang="en-GB" sz="4000" b="1" dirty="0" err="1" smtClean="0">
                <a:solidFill>
                  <a:srgbClr val="336753"/>
                </a:solidFill>
                <a:latin typeface="Cambria" panose="02040503050406030204" pitchFamily="18" charset="0"/>
                <a:ea typeface="Cambria" panose="02040503050406030204" pitchFamily="18" charset="0"/>
              </a:rPr>
              <a:t>Khoan</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thai</a:t>
            </a:r>
            <a:r>
              <a:rPr lang="en-GB" sz="4000" dirty="0" smtClean="0">
                <a:solidFill>
                  <a:srgbClr val="336753"/>
                </a:solidFill>
                <a:latin typeface="Cambria" panose="02040503050406030204" pitchFamily="18" charset="0"/>
                <a:ea typeface="Cambria" panose="02040503050406030204" pitchFamily="18" charset="0"/>
              </a:rPr>
              <a:t>: Thong </a:t>
            </a:r>
            <a:r>
              <a:rPr lang="en-GB" sz="4000" dirty="0" err="1" smtClean="0">
                <a:solidFill>
                  <a:srgbClr val="336753"/>
                </a:solidFill>
                <a:latin typeface="Cambria" panose="02040503050406030204" pitchFamily="18" charset="0"/>
                <a:ea typeface="Cambria" panose="02040503050406030204" pitchFamily="18" charset="0"/>
              </a:rPr>
              <a:t>thả</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nhẹ</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nhàng</a:t>
            </a:r>
            <a:r>
              <a:rPr lang="en-GB" sz="4000" dirty="0" smtClean="0">
                <a:solidFill>
                  <a:srgbClr val="336753"/>
                </a:solidFill>
                <a:latin typeface="Cambria" panose="02040503050406030204" pitchFamily="18" charset="0"/>
                <a:ea typeface="Cambria" panose="02040503050406030204" pitchFamily="18" charset="0"/>
              </a:rPr>
              <a:t>.</a:t>
            </a:r>
            <a:endParaRPr lang="en-GB" sz="4000" dirty="0">
              <a:solidFill>
                <a:srgbClr val="336753"/>
              </a:solidFill>
              <a:latin typeface="Cambria" panose="02040503050406030204" pitchFamily="18" charset="0"/>
              <a:ea typeface="Cambria" panose="02040503050406030204" pitchFamily="18" charset="0"/>
            </a:endParaRPr>
          </a:p>
        </p:txBody>
      </p:sp>
      <p:sp>
        <p:nvSpPr>
          <p:cNvPr id="3" name="Rectangle 2"/>
          <p:cNvSpPr/>
          <p:nvPr/>
        </p:nvSpPr>
        <p:spPr>
          <a:xfrm>
            <a:off x="2324100" y="4006334"/>
            <a:ext cx="7543801" cy="1323439"/>
          </a:xfrm>
          <a:prstGeom prst="rect">
            <a:avLst/>
          </a:prstGeom>
        </p:spPr>
        <p:txBody>
          <a:bodyPr wrap="square">
            <a:spAutoFit/>
          </a:bodyPr>
          <a:lstStyle/>
          <a:p>
            <a:pPr algn="just"/>
            <a:r>
              <a:rPr lang="vi-VN" sz="4000" dirty="0">
                <a:solidFill>
                  <a:srgbClr val="336753"/>
                </a:solidFill>
                <a:latin typeface="Cambria" panose="02040503050406030204" pitchFamily="18" charset="0"/>
                <a:ea typeface="Cambria" panose="02040503050406030204" pitchFamily="18" charset="0"/>
              </a:rPr>
              <a:t> </a:t>
            </a:r>
            <a:r>
              <a:rPr lang="en-GB" sz="4000" b="1" dirty="0" smtClean="0">
                <a:solidFill>
                  <a:srgbClr val="336753"/>
                </a:solidFill>
                <a:latin typeface="Cambria" panose="02040503050406030204" pitchFamily="18" charset="0"/>
                <a:ea typeface="Cambria" panose="02040503050406030204" pitchFamily="18" charset="0"/>
              </a:rPr>
              <a:t>T</a:t>
            </a:r>
            <a:r>
              <a:rPr lang="vi-VN" sz="4000" b="1" dirty="0" smtClean="0">
                <a:solidFill>
                  <a:srgbClr val="336753"/>
                </a:solidFill>
                <a:latin typeface="Cambria" panose="02040503050406030204" pitchFamily="18" charset="0"/>
                <a:ea typeface="Cambria" panose="02040503050406030204" pitchFamily="18" charset="0"/>
              </a:rPr>
              <a:t>ỉnh khô</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vẻ</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mặt</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không</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để</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lộ</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tình</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cảm</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thái</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độ</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gì</a:t>
            </a:r>
            <a:r>
              <a:rPr lang="en-GB" sz="4000" dirty="0" smtClean="0">
                <a:solidFill>
                  <a:srgbClr val="336753"/>
                </a:solidFill>
                <a:latin typeface="Cambria" panose="02040503050406030204" pitchFamily="18" charset="0"/>
                <a:ea typeface="Cambria" panose="02040503050406030204" pitchFamily="18" charset="0"/>
              </a:rPr>
              <a:t>.</a:t>
            </a:r>
            <a:endParaRPr lang="en-GB" sz="40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3690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5" name="Rectangle 4"/>
          <p:cNvSpPr/>
          <p:nvPr/>
        </p:nvSpPr>
        <p:spPr>
          <a:xfrm>
            <a:off x="231769" y="1437918"/>
            <a:ext cx="6337312" cy="762966"/>
          </a:xfrm>
          <a:prstGeom prst="rect">
            <a:avLst/>
          </a:prstGeom>
        </p:spPr>
        <p:txBody>
          <a:bodyPr wrap="none">
            <a:spAutoFit/>
          </a:bodyPr>
          <a:lstStyle/>
          <a:p>
            <a:pPr lvl="0" indent="228600" algn="just">
              <a:lnSpc>
                <a:spcPct val="120000"/>
              </a:lnSpc>
            </a:pPr>
            <a:r>
              <a:rPr lang="nl-NL" sz="4000" b="1" i="1" dirty="0">
                <a:solidFill>
                  <a:srgbClr val="44546A">
                    <a:lumMod val="75000"/>
                  </a:srgbClr>
                </a:solidFill>
                <a:latin typeface="Cambria" panose="02040503050406030204" pitchFamily="18" charset="0"/>
                <a:ea typeface="Cambria" panose="02040503050406030204" pitchFamily="18" charset="0"/>
              </a:rPr>
              <a:t>a</a:t>
            </a:r>
            <a:r>
              <a:rPr lang="nl-NL" sz="4000" b="1" i="1" dirty="0" smtClean="0">
                <a:solidFill>
                  <a:srgbClr val="44546A">
                    <a:lumMod val="75000"/>
                  </a:srgbClr>
                </a:solidFill>
                <a:latin typeface="Cambria" panose="02040503050406030204" pitchFamily="18" charset="0"/>
                <a:ea typeface="Cambria" panose="02040503050406030204" pitchFamily="18" charset="0"/>
              </a:rPr>
              <a:t>. Mấy chị em chơi trò gì? </a:t>
            </a:r>
            <a:endParaRPr lang="nl-NL" sz="4000" b="1" i="1" dirty="0">
              <a:solidFill>
                <a:srgbClr val="44546A">
                  <a:lumMod val="75000"/>
                </a:srgbClr>
              </a:solidFill>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830997"/>
          </a:xfrm>
          <a:prstGeom prst="rect">
            <a:avLst/>
          </a:prstGeom>
        </p:spPr>
        <p:txBody>
          <a:bodyPr wrap="square">
            <a:spAutoFit/>
          </a:bodyPr>
          <a:lstStyle/>
          <a:p>
            <a:pPr lvl="0" indent="228600" algn="just">
              <a:lnSpc>
                <a:spcPct val="120000"/>
              </a:lnSpc>
            </a:pPr>
            <a:r>
              <a:rPr lang="nl-NL" sz="4000" b="1" i="1" dirty="0" smtClean="0">
                <a:solidFill>
                  <a:srgbClr val="44546A">
                    <a:lumMod val="75000"/>
                  </a:srgbClr>
                </a:solidFill>
                <a:latin typeface="Cambria" panose="02040503050406030204" pitchFamily="18" charset="0"/>
                <a:ea typeface="Cambria" panose="02040503050406030204" pitchFamily="18" charset="0"/>
              </a:rPr>
              <a:t>b. Trong câu chuyện trên, em thích bạn nào nhất?</a:t>
            </a:r>
            <a:endParaRPr lang="nl-NL" sz="4000" b="1" i="1" dirty="0">
              <a:solidFill>
                <a:srgbClr val="44546A">
                  <a:lumMod val="75000"/>
                </a:srgbClr>
              </a:solidFill>
              <a:latin typeface="Cambria" panose="02040503050406030204" pitchFamily="18" charset="0"/>
              <a:ea typeface="Cambria" panose="02040503050406030204" pitchFamily="18" charset="0"/>
            </a:endParaRPr>
          </a:p>
        </p:txBody>
      </p:sp>
      <p:sp>
        <p:nvSpPr>
          <p:cNvPr id="10" name="Rectangle 9"/>
          <p:cNvSpPr/>
          <p:nvPr/>
        </p:nvSpPr>
        <p:spPr>
          <a:xfrm>
            <a:off x="513299" y="2357541"/>
            <a:ext cx="8085611" cy="762966"/>
          </a:xfrm>
          <a:prstGeom prst="rect">
            <a:avLst/>
          </a:prstGeom>
        </p:spPr>
        <p:txBody>
          <a:bodyPr wrap="none">
            <a:spAutoFit/>
          </a:bodyPr>
          <a:lstStyle/>
          <a:p>
            <a:pPr lvl="0" indent="228600" algn="just">
              <a:lnSpc>
                <a:spcPct val="120000"/>
              </a:lnSpc>
            </a:pPr>
            <a:r>
              <a:rPr lang="nl-NL" sz="4000" dirty="0" smtClean="0">
                <a:solidFill>
                  <a:srgbClr val="44546A">
                    <a:lumMod val="75000"/>
                  </a:srgbClr>
                </a:solidFill>
                <a:latin typeface="Cambria" panose="02040503050406030204" pitchFamily="18" charset="0"/>
                <a:ea typeface="Cambria" panose="02040503050406030204" pitchFamily="18" charset="0"/>
              </a:rPr>
              <a:t>- Mấy chị em đang chơi trò dạy học.</a:t>
            </a:r>
            <a:endParaRPr lang="nl-NL" sz="4000" dirty="0">
              <a:solidFill>
                <a:srgbClr val="44546A">
                  <a:lumMod val="75000"/>
                </a:srgbClr>
              </a:solidFill>
              <a:latin typeface="Cambria" panose="02040503050406030204" pitchFamily="18" charset="0"/>
              <a:ea typeface="Cambria" panose="02040503050406030204" pitchFamily="18" charset="0"/>
            </a:endParaRPr>
          </a:p>
        </p:txBody>
      </p:sp>
      <p:sp>
        <p:nvSpPr>
          <p:cNvPr id="7" name="Rectangle 6"/>
          <p:cNvSpPr/>
          <p:nvPr/>
        </p:nvSpPr>
        <p:spPr>
          <a:xfrm>
            <a:off x="741899" y="4302036"/>
            <a:ext cx="10907243" cy="1938992"/>
          </a:xfrm>
          <a:prstGeom prst="rect">
            <a:avLst/>
          </a:prstGeom>
        </p:spPr>
        <p:txBody>
          <a:bodyPr wrap="square">
            <a:spAutoFit/>
          </a:bodyPr>
          <a:lstStyle/>
          <a:p>
            <a:pPr lvl="0" algn="just"/>
            <a:r>
              <a:rPr lang="en-GB" sz="4000" dirty="0" smtClean="0">
                <a:solidFill>
                  <a:srgbClr val="333F50"/>
                </a:solidFill>
                <a:latin typeface="Cambria" panose="02040503050406030204" pitchFamily="18" charset="0"/>
                <a:ea typeface="Cambria" panose="02040503050406030204" pitchFamily="18" charset="0"/>
              </a:rPr>
              <a:t>- </a:t>
            </a:r>
            <a:r>
              <a:rPr lang="vi-VN" sz="4000" dirty="0" smtClean="0">
                <a:solidFill>
                  <a:srgbClr val="333F50"/>
                </a:solidFill>
                <a:latin typeface="Cambria" panose="02040503050406030204" pitchFamily="18" charset="0"/>
                <a:ea typeface="Cambria" panose="02040503050406030204" pitchFamily="18" charset="0"/>
              </a:rPr>
              <a:t>Trong </a:t>
            </a:r>
            <a:r>
              <a:rPr lang="vi-VN" sz="4000" dirty="0">
                <a:solidFill>
                  <a:srgbClr val="333F50"/>
                </a:solidFill>
                <a:latin typeface="Cambria" panose="02040503050406030204" pitchFamily="18" charset="0"/>
                <a:ea typeface="Cambria" panose="02040503050406030204" pitchFamily="18" charset="0"/>
              </a:rPr>
              <a:t>câu chuyện trên, em thích bạn Bé nhất. Bạn Bé dù nhỏ tuổi nhưng lúc đóng làm cô giáo lại rất ra </a:t>
            </a:r>
            <a:r>
              <a:rPr lang="vi-VN" sz="4000" dirty="0" smtClean="0">
                <a:solidFill>
                  <a:srgbClr val="333F50"/>
                </a:solidFill>
                <a:latin typeface="Cambria" panose="02040503050406030204" pitchFamily="18" charset="0"/>
                <a:ea typeface="Cambria" panose="02040503050406030204" pitchFamily="18" charset="0"/>
              </a:rPr>
              <a:t>dáng</a:t>
            </a:r>
            <a:r>
              <a:rPr lang="nl-NL" sz="4000" dirty="0" smtClean="0">
                <a:solidFill>
                  <a:srgbClr val="333F50"/>
                </a:solidFill>
                <a:latin typeface="Cambria" panose="02040503050406030204" pitchFamily="18" charset="0"/>
                <a:ea typeface="Cambria" panose="02040503050406030204" pitchFamily="18" charset="0"/>
              </a:rPr>
              <a:t>.</a:t>
            </a:r>
            <a:endParaRPr lang="en-GB" sz="4000" dirty="0">
              <a:solidFill>
                <a:srgbClr val="333F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978146" y="1934650"/>
            <a:ext cx="10016596" cy="4462659"/>
          </a:xfrm>
          <a:prstGeom prst="rect">
            <a:avLst/>
          </a:prstGeom>
        </p:spPr>
      </p:pic>
    </p:spTree>
    <p:extLst>
      <p:ext uri="{BB962C8B-B14F-4D97-AF65-F5344CB8AC3E}">
        <p14:creationId xmlns:p14="http://schemas.microsoft.com/office/powerpoint/2010/main" val="289997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4008906" y="63869"/>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Vẽ</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quê</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hương</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3" name="Rectangle 2"/>
          <p:cNvSpPr/>
          <p:nvPr/>
        </p:nvSpPr>
        <p:spPr>
          <a:xfrm>
            <a:off x="8711172" y="986242"/>
            <a:ext cx="3295650" cy="1077218"/>
          </a:xfrm>
          <a:prstGeom prst="rect">
            <a:avLst/>
          </a:prstGeom>
        </p:spPr>
        <p:txBody>
          <a:bodyPr wrap="square">
            <a:spAutoFit/>
          </a:bodyPr>
          <a:lstStyle/>
          <a:p>
            <a:pPr algn="just"/>
            <a:r>
              <a:rPr lang="vi-VN" sz="3200" dirty="0" smtClean="0">
                <a:solidFill>
                  <a:srgbClr val="333F50"/>
                </a:solidFill>
                <a:latin typeface="Cambria" panose="02040503050406030204" pitchFamily="18" charset="0"/>
                <a:ea typeface="Cambria" panose="02040503050406030204" pitchFamily="18" charset="0"/>
              </a:rPr>
              <a:t>Chị </a:t>
            </a:r>
            <a:r>
              <a:rPr lang="vi-VN" sz="3200" dirty="0">
                <a:solidFill>
                  <a:srgbClr val="333F50"/>
                </a:solidFill>
                <a:latin typeface="Cambria" panose="02040503050406030204" pitchFamily="18" charset="0"/>
                <a:ea typeface="Cambria" panose="02040503050406030204" pitchFamily="18" charset="0"/>
              </a:rPr>
              <a:t>ơi bức tranh</a:t>
            </a:r>
          </a:p>
          <a:p>
            <a:pPr algn="just"/>
            <a:r>
              <a:rPr lang="vi-VN" sz="3200" dirty="0">
                <a:solidFill>
                  <a:srgbClr val="333F50"/>
                </a:solidFill>
                <a:latin typeface="Cambria" panose="02040503050406030204" pitchFamily="18" charset="0"/>
                <a:ea typeface="Cambria" panose="02040503050406030204" pitchFamily="18" charset="0"/>
              </a:rPr>
              <a:t>Quê ta đẹp quá!</a:t>
            </a:r>
          </a:p>
        </p:txBody>
      </p:sp>
      <p:sp>
        <p:nvSpPr>
          <p:cNvPr id="5" name="Rectangle 4"/>
          <p:cNvSpPr/>
          <p:nvPr/>
        </p:nvSpPr>
        <p:spPr>
          <a:xfrm>
            <a:off x="751356" y="885965"/>
            <a:ext cx="3744444" cy="2062103"/>
          </a:xfrm>
          <a:prstGeom prst="rect">
            <a:avLst/>
          </a:prstGeom>
        </p:spPr>
        <p:txBody>
          <a:bodyPr wrap="square">
            <a:spAutoFit/>
          </a:bodyPr>
          <a:lstStyle/>
          <a:p>
            <a:pPr lvl="0" algn="just"/>
            <a:r>
              <a:rPr lang="vi-VN" sz="3200" dirty="0">
                <a:solidFill>
                  <a:srgbClr val="333F50"/>
                </a:solidFill>
                <a:latin typeface="Cambria" panose="02040503050406030204" pitchFamily="18" charset="0"/>
                <a:ea typeface="Cambria" panose="02040503050406030204" pitchFamily="18" charset="0"/>
              </a:rPr>
              <a:t>Bút chì xanh đỏ</a:t>
            </a:r>
          </a:p>
          <a:p>
            <a:pPr lvl="0" algn="just"/>
            <a:r>
              <a:rPr lang="vi-VN" sz="3200" dirty="0">
                <a:solidFill>
                  <a:srgbClr val="333F50"/>
                </a:solidFill>
                <a:latin typeface="Cambria" panose="02040503050406030204" pitchFamily="18" charset="0"/>
                <a:ea typeface="Cambria" panose="02040503050406030204" pitchFamily="18" charset="0"/>
              </a:rPr>
              <a:t>Em gọt hai đầu</a:t>
            </a:r>
          </a:p>
          <a:p>
            <a:pPr lvl="0" algn="just"/>
            <a:r>
              <a:rPr lang="vi-VN" sz="3200" dirty="0">
                <a:solidFill>
                  <a:srgbClr val="333F50"/>
                </a:solidFill>
                <a:latin typeface="Cambria" panose="02040503050406030204" pitchFamily="18" charset="0"/>
                <a:ea typeface="Cambria" panose="02040503050406030204" pitchFamily="18" charset="0"/>
              </a:rPr>
              <a:t>Em thử hai màu</a:t>
            </a:r>
          </a:p>
          <a:p>
            <a:pPr lvl="0" algn="just"/>
            <a:r>
              <a:rPr lang="vi-VN" sz="3200" dirty="0">
                <a:solidFill>
                  <a:srgbClr val="333F50"/>
                </a:solidFill>
                <a:latin typeface="Cambria" panose="02040503050406030204" pitchFamily="18" charset="0"/>
                <a:ea typeface="Cambria" panose="02040503050406030204" pitchFamily="18" charset="0"/>
              </a:rPr>
              <a:t>Xanh tươi, đỏ thắm.</a:t>
            </a:r>
          </a:p>
        </p:txBody>
      </p:sp>
      <p:sp>
        <p:nvSpPr>
          <p:cNvPr id="6" name="Rectangle 5"/>
          <p:cNvSpPr/>
          <p:nvPr/>
        </p:nvSpPr>
        <p:spPr>
          <a:xfrm>
            <a:off x="737628" y="2967118"/>
            <a:ext cx="4315944" cy="3539430"/>
          </a:xfrm>
          <a:prstGeom prst="rect">
            <a:avLst/>
          </a:prstGeom>
        </p:spPr>
        <p:txBody>
          <a:bodyPr wrap="square">
            <a:spAutoFit/>
          </a:bodyPr>
          <a:lstStyle/>
          <a:p>
            <a:pPr lvl="0" algn="just"/>
            <a:r>
              <a:rPr lang="vi-VN" sz="3200" dirty="0">
                <a:solidFill>
                  <a:srgbClr val="333F50"/>
                </a:solidFill>
                <a:latin typeface="Cambria" panose="02040503050406030204" pitchFamily="18" charset="0"/>
                <a:ea typeface="Cambria" panose="02040503050406030204" pitchFamily="18" charset="0"/>
              </a:rPr>
              <a:t>Em vẽ làng xóm</a:t>
            </a:r>
          </a:p>
          <a:p>
            <a:pPr lvl="0" algn="just"/>
            <a:r>
              <a:rPr lang="vi-VN" sz="3200" dirty="0">
                <a:solidFill>
                  <a:srgbClr val="333F50"/>
                </a:solidFill>
                <a:latin typeface="Cambria" panose="02040503050406030204" pitchFamily="18" charset="0"/>
                <a:ea typeface="Cambria" panose="02040503050406030204" pitchFamily="18" charset="0"/>
              </a:rPr>
              <a:t>Tre xanh, lúa xanh</a:t>
            </a:r>
          </a:p>
          <a:p>
            <a:pPr lvl="0" algn="just"/>
            <a:r>
              <a:rPr lang="vi-VN" sz="3200" dirty="0">
                <a:solidFill>
                  <a:srgbClr val="333F50"/>
                </a:solidFill>
                <a:latin typeface="Cambria" panose="02040503050406030204" pitchFamily="18" charset="0"/>
                <a:ea typeface="Cambria" panose="02040503050406030204" pitchFamily="18" charset="0"/>
              </a:rPr>
              <a:t>Sông máng lượn quanh</a:t>
            </a:r>
          </a:p>
          <a:p>
            <a:pPr lvl="0" algn="just"/>
            <a:r>
              <a:rPr lang="vi-VN" sz="3200" dirty="0">
                <a:solidFill>
                  <a:srgbClr val="333F50"/>
                </a:solidFill>
                <a:latin typeface="Cambria" panose="02040503050406030204" pitchFamily="18" charset="0"/>
                <a:ea typeface="Cambria" panose="02040503050406030204" pitchFamily="18" charset="0"/>
              </a:rPr>
              <a:t>Một màu xanh mát</a:t>
            </a:r>
          </a:p>
          <a:p>
            <a:pPr lvl="0" algn="just"/>
            <a:r>
              <a:rPr lang="vi-VN" sz="3200" dirty="0">
                <a:solidFill>
                  <a:srgbClr val="333F50"/>
                </a:solidFill>
                <a:latin typeface="Cambria" panose="02040503050406030204" pitchFamily="18" charset="0"/>
                <a:ea typeface="Cambria" panose="02040503050406030204" pitchFamily="18" charset="0"/>
              </a:rPr>
              <a:t>Trời mây bát ngát</a:t>
            </a:r>
          </a:p>
          <a:p>
            <a:pPr lvl="0" algn="just"/>
            <a:r>
              <a:rPr lang="vi-VN" sz="3200" dirty="0">
                <a:solidFill>
                  <a:srgbClr val="333F50"/>
                </a:solidFill>
                <a:latin typeface="Cambria" panose="02040503050406030204" pitchFamily="18" charset="0"/>
                <a:ea typeface="Cambria" panose="02040503050406030204" pitchFamily="18" charset="0"/>
              </a:rPr>
              <a:t>Xanh ngắt mùa thu</a:t>
            </a:r>
          </a:p>
          <a:p>
            <a:pPr lvl="0" algn="just"/>
            <a:r>
              <a:rPr lang="vi-VN" sz="3200" dirty="0">
                <a:solidFill>
                  <a:srgbClr val="333F50"/>
                </a:solidFill>
                <a:latin typeface="Cambria" panose="02040503050406030204" pitchFamily="18" charset="0"/>
                <a:ea typeface="Cambria" panose="02040503050406030204" pitchFamily="18" charset="0"/>
              </a:rPr>
              <a:t>Xanh màu ước mơ...</a:t>
            </a:r>
          </a:p>
        </p:txBody>
      </p:sp>
      <p:sp>
        <p:nvSpPr>
          <p:cNvPr id="7" name="Rectangle 6"/>
          <p:cNvSpPr/>
          <p:nvPr/>
        </p:nvSpPr>
        <p:spPr>
          <a:xfrm>
            <a:off x="4953000" y="959846"/>
            <a:ext cx="6096000" cy="5509200"/>
          </a:xfrm>
          <a:prstGeom prst="rect">
            <a:avLst/>
          </a:prstGeom>
        </p:spPr>
        <p:txBody>
          <a:bodyPr>
            <a:spAutoFit/>
          </a:bodyPr>
          <a:lstStyle/>
          <a:p>
            <a:pPr lvl="0" algn="just"/>
            <a:r>
              <a:rPr lang="vi-VN" sz="3200" dirty="0">
                <a:solidFill>
                  <a:srgbClr val="333F50"/>
                </a:solidFill>
                <a:latin typeface="Cambria" panose="02040503050406030204" pitchFamily="18" charset="0"/>
                <a:ea typeface="Cambria" panose="02040503050406030204" pitchFamily="18" charset="0"/>
              </a:rPr>
              <a:t>Em quay đầu đỏ</a:t>
            </a:r>
          </a:p>
          <a:p>
            <a:pPr lvl="0" algn="just"/>
            <a:r>
              <a:rPr lang="vi-VN" sz="3200" dirty="0">
                <a:solidFill>
                  <a:srgbClr val="333F50"/>
                </a:solidFill>
                <a:latin typeface="Cambria" panose="02040503050406030204" pitchFamily="18" charset="0"/>
                <a:ea typeface="Cambria" panose="02040503050406030204" pitchFamily="18" charset="0"/>
              </a:rPr>
              <a:t>Vẽ nhà em ở</a:t>
            </a:r>
          </a:p>
          <a:p>
            <a:pPr lvl="0" algn="just"/>
            <a:r>
              <a:rPr lang="vi-VN" sz="3200" dirty="0">
                <a:solidFill>
                  <a:srgbClr val="333F50"/>
                </a:solidFill>
                <a:latin typeface="Cambria" panose="02040503050406030204" pitchFamily="18" charset="0"/>
                <a:ea typeface="Cambria" panose="02040503050406030204" pitchFamily="18" charset="0"/>
              </a:rPr>
              <a:t>Mái ngói đỏ tươi</a:t>
            </a:r>
          </a:p>
          <a:p>
            <a:pPr lvl="0" algn="just"/>
            <a:r>
              <a:rPr lang="vi-VN" sz="3200" dirty="0">
                <a:solidFill>
                  <a:srgbClr val="333F50"/>
                </a:solidFill>
                <a:latin typeface="Cambria" panose="02040503050406030204" pitchFamily="18" charset="0"/>
                <a:ea typeface="Cambria" panose="02040503050406030204" pitchFamily="18" charset="0"/>
              </a:rPr>
              <a:t>Trường học trên đồi</a:t>
            </a:r>
          </a:p>
          <a:p>
            <a:pPr lvl="0" algn="just"/>
            <a:r>
              <a:rPr lang="vi-VN" sz="3200" dirty="0">
                <a:solidFill>
                  <a:srgbClr val="333F50"/>
                </a:solidFill>
                <a:latin typeface="Cambria" panose="02040503050406030204" pitchFamily="18" charset="0"/>
                <a:ea typeface="Cambria" panose="02040503050406030204" pitchFamily="18" charset="0"/>
              </a:rPr>
              <a:t>Em tô đỏ thắm</a:t>
            </a:r>
          </a:p>
          <a:p>
            <a:pPr lvl="0" algn="just"/>
            <a:r>
              <a:rPr lang="vi-VN" sz="3200" dirty="0">
                <a:solidFill>
                  <a:srgbClr val="333F50"/>
                </a:solidFill>
                <a:latin typeface="Cambria" panose="02040503050406030204" pitchFamily="18" charset="0"/>
                <a:ea typeface="Cambria" panose="02040503050406030204" pitchFamily="18" charset="0"/>
              </a:rPr>
              <a:t>Cây gạo đầu xóm</a:t>
            </a:r>
          </a:p>
          <a:p>
            <a:pPr lvl="0" algn="just"/>
            <a:r>
              <a:rPr lang="vi-VN" sz="3200" dirty="0">
                <a:solidFill>
                  <a:srgbClr val="333F50"/>
                </a:solidFill>
                <a:latin typeface="Cambria" panose="02040503050406030204" pitchFamily="18" charset="0"/>
                <a:ea typeface="Cambria" panose="02040503050406030204" pitchFamily="18" charset="0"/>
              </a:rPr>
              <a:t>Hoa nở chói ngời</a:t>
            </a:r>
          </a:p>
          <a:p>
            <a:pPr lvl="0" algn="just"/>
            <a:r>
              <a:rPr lang="vi-VN" sz="3200" dirty="0">
                <a:solidFill>
                  <a:srgbClr val="333F50"/>
                </a:solidFill>
                <a:latin typeface="Cambria" panose="02040503050406030204" pitchFamily="18" charset="0"/>
                <a:ea typeface="Cambria" panose="02040503050406030204" pitchFamily="18" charset="0"/>
              </a:rPr>
              <a:t>A! nắng lên rồi</a:t>
            </a:r>
          </a:p>
          <a:p>
            <a:pPr lvl="0" algn="just"/>
            <a:r>
              <a:rPr lang="vi-VN" sz="3200" dirty="0">
                <a:solidFill>
                  <a:srgbClr val="333F50"/>
                </a:solidFill>
                <a:latin typeface="Cambria" panose="02040503050406030204" pitchFamily="18" charset="0"/>
                <a:ea typeface="Cambria" panose="02040503050406030204" pitchFamily="18" charset="0"/>
              </a:rPr>
              <a:t>Mặt trời đỏ chót</a:t>
            </a:r>
          </a:p>
          <a:p>
            <a:pPr lvl="0" algn="just"/>
            <a:r>
              <a:rPr lang="vi-VN" sz="3200" dirty="0">
                <a:solidFill>
                  <a:srgbClr val="333F50"/>
                </a:solidFill>
                <a:latin typeface="Cambria" panose="02040503050406030204" pitchFamily="18" charset="0"/>
                <a:ea typeface="Cambria" panose="02040503050406030204" pitchFamily="18" charset="0"/>
              </a:rPr>
              <a:t>Lá cờ Tổ quốc</a:t>
            </a:r>
          </a:p>
          <a:p>
            <a:pPr lvl="0" algn="just"/>
            <a:r>
              <a:rPr lang="vi-VN" sz="3200" dirty="0">
                <a:solidFill>
                  <a:srgbClr val="333F50"/>
                </a:solidFill>
                <a:latin typeface="Cambria" panose="02040503050406030204" pitchFamily="18" charset="0"/>
                <a:ea typeface="Cambria" panose="02040503050406030204" pitchFamily="18" charset="0"/>
              </a:rPr>
              <a:t>Bay giữa trời xanh...</a:t>
            </a:r>
          </a:p>
        </p:txBody>
      </p:sp>
      <p:sp>
        <p:nvSpPr>
          <p:cNvPr id="11" name="Rectangle 10"/>
          <p:cNvSpPr/>
          <p:nvPr/>
        </p:nvSpPr>
        <p:spPr>
          <a:xfrm>
            <a:off x="10382250" y="2080391"/>
            <a:ext cx="1676400" cy="461665"/>
          </a:xfrm>
          <a:prstGeom prst="rect">
            <a:avLst/>
          </a:prstGeom>
        </p:spPr>
        <p:txBody>
          <a:bodyPr wrap="square">
            <a:spAutoFit/>
          </a:bodyPr>
          <a:lstStyle/>
          <a:p>
            <a:pPr algn="just"/>
            <a:r>
              <a:rPr lang="en-GB" sz="2400" dirty="0" smtClean="0">
                <a:solidFill>
                  <a:srgbClr val="333F50"/>
                </a:solidFill>
                <a:latin typeface="Cambria" panose="02040503050406030204" pitchFamily="18" charset="0"/>
                <a:ea typeface="Cambria" panose="02040503050406030204" pitchFamily="18" charset="0"/>
              </a:rPr>
              <a:t>(</a:t>
            </a:r>
            <a:r>
              <a:rPr lang="en-GB" sz="2400" dirty="0" err="1" smtClean="0">
                <a:solidFill>
                  <a:srgbClr val="333F50"/>
                </a:solidFill>
                <a:latin typeface="Cambria" panose="02040503050406030204" pitchFamily="18" charset="0"/>
                <a:ea typeface="Cambria" panose="02040503050406030204" pitchFamily="18" charset="0"/>
              </a:rPr>
              <a:t>Đinh</a:t>
            </a:r>
            <a:r>
              <a:rPr lang="en-GB" sz="2400" dirty="0" smtClean="0">
                <a:solidFill>
                  <a:srgbClr val="333F50"/>
                </a:solidFill>
                <a:latin typeface="Cambria" panose="02040503050406030204" pitchFamily="18" charset="0"/>
                <a:ea typeface="Cambria" panose="02040503050406030204" pitchFamily="18" charset="0"/>
              </a:rPr>
              <a:t> </a:t>
            </a:r>
            <a:r>
              <a:rPr lang="en-GB" sz="2400" dirty="0" err="1" smtClean="0">
                <a:solidFill>
                  <a:srgbClr val="333F50"/>
                </a:solidFill>
                <a:latin typeface="Cambria" panose="02040503050406030204" pitchFamily="18" charset="0"/>
                <a:ea typeface="Cambria" panose="02040503050406030204" pitchFamily="18" charset="0"/>
              </a:rPr>
              <a:t>Hải</a:t>
            </a:r>
            <a:r>
              <a:rPr lang="en-GB" sz="2400" dirty="0" smtClean="0">
                <a:solidFill>
                  <a:srgbClr val="333F50"/>
                </a:solidFill>
                <a:latin typeface="Cambria" panose="02040503050406030204" pitchFamily="18" charset="0"/>
                <a:ea typeface="Cambria" panose="02040503050406030204" pitchFamily="18" charset="0"/>
              </a:rPr>
              <a:t>)</a:t>
            </a:r>
            <a:endParaRPr lang="vi-VN" sz="2400" dirty="0">
              <a:solidFill>
                <a:srgbClr val="333F50"/>
              </a:solidFill>
              <a:latin typeface="Cambria" panose="02040503050406030204" pitchFamily="18" charset="0"/>
              <a:ea typeface="Cambria" panose="02040503050406030204" pitchFamily="18" charset="0"/>
            </a:endParaRPr>
          </a:p>
        </p:txBody>
      </p:sp>
      <p:pic>
        <p:nvPicPr>
          <p:cNvPr id="12" name="图片 6">
            <a:extLst>
              <a:ext uri="{FF2B5EF4-FFF2-40B4-BE49-F238E27FC236}">
                <a16:creationId xmlns:a16="http://schemas.microsoft.com/office/drawing/2014/main" xmlns="" id="{6D44B0C4-B084-44E8-B63A-75FB84EFC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67585" y="2444262"/>
            <a:ext cx="3806459" cy="3992186"/>
          </a:xfrm>
          <a:prstGeom prst="rect">
            <a:avLst/>
          </a:prstGeom>
          <a:effectLst>
            <a:outerShdw blurRad="25400" dist="25400" dir="18900000" algn="bl" rotWithShape="0">
              <a:prstClr val="black">
                <a:alpha val="40000"/>
              </a:prstClr>
            </a:outerShdw>
          </a:effectLst>
        </p:spPr>
      </p:pic>
    </p:spTree>
    <p:extLst>
      <p:ext uri="{BB962C8B-B14F-4D97-AF65-F5344CB8AC3E}">
        <p14:creationId xmlns:p14="http://schemas.microsoft.com/office/powerpoint/2010/main" val="661069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5" grpId="0"/>
      <p:bldP spid="6"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9" name="Rectangle 8"/>
          <p:cNvSpPr/>
          <p:nvPr/>
        </p:nvSpPr>
        <p:spPr>
          <a:xfrm>
            <a:off x="209431" y="1288516"/>
            <a:ext cx="11735035" cy="762966"/>
          </a:xfrm>
          <a:prstGeom prst="rect">
            <a:avLst/>
          </a:prstGeom>
        </p:spPr>
        <p:txBody>
          <a:bodyPr wrap="square">
            <a:spAutoFit/>
          </a:bodyPr>
          <a:lstStyle/>
          <a:p>
            <a:pPr lvl="0" algn="just">
              <a:lnSpc>
                <a:spcPct val="120000"/>
              </a:lnSpc>
            </a:pPr>
            <a:r>
              <a:rPr lang="nl-NL" sz="4000" b="1" dirty="0">
                <a:solidFill>
                  <a:srgbClr val="333F50"/>
                </a:solidFill>
                <a:latin typeface="Cambria" panose="02040503050406030204" pitchFamily="18" charset="0"/>
                <a:ea typeface="Cambria" panose="02040503050406030204" pitchFamily="18" charset="0"/>
              </a:rPr>
              <a:t>a. </a:t>
            </a:r>
            <a:r>
              <a:rPr lang="nl-NL" sz="4000" b="1" dirty="0" smtClean="0">
                <a:solidFill>
                  <a:srgbClr val="333F50"/>
                </a:solidFill>
                <a:latin typeface="Cambria" panose="02040503050406030204" pitchFamily="18" charset="0"/>
                <a:ea typeface="Cambria" panose="02040503050406030204" pitchFamily="18" charset="0"/>
              </a:rPr>
              <a:t>Chiếc bút chì của bạn nhỏ được tả như thế nào?</a:t>
            </a:r>
            <a:endParaRPr lang="en-GB" sz="4000" b="1" dirty="0">
              <a:solidFill>
                <a:srgbClr val="333F50"/>
              </a:solidFill>
              <a:latin typeface="Cambria" panose="02040503050406030204" pitchFamily="18" charset="0"/>
              <a:ea typeface="Cambria" panose="02040503050406030204" pitchFamily="18" charset="0"/>
            </a:endParaRPr>
          </a:p>
        </p:txBody>
      </p:sp>
      <p:sp>
        <p:nvSpPr>
          <p:cNvPr id="10" name="Rectangle 9"/>
          <p:cNvSpPr/>
          <p:nvPr/>
        </p:nvSpPr>
        <p:spPr>
          <a:xfrm>
            <a:off x="209431" y="2156388"/>
            <a:ext cx="11735035" cy="762966"/>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Chiếc bút chì có 2 đầu, 2 màu khác nhau: xanh, đỏ.</a:t>
            </a:r>
            <a:endParaRPr lang="en-GB" sz="4000" dirty="0">
              <a:solidFill>
                <a:srgbClr val="333F50"/>
              </a:solidFill>
              <a:latin typeface="Cambria" panose="02040503050406030204" pitchFamily="18" charset="0"/>
              <a:ea typeface="Cambria" panose="02040503050406030204" pitchFamily="18" charset="0"/>
            </a:endParaRPr>
          </a:p>
        </p:txBody>
      </p:sp>
      <p:sp>
        <p:nvSpPr>
          <p:cNvPr id="14" name="Rectangle 13"/>
          <p:cNvSpPr/>
          <p:nvPr/>
        </p:nvSpPr>
        <p:spPr>
          <a:xfrm>
            <a:off x="209432" y="3031693"/>
            <a:ext cx="11735035" cy="1501630"/>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b. Kể tiếp các từ chỉ màu sắc được nói đến trong bài.</a:t>
            </a:r>
            <a:endParaRPr lang="en-GB" sz="4000" b="1" dirty="0">
              <a:solidFill>
                <a:srgbClr val="333F50"/>
              </a:solidFill>
              <a:latin typeface="Cambria" panose="02040503050406030204" pitchFamily="18" charset="0"/>
              <a:ea typeface="Cambria" panose="02040503050406030204" pitchFamily="18" charset="0"/>
            </a:endParaRPr>
          </a:p>
        </p:txBody>
      </p:sp>
      <p:sp>
        <p:nvSpPr>
          <p:cNvPr id="13" name="Rectangle 12"/>
          <p:cNvSpPr/>
          <p:nvPr/>
        </p:nvSpPr>
        <p:spPr>
          <a:xfrm>
            <a:off x="209431" y="4468333"/>
            <a:ext cx="11735035" cy="1501630"/>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Các từ chỉ màu sắc: xanh, xanh tươi, xanh mát, xanh ngắt. Đỏ, đỏ thắm, đỏ tươi, đỏ chót.</a:t>
            </a:r>
            <a:endParaRPr lang="en-GB" sz="4000" dirty="0">
              <a:solidFill>
                <a:srgbClr val="333F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10" grpId="0"/>
      <p:bldP spid="14"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87073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164</TotalTime>
  <Words>848</Words>
  <Application>Microsoft Office PowerPoint</Application>
  <PresentationFormat>Custom</PresentationFormat>
  <Paragraphs>95</Paragraphs>
  <Slides>18</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#9Slide05 Aphrodite Pro</vt:lpstr>
      <vt:lpstr>#9Slide07 HoneyCream</vt:lpstr>
      <vt:lpstr>#9Slide05 Bodega Script</vt:lpstr>
      <vt:lpstr>Calibri</vt:lpstr>
      <vt:lpstr>等线</vt:lpstr>
      <vt:lpstr>Cambria</vt:lpstr>
      <vt:lpstr>等线 Light</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36</cp:revision>
  <dcterms:created xsi:type="dcterms:W3CDTF">2022-10-08T07:46:37Z</dcterms:created>
  <dcterms:modified xsi:type="dcterms:W3CDTF">2022-11-22T05:09:31Z</dcterms:modified>
</cp:coreProperties>
</file>