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7" r:id="rId3"/>
    <p:sldId id="336" r:id="rId4"/>
    <p:sldId id="368" r:id="rId5"/>
    <p:sldId id="363" r:id="rId6"/>
    <p:sldId id="332" r:id="rId7"/>
    <p:sldId id="257" r:id="rId8"/>
    <p:sldId id="369" r:id="rId9"/>
    <p:sldId id="37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8" autoAdjust="0"/>
    <p:restoredTop sz="93554"/>
  </p:normalViewPr>
  <p:slideViewPr>
    <p:cSldViewPr snapToGrid="0">
      <p:cViewPr>
        <p:scale>
          <a:sx n="66" d="100"/>
          <a:sy n="66" d="100"/>
        </p:scale>
        <p:origin x="-1536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041A-507A-43CC-BBA4-B38C608CEB37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A208-B971-430F-BBF0-F59F7C921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8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9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4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3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7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4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2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5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9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5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4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1_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29704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9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871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01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6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17BB2C1-5469-4508-BAEE-6147E091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A720344-F85F-4F4A-B127-A08C6C8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A69BF0-D17E-43AE-9609-093733520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F1A6-F94B-4A0F-83D3-DA33E23476F6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860358-C1EE-4EFB-90AD-ABC409A4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CBD833A-AD84-4E6C-9D6A-65F6B6960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1" r:id="rId7"/>
    <p:sldLayoutId id="2147483690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55" r:id="rId14"/>
    <p:sldLayoutId id="2147483692" r:id="rId15"/>
    <p:sldLayoutId id="2147483688" r:id="rId16"/>
    <p:sldLayoutId id="2147483686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1" r:id="rId25"/>
    <p:sldLayoutId id="2147483670" r:id="rId26"/>
    <p:sldLayoutId id="2147483669" r:id="rId27"/>
    <p:sldLayoutId id="2147483668" r:id="rId28"/>
    <p:sldLayoutId id="2147483667" r:id="rId29"/>
    <p:sldLayoutId id="2147483666" r:id="rId30"/>
    <p:sldLayoutId id="2147483665" r:id="rId31"/>
    <p:sldLayoutId id="2147483664" r:id="rId32"/>
    <p:sldLayoutId id="2147483663" r:id="rId33"/>
    <p:sldLayoutId id="2147483656" r:id="rId34"/>
    <p:sldLayoutId id="2147483657" r:id="rId35"/>
    <p:sldLayoutId id="2147483658" r:id="rId36"/>
    <p:sldLayoutId id="2147483659" r:id="rId37"/>
    <p:sldLayoutId id="2147483679" r:id="rId38"/>
    <p:sldLayoutId id="2147483689" r:id="rId39"/>
    <p:sldLayoutId id="2147483687" r:id="rId40"/>
    <p:sldLayoutId id="2147483680" r:id="rId4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21"/>
            <a:ext cx="12191999" cy="6858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1CCDA2D-0BFF-4098-830D-4FABF3CBD20F}"/>
              </a:ext>
            </a:extLst>
          </p:cNvPr>
          <p:cNvGrpSpPr/>
          <p:nvPr/>
        </p:nvGrpSpPr>
        <p:grpSpPr>
          <a:xfrm>
            <a:off x="3545829" y="1419653"/>
            <a:ext cx="5100339" cy="492443"/>
            <a:chOff x="2796376" y="4181475"/>
            <a:chExt cx="6086572" cy="521421"/>
          </a:xfrm>
        </p:grpSpPr>
        <p:sp>
          <p:nvSpPr>
            <p:cNvPr id="13" name="矩形: 圆角 47">
              <a:extLst>
                <a:ext uri="{FF2B5EF4-FFF2-40B4-BE49-F238E27FC236}">
                  <a16:creationId xmlns="" xmlns:a16="http://schemas.microsoft.com/office/drawing/2014/main" id="{D1FE778D-AFE7-4E2A-BDC3-8E2B472743A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31号-酷乐潮玩体" panose="00000500000000000000" pitchFamily="2" charset="-122"/>
                <a:ea typeface="字魂131号-酷乐潮玩体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4" name="矩形 259">
              <a:extLst>
                <a:ext uri="{FF2B5EF4-FFF2-40B4-BE49-F238E27FC236}">
                  <a16:creationId xmlns="" xmlns:a16="http://schemas.microsoft.com/office/drawing/2014/main" id="{BD9875C6-48BE-48A2-AC52-672EA4D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b="1" dirty="0">
                  <a:solidFill>
                    <a:srgbClr val="2B302D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3 - BÀI 30</a:t>
              </a:r>
              <a:endParaRPr lang="zh-CN" altLang="en-US" b="1" dirty="0">
                <a:solidFill>
                  <a:srgbClr val="2B302D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824" y="3191072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1F153D-016E-2847-AC48-46FABAA28A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9" y="1591921"/>
            <a:ext cx="10972800" cy="368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2420A7-943A-C545-BB23-9D04E450A4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8" y="3474920"/>
            <a:ext cx="36957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=""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02</a:t>
            </a:r>
            <a:endParaRPr lang="zh-CN" altLang="en-US" sz="9600" dirty="0">
              <a:solidFill>
                <a:srgbClr val="FD6D2E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EFA995-D0A4-BE4D-A6DF-64ED19D95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64" y="1723701"/>
            <a:ext cx="7378405" cy="49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PA-矩形 2">
            <a:extLst>
              <a:ext uri="{FF2B5EF4-FFF2-40B4-BE49-F238E27FC236}">
                <a16:creationId xmlns="" xmlns:a16="http://schemas.microsoft.com/office/drawing/2014/main" id="{AA133BFB-079B-4076-9666-E760915E17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8507" y="3963833"/>
            <a:ext cx="6504231" cy="22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Mi-li-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mét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là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một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đơn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vị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đo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dộ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dài</a:t>
            </a:r>
            <a:endParaRPr lang="zh-CN" altLang="en-US" sz="3200" dirty="0">
              <a:solidFill>
                <a:schemeClr val="bg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Mi-li-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mét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viết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tắt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là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mm</a:t>
            </a:r>
            <a:endParaRPr lang="zh-CN" altLang="en-US" sz="3200" dirty="0">
              <a:solidFill>
                <a:schemeClr val="bg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1cm=10mm; 1m=1000mm</a:t>
            </a:r>
            <a:endParaRPr lang="zh-CN" altLang="en-US" sz="3200" dirty="0">
              <a:solidFill>
                <a:schemeClr val="bg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C8DDAB-7BF3-47B0-9C32-B7B2C378608B}"/>
              </a:ext>
            </a:extLst>
          </p:cNvPr>
          <p:cNvSpPr txBox="1"/>
          <p:nvPr/>
        </p:nvSpPr>
        <p:spPr>
          <a:xfrm>
            <a:off x="667051" y="546446"/>
            <a:ext cx="21958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dist">
              <a:buFont typeface="Wingdings" panose="05000000000000000000" pitchFamily="2" charset="2"/>
              <a:buChar char="n"/>
            </a:pPr>
            <a:r>
              <a:rPr lang="en-US" altLang="zh-CN" sz="2800" b="1" dirty="0" err="1">
                <a:solidFill>
                  <a:srgbClr val="2B302D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Giới</a:t>
            </a:r>
            <a:r>
              <a:rPr lang="en-US" altLang="zh-CN" sz="2800" b="1" dirty="0">
                <a:solidFill>
                  <a:srgbClr val="2B302D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2B302D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thiệu</a:t>
            </a:r>
            <a:endParaRPr lang="zh-CN" altLang="en-US" sz="2800" b="1" dirty="0">
              <a:solidFill>
                <a:srgbClr val="2B302D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B11C4-B661-0C43-BBE1-4A19F6E5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9" y="1863161"/>
            <a:ext cx="3300376" cy="3973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E6EFBA-A0E5-284D-91D8-11ED4349C2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5"/>
          <a:stretch/>
        </p:blipFill>
        <p:spPr>
          <a:xfrm>
            <a:off x="5258507" y="1827774"/>
            <a:ext cx="5701143" cy="167742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FBE2F26-C74D-194C-828E-5C3A0F199342}"/>
              </a:ext>
            </a:extLst>
          </p:cNvPr>
          <p:cNvCxnSpPr/>
          <p:nvPr/>
        </p:nvCxnSpPr>
        <p:spPr>
          <a:xfrm flipV="1">
            <a:off x="5730240" y="1069666"/>
            <a:ext cx="0" cy="806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3F252DB-A48F-A54D-877D-D29D2862C795}"/>
              </a:ext>
            </a:extLst>
          </p:cNvPr>
          <p:cNvCxnSpPr>
            <a:cxnSpLocks/>
          </p:cNvCxnSpPr>
          <p:nvPr/>
        </p:nvCxnSpPr>
        <p:spPr>
          <a:xfrm>
            <a:off x="5258507" y="1099983"/>
            <a:ext cx="471733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9D98C62-2452-D943-BFE8-6B3EED9986D8}"/>
              </a:ext>
            </a:extLst>
          </p:cNvPr>
          <p:cNvCxnSpPr>
            <a:cxnSpLocks/>
          </p:cNvCxnSpPr>
          <p:nvPr/>
        </p:nvCxnSpPr>
        <p:spPr>
          <a:xfrm flipH="1">
            <a:off x="5730240" y="1099983"/>
            <a:ext cx="4572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1DE3705-BA2A-CF42-88EC-0FF603D27EFD}"/>
              </a:ext>
            </a:extLst>
          </p:cNvPr>
          <p:cNvSpPr txBox="1"/>
          <p:nvPr/>
        </p:nvSpPr>
        <p:spPr>
          <a:xfrm>
            <a:off x="6201973" y="838872"/>
            <a:ext cx="94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bg1"/>
                </a:solidFill>
                <a:latin typeface="Cambria" panose="02040503050406030204" pitchFamily="18" charset="0"/>
              </a:rPr>
              <a:t>1 mm</a:t>
            </a:r>
          </a:p>
        </p:txBody>
      </p:sp>
    </p:spTree>
    <p:extLst>
      <p:ext uri="{BB962C8B-B14F-4D97-AF65-F5344CB8AC3E}">
        <p14:creationId xmlns:p14="http://schemas.microsoft.com/office/powerpoint/2010/main" val="10464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=""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03</a:t>
            </a:r>
            <a:endParaRPr lang="zh-CN" altLang="en-US" sz="9600" dirty="0">
              <a:solidFill>
                <a:srgbClr val="FD6D2E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B48D608-C4B3-A643-A514-834BCFA3E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20" y="1795234"/>
            <a:ext cx="6221793" cy="48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778B8C1-E529-460D-9A90-65CA5C45CEEC}"/>
              </a:ext>
            </a:extLst>
          </p:cNvPr>
          <p:cNvGrpSpPr/>
          <p:nvPr/>
        </p:nvGrpSpPr>
        <p:grpSpPr>
          <a:xfrm>
            <a:off x="484331" y="428390"/>
            <a:ext cx="6550788" cy="706375"/>
            <a:chOff x="2593212" y="3184290"/>
            <a:chExt cx="6550788" cy="70637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0FF091B2-2EB5-4B90-B1FB-D8347E05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3212" y="3184290"/>
              <a:ext cx="454788" cy="643307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2E870351-485B-4FC5-9DEF-DB795C5DD66E}"/>
                </a:ext>
              </a:extLst>
            </p:cNvPr>
            <p:cNvSpPr txBox="1"/>
            <p:nvPr/>
          </p:nvSpPr>
          <p:spPr>
            <a:xfrm>
              <a:off x="3048000" y="3244334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#9Slide05 SVNKitten" pitchFamily="2" charset="77"/>
                  <a:ea typeface="字魂131号-酷乐潮玩体" panose="00000500000000000000" pitchFamily="2" charset="-122"/>
                </a:rPr>
                <a:t>HOẠT ĐỘNG </a:t>
              </a:r>
              <a:r>
                <a:rPr lang="en-US" altLang="zh-CN" sz="3600" dirty="0">
                  <a:solidFill>
                    <a:schemeClr val="bg1"/>
                  </a:solidFill>
                  <a:latin typeface="#9Slide05 SVNKitten" pitchFamily="2" charset="77"/>
                  <a:ea typeface="字魂131号-酷乐潮玩体" panose="00000500000000000000" pitchFamily="2" charset="-122"/>
                </a:rPr>
                <a:t>1</a:t>
              </a:r>
              <a:endParaRPr lang="zh-CN" altLang="en-US" sz="2800" dirty="0">
                <a:solidFill>
                  <a:srgbClr val="FD6D2E"/>
                </a:solidFill>
                <a:latin typeface="#9Slide05 SVNKitten" pitchFamily="2" charset="77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0F9C998-D991-4FBB-8902-FA928E2831CD}"/>
              </a:ext>
            </a:extLst>
          </p:cNvPr>
          <p:cNvSpPr/>
          <p:nvPr/>
        </p:nvSpPr>
        <p:spPr>
          <a:xfrm flipH="1">
            <a:off x="9389682" y="3235731"/>
            <a:ext cx="12762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i="1">
              <a:solidFill>
                <a:srgbClr val="156058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799E585-CCB8-4B71-BAD0-9C177F2BFEA4}"/>
              </a:ext>
            </a:extLst>
          </p:cNvPr>
          <p:cNvSpPr/>
          <p:nvPr/>
        </p:nvSpPr>
        <p:spPr>
          <a:xfrm flipH="1">
            <a:off x="7679918" y="3360105"/>
            <a:ext cx="12759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>
              <a:solidFill>
                <a:srgbClr val="156058"/>
              </a:solidFill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DC7619-EA07-3143-8843-970210FF3886}"/>
              </a:ext>
            </a:extLst>
          </p:cNvPr>
          <p:cNvSpPr/>
          <p:nvPr/>
        </p:nvSpPr>
        <p:spPr>
          <a:xfrm>
            <a:off x="949620" y="1119483"/>
            <a:ext cx="1813560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SỐ ?</a:t>
            </a:r>
            <a:endParaRPr lang="zh-CN" altLang="en-US" sz="3200" dirty="0">
              <a:solidFill>
                <a:schemeClr val="tx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47A6F39-E05F-6647-9B03-B50B1E1F1E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5"/>
          <a:stretch/>
        </p:blipFill>
        <p:spPr>
          <a:xfrm>
            <a:off x="5108381" y="1733664"/>
            <a:ext cx="5701143" cy="167742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E4CDF91-279D-D24C-8A00-5BA094B83D83}"/>
              </a:ext>
            </a:extLst>
          </p:cNvPr>
          <p:cNvGrpSpPr/>
          <p:nvPr/>
        </p:nvGrpSpPr>
        <p:grpSpPr>
          <a:xfrm>
            <a:off x="5367097" y="550732"/>
            <a:ext cx="1457803" cy="1168066"/>
            <a:chOff x="5344238" y="1098998"/>
            <a:chExt cx="1457803" cy="11680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AADDAF9-A5FA-0E4F-BE2B-D9C36594AE2A}"/>
                </a:ext>
              </a:extLst>
            </p:cNvPr>
            <p:cNvCxnSpPr/>
            <p:nvPr/>
          </p:nvCxnSpPr>
          <p:spPr>
            <a:xfrm flipV="1">
              <a:off x="5577840" y="1676400"/>
              <a:ext cx="0" cy="5906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DD97AF6-3EC1-D24A-ADF7-5585C31CEA1D}"/>
                </a:ext>
              </a:extLst>
            </p:cNvPr>
            <p:cNvCxnSpPr/>
            <p:nvPr/>
          </p:nvCxnSpPr>
          <p:spPr>
            <a:xfrm flipV="1">
              <a:off x="6568440" y="1662070"/>
              <a:ext cx="0" cy="5906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72BBDF6D-FBCC-744D-9849-77282E93B3A9}"/>
                </a:ext>
              </a:extLst>
            </p:cNvPr>
            <p:cNvCxnSpPr/>
            <p:nvPr/>
          </p:nvCxnSpPr>
          <p:spPr>
            <a:xfrm>
              <a:off x="5577840" y="1676400"/>
              <a:ext cx="9906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C0EF502-FB56-0248-A8FA-D5006410DE1C}"/>
                </a:ext>
              </a:extLst>
            </p:cNvPr>
            <p:cNvSpPr txBox="1"/>
            <p:nvPr/>
          </p:nvSpPr>
          <p:spPr>
            <a:xfrm>
              <a:off x="5344238" y="1129663"/>
              <a:ext cx="46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solidFill>
                    <a:schemeClr val="bg1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67D3690-0EFD-7949-83C2-433948C65402}"/>
                </a:ext>
              </a:extLst>
            </p:cNvPr>
            <p:cNvSpPr txBox="1"/>
            <p:nvPr/>
          </p:nvSpPr>
          <p:spPr>
            <a:xfrm>
              <a:off x="6334838" y="1098998"/>
              <a:ext cx="46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solidFill>
                    <a:schemeClr val="bg1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702660C-DEC8-0C4B-AAD5-DC50BF53A9DC}"/>
              </a:ext>
            </a:extLst>
          </p:cNvPr>
          <p:cNvSpPr txBox="1"/>
          <p:nvPr/>
        </p:nvSpPr>
        <p:spPr>
          <a:xfrm>
            <a:off x="797156" y="2710592"/>
            <a:ext cx="445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bg1"/>
                </a:solidFill>
                <a:latin typeface="Cambria" panose="02040503050406030204" pitchFamily="18" charset="0"/>
              </a:rPr>
              <a:t>AB = ........... mm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9BC3B3-CE11-6748-9EC3-127C5ECC8D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5"/>
          <a:stretch/>
        </p:blipFill>
        <p:spPr>
          <a:xfrm>
            <a:off x="5108380" y="4575000"/>
            <a:ext cx="5701143" cy="167742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D0D0B0B-8DD0-8B4C-929C-72EBCC9B1E74}"/>
              </a:ext>
            </a:extLst>
          </p:cNvPr>
          <p:cNvGrpSpPr/>
          <p:nvPr/>
        </p:nvGrpSpPr>
        <p:grpSpPr>
          <a:xfrm>
            <a:off x="5367097" y="3414497"/>
            <a:ext cx="1901623" cy="1160503"/>
            <a:chOff x="5344238" y="1129663"/>
            <a:chExt cx="1901623" cy="116050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6CC46BA-87FC-F84A-BFC1-9FC452B995E2}"/>
                </a:ext>
              </a:extLst>
            </p:cNvPr>
            <p:cNvCxnSpPr/>
            <p:nvPr/>
          </p:nvCxnSpPr>
          <p:spPr>
            <a:xfrm flipV="1">
              <a:off x="5577840" y="1676400"/>
              <a:ext cx="0" cy="5906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0B93F8A-2904-1543-8FBF-812CF80E40A8}"/>
                </a:ext>
              </a:extLst>
            </p:cNvPr>
            <p:cNvCxnSpPr/>
            <p:nvPr/>
          </p:nvCxnSpPr>
          <p:spPr>
            <a:xfrm flipV="1">
              <a:off x="7012260" y="1699502"/>
              <a:ext cx="0" cy="5906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A0FD1F2F-9F3D-5A42-8248-579F1F51AF36}"/>
                </a:ext>
              </a:extLst>
            </p:cNvPr>
            <p:cNvCxnSpPr>
              <a:cxnSpLocks/>
            </p:cNvCxnSpPr>
            <p:nvPr/>
          </p:nvCxnSpPr>
          <p:spPr>
            <a:xfrm>
              <a:off x="5577840" y="1676400"/>
              <a:ext cx="1434420" cy="2310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C07527C-E31A-A541-80DF-3D086B6D7702}"/>
                </a:ext>
              </a:extLst>
            </p:cNvPr>
            <p:cNvSpPr txBox="1"/>
            <p:nvPr/>
          </p:nvSpPr>
          <p:spPr>
            <a:xfrm>
              <a:off x="5344238" y="1129663"/>
              <a:ext cx="46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solidFill>
                    <a:schemeClr val="bg1"/>
                  </a:solidFill>
                  <a:latin typeface="Cambria" panose="02040503050406030204" pitchFamily="18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1048BC9-574D-654A-AEC0-A24601FFBB34}"/>
                </a:ext>
              </a:extLst>
            </p:cNvPr>
            <p:cNvSpPr txBox="1"/>
            <p:nvPr/>
          </p:nvSpPr>
          <p:spPr>
            <a:xfrm>
              <a:off x="6778658" y="1176282"/>
              <a:ext cx="46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solidFill>
                    <a:schemeClr val="bg1"/>
                  </a:solidFill>
                  <a:latin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020B90-C61F-8541-9C7D-4BB7A8FCDEA2}"/>
              </a:ext>
            </a:extLst>
          </p:cNvPr>
          <p:cNvSpPr txBox="1"/>
          <p:nvPr/>
        </p:nvSpPr>
        <p:spPr>
          <a:xfrm>
            <a:off x="797156" y="4575737"/>
            <a:ext cx="445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bg1"/>
                </a:solidFill>
                <a:latin typeface="Cambria" panose="02040503050406030204" pitchFamily="18" charset="0"/>
              </a:rPr>
              <a:t>CD = ........... mm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BDC5D64-C696-1043-9351-1859CEEAAC00}"/>
              </a:ext>
            </a:extLst>
          </p:cNvPr>
          <p:cNvSpPr/>
          <p:nvPr/>
        </p:nvSpPr>
        <p:spPr>
          <a:xfrm>
            <a:off x="1952435" y="2556893"/>
            <a:ext cx="906780" cy="85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C22465E-1A20-5247-932D-A4C22EB1289F}"/>
              </a:ext>
            </a:extLst>
          </p:cNvPr>
          <p:cNvSpPr/>
          <p:nvPr/>
        </p:nvSpPr>
        <p:spPr>
          <a:xfrm>
            <a:off x="1952435" y="4367868"/>
            <a:ext cx="906780" cy="85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Cambria" panose="020405030504060302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1880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32" grpId="0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04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49" y="3733492"/>
            <a:ext cx="2869675" cy="2869675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F17C5197-C2D0-4445-A5E2-0C936587674E}"/>
              </a:ext>
            </a:extLst>
          </p:cNvPr>
          <p:cNvSpPr txBox="1"/>
          <p:nvPr/>
        </p:nvSpPr>
        <p:spPr>
          <a:xfrm>
            <a:off x="939119" y="4268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HOẠT ĐỘNG </a:t>
            </a:r>
            <a:r>
              <a:rPr lang="en-US" altLang="zh-CN" sz="36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2</a:t>
            </a:r>
            <a:endParaRPr lang="zh-CN" altLang="en-US" sz="2800" dirty="0">
              <a:solidFill>
                <a:srgbClr val="FD6D2E"/>
              </a:solidFill>
              <a:latin typeface="#9Slide05 SVNKitten" pitchFamily="2" charset="77"/>
              <a:ea typeface="字魂131号-酷乐潮玩体" panose="000005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612389" y="1487981"/>
            <a:ext cx="1813560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SỐ ?</a:t>
            </a:r>
            <a:endParaRPr lang="zh-CN" altLang="en-US" sz="3200" dirty="0">
              <a:solidFill>
                <a:schemeClr val="tx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1B9C0C-C91B-3A43-8C46-0BFB6E16A2FE}"/>
              </a:ext>
            </a:extLst>
          </p:cNvPr>
          <p:cNvSpPr txBox="1"/>
          <p:nvPr/>
        </p:nvSpPr>
        <p:spPr>
          <a:xfrm>
            <a:off x="3038337" y="2579566"/>
            <a:ext cx="333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1cm = ……….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2D511C-0764-D94D-A931-9AE7812F7C03}"/>
              </a:ext>
            </a:extLst>
          </p:cNvPr>
          <p:cNvSpPr txBox="1"/>
          <p:nvPr/>
        </p:nvSpPr>
        <p:spPr>
          <a:xfrm>
            <a:off x="3038337" y="3380828"/>
            <a:ext cx="333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1m   = ……….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2413FB-B0B5-B64A-B8E9-C257BAD94EFD}"/>
              </a:ext>
            </a:extLst>
          </p:cNvPr>
          <p:cNvSpPr txBox="1"/>
          <p:nvPr/>
        </p:nvSpPr>
        <p:spPr>
          <a:xfrm>
            <a:off x="7375495" y="2601495"/>
            <a:ext cx="350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10mm = ……….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09117F-8294-D54D-8A39-FF8C2451BFF8}"/>
              </a:ext>
            </a:extLst>
          </p:cNvPr>
          <p:cNvSpPr txBox="1"/>
          <p:nvPr/>
        </p:nvSpPr>
        <p:spPr>
          <a:xfrm>
            <a:off x="7375495" y="3441104"/>
            <a:ext cx="383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1.000mm = ……..m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AD0111-0434-634E-80D2-0EED6959DCD5}"/>
              </a:ext>
            </a:extLst>
          </p:cNvPr>
          <p:cNvSpPr txBox="1"/>
          <p:nvPr/>
        </p:nvSpPr>
        <p:spPr>
          <a:xfrm>
            <a:off x="5280924" y="4422169"/>
            <a:ext cx="350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6cm = ……….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42AB59-B482-544D-BE17-418D25DEBB0B}"/>
              </a:ext>
            </a:extLst>
          </p:cNvPr>
          <p:cNvSpPr txBox="1"/>
          <p:nvPr/>
        </p:nvSpPr>
        <p:spPr>
          <a:xfrm>
            <a:off x="5280924" y="5149552"/>
            <a:ext cx="350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chemeClr val="bg1"/>
                </a:solidFill>
                <a:latin typeface="Cambria" panose="02040503050406030204" pitchFamily="18" charset="0"/>
              </a:rPr>
              <a:t>2cm = ………. mm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AFD14B-8A09-C04B-9AF9-06695737B18F}"/>
              </a:ext>
            </a:extLst>
          </p:cNvPr>
          <p:cNvSpPr/>
          <p:nvPr/>
        </p:nvSpPr>
        <p:spPr>
          <a:xfrm>
            <a:off x="4266976" y="2372068"/>
            <a:ext cx="1013948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9264106-C5C2-AD4D-A43A-D24A3481446B}"/>
              </a:ext>
            </a:extLst>
          </p:cNvPr>
          <p:cNvSpPr/>
          <p:nvPr/>
        </p:nvSpPr>
        <p:spPr>
          <a:xfrm>
            <a:off x="4266976" y="3259787"/>
            <a:ext cx="1013948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1000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268F7B4-6B04-884F-8E61-3B921C0B49EF}"/>
              </a:ext>
            </a:extLst>
          </p:cNvPr>
          <p:cNvSpPr/>
          <p:nvPr/>
        </p:nvSpPr>
        <p:spPr>
          <a:xfrm>
            <a:off x="9023009" y="2509021"/>
            <a:ext cx="1013948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69C6367-71B5-6D4F-94A1-3750EE5F22A7}"/>
              </a:ext>
            </a:extLst>
          </p:cNvPr>
          <p:cNvSpPr/>
          <p:nvPr/>
        </p:nvSpPr>
        <p:spPr>
          <a:xfrm>
            <a:off x="9473406" y="3380828"/>
            <a:ext cx="708621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E99A9E7-18EF-3849-94B4-AAB257C8D639}"/>
              </a:ext>
            </a:extLst>
          </p:cNvPr>
          <p:cNvSpPr/>
          <p:nvPr/>
        </p:nvSpPr>
        <p:spPr>
          <a:xfrm>
            <a:off x="6528144" y="4351624"/>
            <a:ext cx="1013948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4C44895-A7AD-6549-AD9E-D8E153F00E1F}"/>
              </a:ext>
            </a:extLst>
          </p:cNvPr>
          <p:cNvSpPr/>
          <p:nvPr/>
        </p:nvSpPr>
        <p:spPr>
          <a:xfrm>
            <a:off x="6528144" y="5088640"/>
            <a:ext cx="1013948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AB2A2A15-470C-964D-B83A-948720ACE866}"/>
              </a:ext>
            </a:extLst>
          </p:cNvPr>
          <p:cNvSpPr/>
          <p:nvPr/>
        </p:nvSpPr>
        <p:spPr>
          <a:xfrm>
            <a:off x="7231104" y="429847"/>
            <a:ext cx="4124616" cy="1829524"/>
          </a:xfrm>
          <a:prstGeom prst="cloud">
            <a:avLst/>
          </a:prstGeom>
          <a:ln>
            <a:solidFill>
              <a:srgbClr val="2B302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002060"/>
                </a:solidFill>
                <a:latin typeface="#9SLIDE07 ICIELKONI BLACK" pitchFamily="2" charset="77"/>
              </a:rPr>
              <a:t>LÀM VIỆC NHÓM ĐÔI</a:t>
            </a:r>
          </a:p>
        </p:txBody>
      </p:sp>
    </p:spTree>
    <p:extLst>
      <p:ext uri="{BB962C8B-B14F-4D97-AF65-F5344CB8AC3E}">
        <p14:creationId xmlns:p14="http://schemas.microsoft.com/office/powerpoint/2010/main" val="26569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/>
      <p:bldP spid="14" grpId="0"/>
      <p:bldP spid="16" grpId="0"/>
      <p:bldP spid="7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B774AB6-B9DF-47A0-A11E-4DB17F9992DF}"/>
              </a:ext>
            </a:extLst>
          </p:cNvPr>
          <p:cNvGrpSpPr/>
          <p:nvPr/>
        </p:nvGrpSpPr>
        <p:grpSpPr>
          <a:xfrm>
            <a:off x="2609947" y="502920"/>
            <a:ext cx="5351963" cy="1419520"/>
            <a:chOff x="4075697" y="1244901"/>
            <a:chExt cx="5351963" cy="1419520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01B2B24-82AB-4B9A-84D1-9739759234A9}"/>
                </a:ext>
              </a:extLst>
            </p:cNvPr>
            <p:cNvSpPr txBox="1"/>
            <p:nvPr/>
          </p:nvSpPr>
          <p:spPr>
            <a:xfrm>
              <a:off x="4075697" y="22950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31号-酷乐潮玩体" panose="00000500000000000000" pitchFamily="2" charset="-122"/>
                <a:ea typeface="字魂131号-酷乐潮玩体" panose="00000500000000000000" pitchFamily="2" charset="-122"/>
              </a:endParaRPr>
            </a:p>
          </p:txBody>
        </p:sp>
        <p:sp>
          <p:nvSpPr>
            <p:cNvPr id="7" name="标题 1">
              <a:extLst>
                <a:ext uri="{FF2B5EF4-FFF2-40B4-BE49-F238E27FC236}">
                  <a16:creationId xmlns="" xmlns:a16="http://schemas.microsoft.com/office/drawing/2014/main" id="{3C5E5C91-5EDE-4F2D-B102-1219124D12BF}"/>
                </a:ext>
              </a:extLst>
            </p:cNvPr>
            <p:cNvSpPr txBox="1">
              <a:spLocks/>
            </p:cNvSpPr>
            <p:nvPr/>
          </p:nvSpPr>
          <p:spPr>
            <a:xfrm>
              <a:off x="4880924" y="1244901"/>
              <a:ext cx="4546736" cy="12226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Crocante" panose="02000000000000000000" pitchFamily="2" charset="77"/>
                  <a:ea typeface="字魂131号-酷乐潮玩体" panose="00000500000000000000" pitchFamily="2" charset="-122"/>
                </a:rPr>
                <a:t>KẾT LUẬN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rocante" panose="02000000000000000000" pitchFamily="2" charset="77"/>
                <a:ea typeface="字魂131号-酷乐潮玩体" panose="00000500000000000000" pitchFamily="2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4807157-E360-449F-9E71-FC6E3489B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583" y="205246"/>
            <a:ext cx="1887903" cy="20280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EE94A94-D114-4EF0-9AC4-D132DF7BB9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9018478" y="543457"/>
            <a:ext cx="2453557" cy="13516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742714-3BA8-402A-BD1D-818967DDA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39" y="5248889"/>
            <a:ext cx="893255" cy="995607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="" xmlns:a16="http://schemas.microsoft.com/office/drawing/2014/main" id="{0932BD36-40B9-6B46-87F4-90A4C8020F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622" y="602507"/>
            <a:ext cx="3616981" cy="636430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50BEAD0-AA39-9B44-8C45-B8CF0A765750}"/>
              </a:ext>
            </a:extLst>
          </p:cNvPr>
          <p:cNvGrpSpPr/>
          <p:nvPr/>
        </p:nvGrpSpPr>
        <p:grpSpPr>
          <a:xfrm>
            <a:off x="1784555" y="659994"/>
            <a:ext cx="6858000" cy="6858000"/>
            <a:chOff x="1784555" y="659994"/>
            <a:chExt cx="6858000" cy="6858000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37AD0FA-7D39-0E41-BA4D-28B53A2AC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55" y="659994"/>
              <a:ext cx="6858000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FC2B1B3-10DD-EC4E-93A5-E10DF66B301E}"/>
                </a:ext>
              </a:extLst>
            </p:cNvPr>
            <p:cNvSpPr txBox="1"/>
            <p:nvPr/>
          </p:nvSpPr>
          <p:spPr>
            <a:xfrm>
              <a:off x="3012875" y="2638149"/>
              <a:ext cx="440136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800" dirty="0">
                  <a:latin typeface="Cambria" panose="02040503050406030204" pitchFamily="18" charset="0"/>
                </a:rPr>
                <a:t>Hai đơn vị đứng liền kề nhau trong bảng đơn vị đo hơn kém nhau 10 lần </a:t>
              </a:r>
            </a:p>
            <a:p>
              <a:pPr algn="just"/>
              <a:r>
                <a:rPr lang="x-none" sz="2800" dirty="0">
                  <a:latin typeface="Cambria" panose="02040503050406030204" pitchFamily="18" charset="0"/>
                </a:rPr>
                <a:t>(khi đổi đơn vị đo độ dài từ đơn vị lớn sang đơn vị bé hơn liền kề thì thêm 10 lần và ngược lại)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1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14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49" y="3733492"/>
            <a:ext cx="2869675" cy="2869675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F17C5197-C2D0-4445-A5E2-0C936587674E}"/>
              </a:ext>
            </a:extLst>
          </p:cNvPr>
          <p:cNvSpPr txBox="1"/>
          <p:nvPr/>
        </p:nvSpPr>
        <p:spPr>
          <a:xfrm>
            <a:off x="939119" y="4268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HOẠT ĐỘNG </a:t>
            </a:r>
            <a:r>
              <a:rPr lang="en-US" altLang="zh-CN" sz="36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3</a:t>
            </a:r>
            <a:endParaRPr lang="zh-CN" altLang="en-US" sz="2800" dirty="0">
              <a:solidFill>
                <a:srgbClr val="FD6D2E"/>
              </a:solidFill>
              <a:latin typeface="#9Slide05 SVNKitten" pitchFamily="2" charset="77"/>
              <a:ea typeface="字魂131号-酷乐潮玩体" panose="000005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612388" y="1487981"/>
            <a:ext cx="4668535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dài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hơn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="" xmlns:a16="http://schemas.microsoft.com/office/drawing/2014/main" id="{4139056D-79EE-6142-85B6-494DD6D5925C}"/>
              </a:ext>
            </a:extLst>
          </p:cNvPr>
          <p:cNvSpPr/>
          <p:nvPr/>
        </p:nvSpPr>
        <p:spPr>
          <a:xfrm>
            <a:off x="6951066" y="483165"/>
            <a:ext cx="4931228" cy="180283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Chào kiến. Tớ có chiều dài là </a:t>
            </a:r>
            <a:r>
              <a:rPr lang="x-none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x-none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cm</a:t>
            </a:r>
            <a:endParaRPr lang="x-none" sz="36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rminator 4">
            <a:extLst>
              <a:ext uri="{FF2B5EF4-FFF2-40B4-BE49-F238E27FC236}">
                <a16:creationId xmlns="" xmlns:a16="http://schemas.microsoft.com/office/drawing/2014/main" id="{3CB59B3D-BB11-FB4E-920B-0E87A019D7BF}"/>
              </a:ext>
            </a:extLst>
          </p:cNvPr>
          <p:cNvSpPr/>
          <p:nvPr/>
        </p:nvSpPr>
        <p:spPr>
          <a:xfrm>
            <a:off x="5908962" y="4937921"/>
            <a:ext cx="4931228" cy="1436914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latin typeface="Cambria" panose="02040503050406030204" pitchFamily="18" charset="0"/>
              </a:rPr>
              <a:t>Chào ve sầu. Tớ có chiều dài là </a:t>
            </a:r>
            <a:r>
              <a:rPr lang="x-none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x-none" sz="3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mm</a:t>
            </a:r>
            <a:endParaRPr lang="x-none" sz="36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877EA0-07C4-4E47-83F1-C57E12A1E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2" y="1508921"/>
            <a:ext cx="3429000" cy="342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65BA994-DBD1-0146-A2C2-D95D7F225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71" y="3429000"/>
            <a:ext cx="3268103" cy="32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14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49" y="3733492"/>
            <a:ext cx="2869675" cy="2869675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F17C5197-C2D0-4445-A5E2-0C936587674E}"/>
              </a:ext>
            </a:extLst>
          </p:cNvPr>
          <p:cNvSpPr txBox="1"/>
          <p:nvPr/>
        </p:nvSpPr>
        <p:spPr>
          <a:xfrm>
            <a:off x="939119" y="4268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HOẠT ĐỘNG </a:t>
            </a:r>
            <a:r>
              <a:rPr lang="en-US" altLang="zh-CN" sz="3600" dirty="0">
                <a:solidFill>
                  <a:schemeClr val="bg1"/>
                </a:solidFill>
                <a:latin typeface="#9Slide05 SVNKitten" pitchFamily="2" charset="77"/>
                <a:ea typeface="字魂131号-酷乐潮玩体" panose="00000500000000000000" pitchFamily="2" charset="-122"/>
              </a:rPr>
              <a:t>3</a:t>
            </a:r>
            <a:endParaRPr lang="zh-CN" altLang="en-US" sz="2800" dirty="0">
              <a:solidFill>
                <a:srgbClr val="FD6D2E"/>
              </a:solidFill>
              <a:latin typeface="#9Slide05 SVNKitten" pitchFamily="2" charset="77"/>
              <a:ea typeface="字魂131号-酷乐潮玩体" panose="00000500000000000000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612388" y="1487981"/>
            <a:ext cx="4668535" cy="1155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dài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hơn</a:t>
            </a:r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877EA0-07C4-4E47-83F1-C57E12A1E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29" y="1794948"/>
            <a:ext cx="3429000" cy="342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65BA994-DBD1-0146-A2C2-D95D7F225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58" y="1794948"/>
            <a:ext cx="3268103" cy="326810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47F196E4-C135-B74B-99F6-9D2563140C30}"/>
              </a:ext>
            </a:extLst>
          </p:cNvPr>
          <p:cNvSpPr/>
          <p:nvPr/>
        </p:nvSpPr>
        <p:spPr>
          <a:xfrm>
            <a:off x="4266619" y="4984053"/>
            <a:ext cx="2632993" cy="12292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atin typeface="Cambria" panose="02040503050406030204" pitchFamily="18" charset="0"/>
              </a:rPr>
              <a:t>3 mm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002F29E6-DC6F-B247-88F6-69E1C879B25F}"/>
              </a:ext>
            </a:extLst>
          </p:cNvPr>
          <p:cNvSpPr/>
          <p:nvPr/>
        </p:nvSpPr>
        <p:spPr>
          <a:xfrm>
            <a:off x="8923895" y="4965643"/>
            <a:ext cx="2632993" cy="12292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atin typeface="Cambria" panose="02040503050406030204" pitchFamily="18" charset="0"/>
              </a:rPr>
              <a:t>3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1B6AC0-ACFF-CF41-A73E-1A00D0F31FF8}"/>
              </a:ext>
            </a:extLst>
          </p:cNvPr>
          <p:cNvSpPr txBox="1"/>
          <p:nvPr/>
        </p:nvSpPr>
        <p:spPr>
          <a:xfrm>
            <a:off x="7184571" y="2339144"/>
            <a:ext cx="17393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3800" dirty="0">
                <a:solidFill>
                  <a:srgbClr val="FFFF00"/>
                </a:solidFill>
              </a:rPr>
              <a:t>&lt;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6DEC1E65-B13D-9C4A-B5CA-92F371E18A21}"/>
              </a:ext>
            </a:extLst>
          </p:cNvPr>
          <p:cNvSpPr/>
          <p:nvPr/>
        </p:nvSpPr>
        <p:spPr>
          <a:xfrm>
            <a:off x="8671034" y="4963885"/>
            <a:ext cx="2632993" cy="12292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atin typeface="Cambria" panose="02040503050406030204" pitchFamily="18" charset="0"/>
              </a:rPr>
              <a:t>30 mm</a:t>
            </a:r>
          </a:p>
        </p:txBody>
      </p:sp>
      <p:sp>
        <p:nvSpPr>
          <p:cNvPr id="3" name="Oval 2"/>
          <p:cNvSpPr/>
          <p:nvPr/>
        </p:nvSpPr>
        <p:spPr>
          <a:xfrm>
            <a:off x="8511938" y="1577819"/>
            <a:ext cx="3334181" cy="3532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7" grpId="0"/>
      <p:bldP spid="1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6374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181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珊珊</dc:creator>
  <cp:lastModifiedBy>Windows User</cp:lastModifiedBy>
  <cp:revision>76</cp:revision>
  <dcterms:created xsi:type="dcterms:W3CDTF">2022-02-15T01:22:29Z</dcterms:created>
  <dcterms:modified xsi:type="dcterms:W3CDTF">2022-11-21T09:09:43Z</dcterms:modified>
</cp:coreProperties>
</file>