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0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4.xml" ContentType="application/vnd.openxmlformats-officedocument.theme+xml"/>
  <Override PartName="/ppt/slideLayouts/slideLayout5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  <p:sldMasterId id="2147483687" r:id="rId4"/>
    <p:sldMasterId id="2147483689" r:id="rId5"/>
    <p:sldMasterId id="2147483691" r:id="rId6"/>
    <p:sldMasterId id="2147483693" r:id="rId7"/>
    <p:sldMasterId id="2147483697" r:id="rId8"/>
    <p:sldMasterId id="2147483699" r:id="rId9"/>
    <p:sldMasterId id="2147483701" r:id="rId10"/>
    <p:sldMasterId id="2147483703" r:id="rId11"/>
    <p:sldMasterId id="2147483705" r:id="rId12"/>
    <p:sldMasterId id="2147483707" r:id="rId13"/>
    <p:sldMasterId id="2147483709" r:id="rId14"/>
    <p:sldMasterId id="2147483732" r:id="rId15"/>
  </p:sldMasterIdLst>
  <p:notesMasterIdLst>
    <p:notesMasterId r:id="rId41"/>
  </p:notesMasterIdLst>
  <p:sldIdLst>
    <p:sldId id="257" r:id="rId16"/>
    <p:sldId id="281" r:id="rId17"/>
    <p:sldId id="282" r:id="rId18"/>
    <p:sldId id="283" r:id="rId19"/>
    <p:sldId id="284" r:id="rId20"/>
    <p:sldId id="285" r:id="rId21"/>
    <p:sldId id="298" r:id="rId22"/>
    <p:sldId id="256" r:id="rId23"/>
    <p:sldId id="258" r:id="rId24"/>
    <p:sldId id="259" r:id="rId25"/>
    <p:sldId id="299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1" r:id="rId38"/>
    <p:sldId id="302" r:id="rId39"/>
    <p:sldId id="303" r:id="rId40"/>
  </p:sldIdLst>
  <p:sldSz cx="12192000" cy="6858000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#9Slide06 DeathRattle BB" panose="02000506000000020004" pitchFamily="2" charset="0"/>
      <p:regular r:id="rId48"/>
    </p:embeddedFont>
    <p:embeddedFont>
      <p:font typeface="#9Slide06 SVNStella" panose="02000000000000000000" pitchFamily="2" charset="0"/>
      <p:regular r:id="rId49"/>
    </p:embeddedFont>
    <p:embeddedFont>
      <p:font typeface="#9Slide07 SVNZiclets" panose="02000603000000000000" pitchFamily="2" charset="0"/>
      <p:regular r:id="rId50"/>
    </p:embeddedFont>
    <p:embeddedFont>
      <p:font typeface="UTM Tam Le" panose="02040603050506020204" pitchFamily="18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#9Slide03 AmpleSoft Bold" panose="02000000000000000000" pitchFamily="2" charset="0"/>
      <p:regular r:id="rId56"/>
    </p:embeddedFont>
    <p:embeddedFont>
      <p:font typeface="#9Slide07 SVNBillo" panose="00000400000000000000" pitchFamily="2" charset="0"/>
      <p:regular r:id="rId57"/>
    </p:embeddedFont>
    <p:embeddedFont>
      <p:font typeface="SVN-Newton" panose="02040603050506020204" pitchFamily="18" charset="0"/>
      <p:regular r:id="rId58"/>
    </p:embeddedFont>
    <p:embeddedFont>
      <p:font typeface="#9Slide07 Altus" pitchFamily="2" charset="0"/>
      <p:regular r:id="rId59"/>
    </p:embeddedFont>
    <p:embeddedFont>
      <p:font typeface="#9Slide07 HoneyCream" pitchFamily="2" charset="0"/>
      <p:regular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1853"/>
    <a:srgbClr val="F2541B"/>
    <a:srgbClr val="FFB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5" d="100"/>
          <a:sy n="75" d="100"/>
        </p:scale>
        <p:origin x="835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36237-A40A-4794-BBCF-40B9B17F7795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E053E-BCE6-4771-A5C3-28B72056F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3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4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40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80D5A-B4C5-4C50-9943-45F9689F2F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9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3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EC6D09-C450-4E81-A4A2-F3CBA7417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A47D2E-E4CD-48EB-ADFA-1D9267D5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80337-E88C-413E-97B8-837BBEFA2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3FAF05-1422-41E8-88C3-F467C732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0DEDD-0336-409B-BDE6-2C1BE07A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4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04141-7DD8-49D1-A7F8-F7D97CA9B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760224-DBE7-45EA-887F-339EB6F06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250C3-E402-4D22-80E7-BD43A0FB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2C0AF9-C496-4041-9AB5-B31E11CA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ED54D3-F1DF-464F-BCE5-346FAC7C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97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3C0E2-02AF-414C-A935-70BBA901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69D131-AC82-4F1C-B731-89FA83C80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69034-B79A-47BF-9950-5354ACC8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811C57-55F3-468F-959D-9434D580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22991E-61B0-4E6C-BB11-56B8EFCC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2FFEE9-162C-47A2-B609-B3F2B4E5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D1EADE-D3DF-4052-A1EC-B0B41A443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421A45-4F3E-4BA6-B53F-2941DE7D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1B2389-F47A-4661-B5D7-C86E75B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C179D-8EE9-491A-B0F2-76DDDF17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CCC7E9-7DEC-4772-AF65-55C69FFA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7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395E5-EA9E-429F-98BD-F12FB29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D9F30C-18AC-449E-B0D9-93A311C6F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5B5019-B97D-4227-B3BD-8F6D5030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D53458-BACE-4598-813E-684DAE641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8FF99B-69A2-4302-95C8-1B17E8437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09ABB6-F138-41C8-8258-1361197E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09AEC6B-BE9E-47A1-963C-8C3035CD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FF573BB-4AA1-4D27-BE0C-D6337771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6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23F92-CA49-467F-9B00-35602E2B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370D9A-AEDC-4EF9-8ABA-35E4AC5E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78D894-E3EA-48A2-BB17-A2A4F8E3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7AB9A7-79EB-4ADB-97BC-2215E345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6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D9621F-BAE8-465C-B553-7A32D848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46CF34-30EA-45DB-B4C4-3C17FE3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4C826-0830-4ABF-8DD4-668AF4D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0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D9621F-BAE8-465C-B553-7A32D848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46CF34-30EA-45DB-B4C4-3C17FE3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4C826-0830-4ABF-8DD4-668AF4D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D9621F-BAE8-465C-B553-7A32D848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46CF34-30EA-45DB-B4C4-3C17FE3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4C826-0830-4ABF-8DD4-668AF4D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D9621F-BAE8-465C-B553-7A32D848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46CF34-30EA-45DB-B4C4-3C17FE3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4C826-0830-4ABF-8DD4-668AF4D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5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D9621F-BAE8-465C-B553-7A32D848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46CF34-30EA-45DB-B4C4-3C17FE3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4C826-0830-4ABF-8DD4-668AF4D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0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CFE828-917E-4549-8C64-BA1F34A5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150CA-49A9-4389-BFAE-4B56C55B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2BA6DB-B31F-4281-B2CD-2853A8E6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69AD0D-68CF-442B-8E5E-ED76AF6E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68299D-00E0-4BE8-B07B-A6ED2A8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7C548E-0C24-498D-AF9D-CCE3DC13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9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8F08AB-1A07-4D69-A671-7159ADE5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4940D96-FBAA-4499-8411-8BC7D2B9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DC7904F-8329-47A5-8A14-BA9441E9F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1C7AA7-31CB-45E1-A87B-D7CF3D47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BFC663-E6FF-4E52-A4C2-C7DBA599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A56675-D231-42C3-BBF6-0017D81D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5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FEEB5-D4FE-4F03-B561-09AD5118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2B5E8E-8BB1-4672-86F1-393A639B2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62212-82C3-421E-BECE-7CD4479A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3704CC-8944-499A-A442-F57BD667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497B16-4DF6-4B44-A783-3A34D2D3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01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81A4B68-3AAA-4084-99B2-816D45E4E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A92AAC-3D20-495E-9E2B-6552C66E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D3CFB3-A47C-49D6-9A19-52CCB7A2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9A394C-E012-4AC8-A26C-52EF0356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7AEFC-8B77-4376-9A26-6054E1A2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94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3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63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09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2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38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98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80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38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0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9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3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75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5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5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5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0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3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1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69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5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4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2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4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8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02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77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0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3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59E3-A9D0-4315-AA2B-68F57F8173F7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2143-14EF-4E45-9512-6B0019CD4C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3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1" r:id="rId2"/>
    <p:sldLayoutId id="2147483711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7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4" r:id="rId2"/>
    <p:sldLayoutId id="2147483722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5" r:id="rId2"/>
    <p:sldLayoutId id="2147483723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6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7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7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B58533-19F4-4C76-B173-0062E75D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221F04-ADAF-4FBD-B63D-C551B98AA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550838-1A88-4C60-A91F-632947176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A317C-ED25-4C58-8D78-A5E94623C46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912871-8B8C-47B7-B3BF-168E3AD75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872483-E2A2-46C5-BF25-FAEDD8276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A1C6C-C049-45A7-8A14-D4F0CBC60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0" r:id="rId8"/>
    <p:sldLayoutId id="2147483729" r:id="rId9"/>
    <p:sldLayoutId id="2147483728" r:id="rId10"/>
    <p:sldLayoutId id="2147483712" r:id="rId11"/>
    <p:sldLayoutId id="2147483668" r:id="rId12"/>
    <p:sldLayoutId id="2147483669" r:id="rId13"/>
    <p:sldLayoutId id="2147483670" r:id="rId14"/>
    <p:sldLayoutId id="2147483671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4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2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+mn-cs"/>
              </a:rPr>
              <a:t>MĂNGNON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1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 Normal"/>
                <a:cs typeface="+mn-cs"/>
              </a:rPr>
              <a:t>H.Linh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 Normal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135" y="-1611570"/>
            <a:ext cx="2223196" cy="3783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8" r:id="rId2"/>
    <p:sldLayoutId id="2147483713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4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2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+mn-cs"/>
              </a:rPr>
              <a:t>MĂNGNON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1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 Normal"/>
                <a:cs typeface="+mn-cs"/>
              </a:rPr>
              <a:t>H.Linh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 Norm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31" r:id="rId2"/>
    <p:sldLayoutId id="2147483714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4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2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+mn-cs"/>
              </a:rPr>
              <a:t>MĂNGNON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1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 Normal"/>
                <a:cs typeface="+mn-cs"/>
              </a:rPr>
              <a:t>H.Linh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 Norm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2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15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4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2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+mn-cs"/>
              </a:rPr>
              <a:t>MĂNGNON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1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 Normal"/>
                <a:cs typeface="+mn-cs"/>
              </a:rPr>
              <a:t>H.Linh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 Norm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6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4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2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+mn-cs"/>
              </a:rPr>
              <a:t>MĂNGNON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1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思源黑体 CN Normal"/>
                <a:cs typeface="+mn-cs"/>
              </a:rPr>
              <a:t>H.Linh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思源黑体 CN Norm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1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7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0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9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1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NUL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3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5.wdp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9.xml"/><Relationship Id="rId6" Type="http://schemas.microsoft.com/office/2007/relationships/hdphoto" Target="../media/hdphoto6.wdp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audio" Target="../media/audio6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NUL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47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>
            <a:extLst>
              <a:ext uri="{FF2B5EF4-FFF2-40B4-BE49-F238E27FC236}">
                <a16:creationId xmlns:a16="http://schemas.microsoft.com/office/drawing/2014/main" id="{CD70DA4D-F6EB-4E04-B1FA-DD850E125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222" y="-212943"/>
            <a:ext cx="10133556" cy="601249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945B01E6-7ED3-42AD-BB55-3A1AA3A77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90985" y="3429000"/>
            <a:ext cx="904875" cy="65722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43FEE8B0-A72D-4C49-BF16-A9D762C59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2396" y="2026019"/>
            <a:ext cx="923925" cy="238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452" y="817516"/>
            <a:ext cx="9676120" cy="3951573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703811" y="2793303"/>
            <a:ext cx="3614094" cy="412842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1656" y="3744832"/>
            <a:ext cx="2610724" cy="31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20861" y="810228"/>
            <a:ext cx="11444120" cy="5613721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1267" y="1256569"/>
            <a:ext cx="107678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Xếp </a:t>
            </a:r>
            <a:r>
              <a:rPr lang="nl-NL" sz="3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từ in đậm trong đoạn thơ vào nhóm thích </a:t>
            </a:r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hợp:</a:t>
            </a:r>
          </a:p>
          <a:p>
            <a:pPr marL="742950" indent="-742950">
              <a:buAutoNum type="alphaLcPeriod"/>
            </a:pPr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 chỉ hoạt động</a:t>
            </a:r>
          </a:p>
          <a:p>
            <a:pPr marL="742950" indent="-742950">
              <a:buAutoNum type="alphaLcPeriod"/>
            </a:pPr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 chỉ đặc điểm 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2562" y="105207"/>
            <a:ext cx="3169920" cy="2099174"/>
            <a:chOff x="968087" y="3935527"/>
            <a:chExt cx="1884448" cy="2099174"/>
          </a:xfrm>
        </p:grpSpPr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E2CFFEDA-F9BD-4136-932A-39DF7B450069}"/>
                </a:ext>
              </a:extLst>
            </p:cNvPr>
            <p:cNvSpPr/>
            <p:nvPr/>
          </p:nvSpPr>
          <p:spPr>
            <a:xfrm>
              <a:off x="968087" y="3935527"/>
              <a:ext cx="1884448" cy="1083513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illo" panose="00000400000000000000" pitchFamily="2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5128D2E-8708-4225-ABED-D6354C815202}"/>
                </a:ext>
              </a:extLst>
            </p:cNvPr>
            <p:cNvSpPr txBox="1"/>
            <p:nvPr/>
          </p:nvSpPr>
          <p:spPr>
            <a:xfrm rot="16200000">
              <a:off x="894648" y="4379230"/>
              <a:ext cx="2031325" cy="127961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Bài</a:t>
              </a:r>
              <a:r>
                <a:rPr kumimoji="0" lang="en-US" altLang="zh-CN" sz="6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 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字魂64号-萌趣软糖体" panose="00000500000000000000" pitchFamily="2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412" y="3090028"/>
            <a:ext cx="10109200" cy="31085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tre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vi-VN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Lưng của ông vẫn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lang="vi-VN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đẩy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cối xay</a:t>
            </a:r>
          </a:p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chong </a:t>
            </a:r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sông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endParaRPr lang="vi-VN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vẫn luôn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 về</a:t>
            </a:r>
            <a:endParaRPr lang="vi-VN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của ông 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</a:t>
            </a:r>
          </a:p>
          <a:p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 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 bao nhiêu việc.</a:t>
            </a:r>
          </a:p>
          <a:p>
            <a:pPr algn="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(Hữu Thỉnh)</a:t>
            </a:r>
          </a:p>
        </p:txBody>
      </p:sp>
      <p:pic>
        <p:nvPicPr>
          <p:cNvPr id="1026" name="Picture 2" descr="Grandpa with Walking Stick Image 1 Stock Vector - Illustration of  moustache, cane: 1523182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70" y="4356142"/>
            <a:ext cx="1729062" cy="25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1334" y="5417209"/>
            <a:ext cx="7731888" cy="6975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60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20861" y="758723"/>
            <a:ext cx="11444120" cy="5613721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1267" y="1256569"/>
            <a:ext cx="10767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Xếp </a:t>
            </a:r>
            <a:r>
              <a:rPr lang="nl-NL" sz="3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từ in đậm trong đoạn thơ vào nhóm thích </a:t>
            </a:r>
            <a:r>
              <a:rPr lang="nl-NL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2562" y="105207"/>
            <a:ext cx="3169920" cy="2099174"/>
            <a:chOff x="968087" y="3935527"/>
            <a:chExt cx="1884448" cy="2099174"/>
          </a:xfrm>
        </p:grpSpPr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E2CFFEDA-F9BD-4136-932A-39DF7B450069}"/>
                </a:ext>
              </a:extLst>
            </p:cNvPr>
            <p:cNvSpPr/>
            <p:nvPr/>
          </p:nvSpPr>
          <p:spPr>
            <a:xfrm>
              <a:off x="968087" y="3935527"/>
              <a:ext cx="1884448" cy="1083513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illo" panose="00000400000000000000" pitchFamily="2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5128D2E-8708-4225-ABED-D6354C815202}"/>
                </a:ext>
              </a:extLst>
            </p:cNvPr>
            <p:cNvSpPr txBox="1"/>
            <p:nvPr/>
          </p:nvSpPr>
          <p:spPr>
            <a:xfrm rot="16200000">
              <a:off x="894648" y="4379230"/>
              <a:ext cx="2031325" cy="127961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Bài</a:t>
              </a:r>
              <a:r>
                <a:rPr kumimoji="0" lang="en-US" altLang="zh-CN" sz="6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 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字魂64号-萌趣软糖体" panose="00000500000000000000" pitchFamily="2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55395" y="1936854"/>
            <a:ext cx="10909586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đẩy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 về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l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vi-VN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7057" y="2686594"/>
            <a:ext cx="4930849" cy="1005840"/>
          </a:xfrm>
          <a:prstGeom prst="roundRect">
            <a:avLst/>
          </a:prstGeom>
          <a:solidFill>
            <a:srgbClr val="F2541B"/>
          </a:solidFill>
          <a:ln w="28575"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Từ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chỉ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động</a:t>
            </a:r>
            <a:endParaRPr lang="en-US" sz="40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82030" y="2701471"/>
            <a:ext cx="4930849" cy="1005840"/>
          </a:xfrm>
          <a:prstGeom prst="roundRect">
            <a:avLst/>
          </a:prstGeom>
          <a:solidFill>
            <a:srgbClr val="C91853"/>
          </a:solidFill>
          <a:ln w="285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Từ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chỉ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đặc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điểm</a:t>
            </a:r>
            <a:endParaRPr lang="en-US" sz="36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42921" y="2833551"/>
            <a:ext cx="0" cy="3150689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50813" y="3959627"/>
            <a:ext cx="1263296" cy="800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5715" y="1842236"/>
            <a:ext cx="90424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66029" y="3982534"/>
            <a:ext cx="1403500" cy="800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đẩy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38332" y="1902900"/>
            <a:ext cx="90424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94973" y="5068148"/>
            <a:ext cx="1727632" cy="800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93490" y="1828307"/>
            <a:ext cx="111307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34342" y="5068148"/>
            <a:ext cx="1727632" cy="800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526735" y="1956879"/>
            <a:ext cx="111307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13423" y="3979801"/>
            <a:ext cx="1236602" cy="800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7774" y="1857693"/>
            <a:ext cx="111307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16484" y="3979801"/>
            <a:ext cx="1716305" cy="800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11076" y="1877476"/>
            <a:ext cx="1332874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93787" y="5068148"/>
            <a:ext cx="1716305" cy="800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30004" y="1929889"/>
            <a:ext cx="1030555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21819" y="1952101"/>
            <a:ext cx="80108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06560" y="1857693"/>
            <a:ext cx="1113070" cy="6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67413" y="5068148"/>
            <a:ext cx="1716305" cy="800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39277" y="3979801"/>
            <a:ext cx="1794872" cy="800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08092" y="2006308"/>
            <a:ext cx="1148207" cy="5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vác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11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20861" y="274320"/>
            <a:ext cx="11444120" cy="6149629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5219" y="460375"/>
            <a:ext cx="88383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các câu kể trong các câu sau đây: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2562" y="105207"/>
            <a:ext cx="2661213" cy="1145868"/>
            <a:chOff x="968087" y="3935527"/>
            <a:chExt cx="1582033" cy="1145868"/>
          </a:xfrm>
        </p:grpSpPr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E2CFFEDA-F9BD-4136-932A-39DF7B450069}"/>
                </a:ext>
              </a:extLst>
            </p:cNvPr>
            <p:cNvSpPr/>
            <p:nvPr/>
          </p:nvSpPr>
          <p:spPr>
            <a:xfrm>
              <a:off x="968087" y="3935527"/>
              <a:ext cx="1582033" cy="108351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illo" panose="00000400000000000000" pitchFamily="2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5128D2E-8708-4225-ABED-D6354C815202}"/>
                </a:ext>
              </a:extLst>
            </p:cNvPr>
            <p:cNvSpPr txBox="1"/>
            <p:nvPr/>
          </p:nvSpPr>
          <p:spPr>
            <a:xfrm rot="16200000">
              <a:off x="1205105" y="3887588"/>
              <a:ext cx="1107996" cy="127961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Bài</a:t>
              </a:r>
              <a:r>
                <a:rPr kumimoji="0" lang="en-US" altLang="zh-CN" sz="6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 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字魂64号-萌趣软糖体" panose="000005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75219" y="1217586"/>
            <a:ext cx="8395817" cy="964888"/>
            <a:chOff x="1956122" y="1811325"/>
            <a:chExt cx="8395817" cy="964888"/>
          </a:xfrm>
        </p:grpSpPr>
        <p:sp>
          <p:nvSpPr>
            <p:cNvPr id="3" name="Rounded Rectangle 2"/>
            <p:cNvSpPr/>
            <p:nvPr/>
          </p:nvSpPr>
          <p:spPr>
            <a:xfrm>
              <a:off x="1956122" y="1970749"/>
              <a:ext cx="7932824" cy="72104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ô-na-ga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9466939" y="1811325"/>
              <a:ext cx="885000" cy="96488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a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7579" y="2254553"/>
            <a:ext cx="11854618" cy="964888"/>
            <a:chOff x="1780705" y="1956586"/>
            <a:chExt cx="12996337" cy="964888"/>
          </a:xfrm>
        </p:grpSpPr>
        <p:sp>
          <p:nvSpPr>
            <p:cNvPr id="13" name="Rounded Rectangle 12"/>
            <p:cNvSpPr/>
            <p:nvPr/>
          </p:nvSpPr>
          <p:spPr>
            <a:xfrm>
              <a:off x="1990718" y="2021210"/>
              <a:ext cx="12786324" cy="8356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ô-na-ga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80705" y="1956586"/>
              <a:ext cx="1072030" cy="964888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b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2793" y="3439989"/>
            <a:ext cx="11397510" cy="964888"/>
            <a:chOff x="-962117" y="1792408"/>
            <a:chExt cx="11397510" cy="964888"/>
          </a:xfrm>
        </p:grpSpPr>
        <p:sp>
          <p:nvSpPr>
            <p:cNvPr id="18" name="Rounded Rectangle 17"/>
            <p:cNvSpPr/>
            <p:nvPr/>
          </p:nvSpPr>
          <p:spPr>
            <a:xfrm>
              <a:off x="-962117" y="1913263"/>
              <a:ext cx="10697158" cy="752033"/>
            </a:xfrm>
            <a:prstGeom prst="roundRect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Dũng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bận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rộn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550393" y="1792408"/>
              <a:ext cx="885000" cy="96488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#9Slide07 SVNBillo" panose="00000400000000000000" pitchFamily="2" charset="0"/>
                </a:rPr>
                <a:t>c</a:t>
              </a:r>
              <a:endParaRPr lang="en-US" sz="4800" dirty="0">
                <a:solidFill>
                  <a:schemeClr val="bg1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32" y="4613284"/>
            <a:ext cx="11302049" cy="964888"/>
            <a:chOff x="1513622" y="1587186"/>
            <a:chExt cx="11302049" cy="964888"/>
          </a:xfrm>
        </p:grpSpPr>
        <p:sp>
          <p:nvSpPr>
            <p:cNvPr id="22" name="Rounded Rectangle 21"/>
            <p:cNvSpPr/>
            <p:nvPr/>
          </p:nvSpPr>
          <p:spPr>
            <a:xfrm>
              <a:off x="2262503" y="1628182"/>
              <a:ext cx="10553168" cy="882897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mẽ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13622" y="1587186"/>
              <a:ext cx="885000" cy="9648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d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76509" y="5755360"/>
            <a:ext cx="8479271" cy="964888"/>
            <a:chOff x="2048373" y="868109"/>
            <a:chExt cx="8479271" cy="964888"/>
          </a:xfrm>
        </p:grpSpPr>
        <p:sp>
          <p:nvSpPr>
            <p:cNvPr id="27" name="Rounded Rectangle 26"/>
            <p:cNvSpPr/>
            <p:nvPr/>
          </p:nvSpPr>
          <p:spPr>
            <a:xfrm>
              <a:off x="2048373" y="931453"/>
              <a:ext cx="7932824" cy="838200"/>
            </a:xfrm>
            <a:prstGeom prst="roundRect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cháu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lắm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642644" y="868109"/>
              <a:ext cx="885000" cy="9648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e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42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Giải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Cứu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Xanh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Rừng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5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37692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Pô-na-ga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kể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#9Slide03 AmpleSoft Bold" pitchFamily="2" charset="0"/>
              </a:rPr>
              <a:t>Câu</a:t>
            </a:r>
            <a:r>
              <a:rPr lang="en-US" sz="4000" dirty="0" smtClean="0">
                <a:solidFill>
                  <a:prstClr val="black"/>
                </a:solidFill>
                <a:latin typeface="#9Slide03 AmpleSoft Bold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#9Slide03 AmpleSoft Bold" pitchFamily="2" charset="0"/>
              </a:rPr>
              <a:t>khiến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6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02043" y="446463"/>
            <a:ext cx="9209429" cy="200042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Pô-na-ga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 algn="ctr"/>
            <a:r>
              <a:rPr lang="en-US" sz="4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925" y="3920141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70331" y="3918896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kể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32730" y="2723532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0842" y="2761462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0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44120" y="660326"/>
            <a:ext cx="8162439" cy="1838451"/>
          </a:xfrm>
          <a:prstGeom prst="rect">
            <a:avLst/>
          </a:prstGeom>
          <a:solidFill>
            <a:srgbClr val="DC6A2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93610" y="2738569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83077" y="2726248"/>
            <a:ext cx="2799527" cy="860427"/>
          </a:xfrm>
          <a:prstGeom prst="rect">
            <a:avLst/>
          </a:prstGeom>
          <a:solidFill>
            <a:srgbClr val="FFC000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Sai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80160" y="660326"/>
            <a:ext cx="9402122" cy="1349261"/>
          </a:xfrm>
          <a:prstGeom prst="rect">
            <a:avLst/>
          </a:prstGeom>
          <a:solidFill>
            <a:srgbClr val="DC6A2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mẽ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endParaRPr lang="en-US" sz="4000" i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7839" y="2388944"/>
            <a:ext cx="2799527" cy="860427"/>
          </a:xfrm>
          <a:prstGeom prst="rect">
            <a:avLst/>
          </a:prstGeom>
          <a:solidFill>
            <a:schemeClr val="tx1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5833" y="2365398"/>
            <a:ext cx="2799527" cy="860427"/>
          </a:xfrm>
          <a:prstGeom prst="rect">
            <a:avLst/>
          </a:prstGeom>
          <a:solidFill>
            <a:schemeClr val="tx1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kể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05417" y="3461959"/>
            <a:ext cx="2799527" cy="860427"/>
          </a:xfrm>
          <a:prstGeom prst="rect">
            <a:avLst/>
          </a:prstGeom>
          <a:solidFill>
            <a:schemeClr val="tx1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5833" y="3435334"/>
            <a:ext cx="2799527" cy="860427"/>
          </a:xfrm>
          <a:prstGeom prst="rect">
            <a:avLst/>
          </a:prstGeom>
          <a:solidFill>
            <a:schemeClr val="tx1"/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2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89083" y="240478"/>
            <a:ext cx="8375711" cy="1769109"/>
          </a:xfrm>
          <a:prstGeom prst="rect">
            <a:avLst/>
          </a:prstGeom>
          <a:solidFill>
            <a:srgbClr val="DC6A2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4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i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en-US" sz="4000" i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kể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1060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273312"/>
            <a:ext cx="872772" cy="1349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048130"/>
            <a:ext cx="1388816" cy="1499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24" y="2773074"/>
            <a:ext cx="823118" cy="205003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5317" y="3697416"/>
            <a:ext cx="1753975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ô 9"/>
          <p:cNvSpPr/>
          <p:nvPr/>
        </p:nvSpPr>
        <p:spPr>
          <a:xfrm>
            <a:off x="4123344" y="1344561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Giờ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tụi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toàn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3039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40039" y="2107722"/>
            <a:ext cx="9966951" cy="3856669"/>
            <a:chOff x="1140038" y="2107721"/>
            <a:chExt cx="9966951" cy="3856669"/>
          </a:xfrm>
        </p:grpSpPr>
        <p:grpSp>
          <p:nvGrpSpPr>
            <p:cNvPr id="6" name="组合 5"/>
            <p:cNvGrpSpPr/>
            <p:nvPr/>
          </p:nvGrpSpPr>
          <p:grpSpPr>
            <a:xfrm>
              <a:off x="1140038" y="2252174"/>
              <a:ext cx="3043014" cy="3636124"/>
              <a:chOff x="1140038" y="2252174"/>
              <a:chExt cx="3043014" cy="3636124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860732" y="3616845"/>
                <a:ext cx="1226185" cy="894714"/>
                <a:chOff x="14430" y="6899"/>
                <a:chExt cx="1933" cy="1410"/>
              </a:xfrm>
            </p:grpSpPr>
            <p:sp>
              <p:nvSpPr>
                <p:cNvPr id="25" name="矩形: 圆角 24"/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4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Ừ</a:t>
                  </a:r>
                  <a:endParaRPr kumimoji="1" lang="zh-CN" altLang="en-US" sz="24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931249" y="2252174"/>
                <a:ext cx="1325880" cy="967106"/>
                <a:chOff x="14484" y="6907"/>
                <a:chExt cx="1933" cy="1409"/>
              </a:xfrm>
            </p:grpSpPr>
            <p:sp>
              <p:nvSpPr>
                <p:cNvPr id="33" name="矩形: 圆角 32"/>
                <p:cNvSpPr/>
                <p:nvPr/>
              </p:nvSpPr>
              <p:spPr>
                <a:xfrm rot="2700000">
                  <a:off x="14736" y="6906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4484" y="7314"/>
                  <a:ext cx="1933" cy="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A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3208961" y="5177733"/>
                <a:ext cx="974091" cy="710565"/>
                <a:chOff x="14460" y="6876"/>
                <a:chExt cx="1933" cy="1409"/>
              </a:xfrm>
            </p:grpSpPr>
            <p:sp>
              <p:nvSpPr>
                <p:cNvPr id="36" name="矩形: 圆角 35"/>
                <p:cNvSpPr/>
                <p:nvPr/>
              </p:nvSpPr>
              <p:spPr>
                <a:xfrm rot="2700000">
                  <a:off x="14734" y="6875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4460" y="7299"/>
                  <a:ext cx="1933" cy="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L</a:t>
                  </a:r>
                  <a:endParaRPr kumimoji="1" lang="zh-CN" altLang="en-US" sz="20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1140038" y="4324036"/>
                <a:ext cx="1555751" cy="1195070"/>
                <a:chOff x="11871" y="4830"/>
                <a:chExt cx="2450" cy="1882"/>
              </a:xfrm>
            </p:grpSpPr>
            <p:sp>
              <p:nvSpPr>
                <p:cNvPr id="39" name="矩形: 圆角 38"/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Ế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8431889" y="2107721"/>
              <a:ext cx="2675100" cy="3856669"/>
              <a:chOff x="8431889" y="2107721"/>
              <a:chExt cx="2675100" cy="385666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9551238" y="2817928"/>
                <a:ext cx="1555751" cy="1195070"/>
                <a:chOff x="11871" y="4830"/>
                <a:chExt cx="2450" cy="1882"/>
              </a:xfrm>
            </p:grpSpPr>
            <p:sp>
              <p:nvSpPr>
                <p:cNvPr id="18" name="矩形: 圆角 17"/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À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8700550" y="4260506"/>
                <a:ext cx="962660" cy="760094"/>
                <a:chOff x="14558" y="6883"/>
                <a:chExt cx="1786" cy="141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 rot="2700000">
                  <a:off x="14734" y="6883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14558" y="7353"/>
                  <a:ext cx="1786" cy="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V</a:t>
                  </a:r>
                  <a:endParaRPr kumimoji="1" lang="zh-CN" altLang="en-US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9705132" y="5217630"/>
                <a:ext cx="1024255" cy="746760"/>
                <a:chOff x="14412" y="6881"/>
                <a:chExt cx="1933" cy="1410"/>
              </a:xfrm>
            </p:grpSpPr>
            <p:sp>
              <p:nvSpPr>
                <p:cNvPr id="28" name="矩形: 圆角 27"/>
                <p:cNvSpPr/>
                <p:nvPr/>
              </p:nvSpPr>
              <p:spPr>
                <a:xfrm rot="2700000">
                  <a:off x="14733" y="6881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14412" y="7333"/>
                  <a:ext cx="1933" cy="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Ê</a:t>
                  </a:r>
                  <a:endParaRPr kumimoji="1" lang="zh-CN" altLang="en-US" sz="20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8431889" y="2107721"/>
                <a:ext cx="1226185" cy="894715"/>
                <a:chOff x="14430" y="6899"/>
                <a:chExt cx="1933" cy="1410"/>
              </a:xfrm>
            </p:grpSpPr>
            <p:sp>
              <p:nvSpPr>
                <p:cNvPr id="42" name="矩形: 圆角 41"/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3" name="文本框 42"/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4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C</a:t>
                  </a:r>
                  <a:endParaRPr kumimoji="1" lang="zh-CN" altLang="en-US" sz="24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0" y="1055717"/>
            <a:ext cx="8978154" cy="5641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94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20861" y="274320"/>
            <a:ext cx="11444120" cy="6149629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8127" y="361347"/>
            <a:ext cx="44455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0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câu kể là:</a:t>
            </a:r>
            <a:endParaRPr 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2562" y="105207"/>
            <a:ext cx="2661213" cy="1145868"/>
            <a:chOff x="968087" y="3935527"/>
            <a:chExt cx="1582033" cy="1145868"/>
          </a:xfrm>
        </p:grpSpPr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E2CFFEDA-F9BD-4136-932A-39DF7B450069}"/>
                </a:ext>
              </a:extLst>
            </p:cNvPr>
            <p:cNvSpPr/>
            <p:nvPr/>
          </p:nvSpPr>
          <p:spPr>
            <a:xfrm>
              <a:off x="968087" y="3935527"/>
              <a:ext cx="1582033" cy="108351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illo" panose="00000400000000000000" pitchFamily="2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5128D2E-8708-4225-ABED-D6354C815202}"/>
                </a:ext>
              </a:extLst>
            </p:cNvPr>
            <p:cNvSpPr txBox="1"/>
            <p:nvPr/>
          </p:nvSpPr>
          <p:spPr>
            <a:xfrm rot="16200000">
              <a:off x="1205105" y="3887588"/>
              <a:ext cx="1107996" cy="127961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Bài</a:t>
              </a:r>
              <a:r>
                <a:rPr kumimoji="0" lang="en-US" altLang="zh-CN" sz="6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 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字魂64号-萌趣软糖体" panose="000005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75219" y="1217586"/>
            <a:ext cx="8395817" cy="964888"/>
            <a:chOff x="1956122" y="1811325"/>
            <a:chExt cx="8395817" cy="964888"/>
          </a:xfrm>
        </p:grpSpPr>
        <p:sp>
          <p:nvSpPr>
            <p:cNvPr id="3" name="Rounded Rectangle 2"/>
            <p:cNvSpPr/>
            <p:nvPr/>
          </p:nvSpPr>
          <p:spPr>
            <a:xfrm>
              <a:off x="1956122" y="1970749"/>
              <a:ext cx="7932824" cy="72104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ô-na-ga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9466939" y="1811325"/>
              <a:ext cx="885000" cy="96488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a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7579" y="2254553"/>
            <a:ext cx="11854618" cy="964888"/>
            <a:chOff x="1780705" y="1956586"/>
            <a:chExt cx="12996337" cy="964888"/>
          </a:xfrm>
        </p:grpSpPr>
        <p:sp>
          <p:nvSpPr>
            <p:cNvPr id="13" name="Rounded Rectangle 12"/>
            <p:cNvSpPr/>
            <p:nvPr/>
          </p:nvSpPr>
          <p:spPr>
            <a:xfrm>
              <a:off x="1990718" y="2021210"/>
              <a:ext cx="12786324" cy="8356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ô-na-ga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80705" y="1956586"/>
              <a:ext cx="1072030" cy="964888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b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2793" y="3439989"/>
            <a:ext cx="11397510" cy="964888"/>
            <a:chOff x="-962117" y="1792408"/>
            <a:chExt cx="11397510" cy="964888"/>
          </a:xfrm>
        </p:grpSpPr>
        <p:sp>
          <p:nvSpPr>
            <p:cNvPr id="18" name="Rounded Rectangle 17"/>
            <p:cNvSpPr/>
            <p:nvPr/>
          </p:nvSpPr>
          <p:spPr>
            <a:xfrm>
              <a:off x="-962117" y="1913263"/>
              <a:ext cx="10697158" cy="752033"/>
            </a:xfrm>
            <a:prstGeom prst="roundRect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Dũng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bận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rộn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550393" y="1792408"/>
              <a:ext cx="885000" cy="96488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#9Slide07 SVNBillo" panose="00000400000000000000" pitchFamily="2" charset="0"/>
                </a:rPr>
                <a:t>c</a:t>
              </a:r>
              <a:endParaRPr lang="en-US" sz="4800" dirty="0">
                <a:solidFill>
                  <a:schemeClr val="bg1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32" y="4613284"/>
            <a:ext cx="11302049" cy="964888"/>
            <a:chOff x="1513622" y="1587186"/>
            <a:chExt cx="11302049" cy="964888"/>
          </a:xfrm>
        </p:grpSpPr>
        <p:sp>
          <p:nvSpPr>
            <p:cNvPr id="22" name="Rounded Rectangle 21"/>
            <p:cNvSpPr/>
            <p:nvPr/>
          </p:nvSpPr>
          <p:spPr>
            <a:xfrm>
              <a:off x="2262503" y="1628182"/>
              <a:ext cx="10553168" cy="882897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mẽ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13622" y="1587186"/>
              <a:ext cx="885000" cy="9648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d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76509" y="5755360"/>
            <a:ext cx="8479271" cy="964888"/>
            <a:chOff x="2048373" y="868109"/>
            <a:chExt cx="8479271" cy="964888"/>
          </a:xfrm>
        </p:grpSpPr>
        <p:sp>
          <p:nvSpPr>
            <p:cNvPr id="27" name="Rounded Rectangle 26"/>
            <p:cNvSpPr/>
            <p:nvPr/>
          </p:nvSpPr>
          <p:spPr>
            <a:xfrm>
              <a:off x="2048373" y="931453"/>
              <a:ext cx="7932824" cy="838200"/>
            </a:xfrm>
            <a:prstGeom prst="roundRect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cháu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lắm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642644" y="868109"/>
              <a:ext cx="885000" cy="9648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e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11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16113" y="258451"/>
            <a:ext cx="11444120" cy="6141961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5219" y="460375"/>
            <a:ext cx="86986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Xếp các câu kể ở bài tập 2 vào nhóm thích hợp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3504" y="559905"/>
            <a:ext cx="2661213" cy="1145868"/>
            <a:chOff x="968087" y="3935527"/>
            <a:chExt cx="1582033" cy="1145868"/>
          </a:xfrm>
        </p:grpSpPr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E2CFFEDA-F9BD-4136-932A-39DF7B450069}"/>
                </a:ext>
              </a:extLst>
            </p:cNvPr>
            <p:cNvSpPr/>
            <p:nvPr/>
          </p:nvSpPr>
          <p:spPr>
            <a:xfrm>
              <a:off x="968087" y="3935527"/>
              <a:ext cx="1582033" cy="108351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illo" panose="00000400000000000000" pitchFamily="2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5128D2E-8708-4225-ABED-D6354C815202}"/>
                </a:ext>
              </a:extLst>
            </p:cNvPr>
            <p:cNvSpPr txBox="1"/>
            <p:nvPr/>
          </p:nvSpPr>
          <p:spPr>
            <a:xfrm rot="16200000">
              <a:off x="1205105" y="3887588"/>
              <a:ext cx="1107996" cy="127961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Bài</a:t>
              </a:r>
              <a:r>
                <a:rPr kumimoji="0" lang="en-US" altLang="zh-CN" sz="6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字魂64号-萌趣软糖体" panose="00000500000000000000" pitchFamily="2" charset="-122"/>
                </a:rPr>
                <a:t> 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字魂64号-萌趣软糖体" panose="00000500000000000000" pitchFamily="2" charset="-122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40222" y="2121832"/>
            <a:ext cx="5696086" cy="1005840"/>
          </a:xfrm>
          <a:prstGeom prst="roundRect">
            <a:avLst/>
          </a:prstGeom>
          <a:solidFill>
            <a:srgbClr val="FFBF15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giới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thiệu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sự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vật</a:t>
            </a:r>
            <a:endParaRPr lang="en-US" sz="44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69022" y="3433533"/>
            <a:ext cx="5696087" cy="1005840"/>
          </a:xfrm>
          <a:prstGeom prst="roundRect">
            <a:avLst/>
          </a:prstGeom>
          <a:solidFill>
            <a:srgbClr val="F2541B"/>
          </a:solidFill>
          <a:ln w="28575"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48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nêu</a:t>
            </a:r>
            <a:r>
              <a:rPr lang="en-US" sz="48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8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động</a:t>
            </a:r>
            <a:endParaRPr lang="en-US" sz="48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45421" y="4745234"/>
            <a:ext cx="5696087" cy="1005840"/>
          </a:xfrm>
          <a:prstGeom prst="roundRect">
            <a:avLst/>
          </a:prstGeom>
          <a:solidFill>
            <a:srgbClr val="C91853"/>
          </a:solidFill>
          <a:ln w="285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nêu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đặc</a:t>
            </a:r>
            <a:r>
              <a:rPr lang="en-US" sz="44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điểm</a:t>
            </a:r>
            <a:endParaRPr lang="en-US" sz="44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9" name="图片 14">
            <a:extLst>
              <a:ext uri="{FF2B5EF4-FFF2-40B4-BE49-F238E27FC236}">
                <a16:creationId xmlns:a16="http://schemas.microsoft.com/office/drawing/2014/main" id="{3950272C-9353-4FB2-991D-EF7C7087D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5445">
            <a:off x="-161693" y="1915802"/>
            <a:ext cx="1536488" cy="1417899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id="{3950272C-9353-4FB2-991D-EF7C7087D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5445">
            <a:off x="1609116" y="3289479"/>
            <a:ext cx="1536488" cy="1417899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3950272C-9353-4FB2-991D-EF7C7087D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5445">
            <a:off x="3286108" y="4646985"/>
            <a:ext cx="1536488" cy="1417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56" y="1353128"/>
            <a:ext cx="3086245" cy="308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2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3" grpId="0" animBg="1"/>
      <p:bldP spid="18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20861" y="239152"/>
            <a:ext cx="11444120" cy="6149629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8147" y="102856"/>
            <a:ext cx="11854618" cy="964888"/>
            <a:chOff x="1780705" y="1956586"/>
            <a:chExt cx="12996337" cy="964888"/>
          </a:xfrm>
        </p:grpSpPr>
        <p:sp>
          <p:nvSpPr>
            <p:cNvPr id="13" name="Rounded Rectangle 12"/>
            <p:cNvSpPr/>
            <p:nvPr/>
          </p:nvSpPr>
          <p:spPr>
            <a:xfrm>
              <a:off x="1990718" y="2021210"/>
              <a:ext cx="12786324" cy="835640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ô-na-ga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80705" y="1956586"/>
              <a:ext cx="1072030" cy="964888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b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7848" y="2051992"/>
            <a:ext cx="11397510" cy="964888"/>
            <a:chOff x="-962117" y="1792408"/>
            <a:chExt cx="11397510" cy="964888"/>
          </a:xfrm>
        </p:grpSpPr>
        <p:sp>
          <p:nvSpPr>
            <p:cNvPr id="18" name="Rounded Rectangle 17"/>
            <p:cNvSpPr/>
            <p:nvPr/>
          </p:nvSpPr>
          <p:spPr>
            <a:xfrm>
              <a:off x="-962117" y="1913263"/>
              <a:ext cx="10697158" cy="75203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Dũng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bận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rộn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550393" y="1792408"/>
              <a:ext cx="885000" cy="96488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#9Slide07 SVNBillo" panose="00000400000000000000" pitchFamily="2" charset="0"/>
                </a:rPr>
                <a:t>c</a:t>
              </a:r>
              <a:endParaRPr lang="en-US" sz="4800" dirty="0">
                <a:solidFill>
                  <a:schemeClr val="bg1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8147" y="4221906"/>
            <a:ext cx="11302049" cy="964888"/>
            <a:chOff x="1513622" y="1587186"/>
            <a:chExt cx="11302049" cy="964888"/>
          </a:xfrm>
        </p:grpSpPr>
        <p:sp>
          <p:nvSpPr>
            <p:cNvPr id="22" name="Rounded Rectangle 21"/>
            <p:cNvSpPr/>
            <p:nvPr/>
          </p:nvSpPr>
          <p:spPr>
            <a:xfrm>
              <a:off x="2262503" y="1628182"/>
              <a:ext cx="10553168" cy="8828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già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mẽ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13622" y="1587186"/>
              <a:ext cx="885000" cy="9648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ysClr val="windowText" lastClr="000000"/>
                  </a:solidFill>
                  <a:latin typeface="#9Slide07 SVNBillo" panose="00000400000000000000" pitchFamily="2" charset="0"/>
                </a:rPr>
                <a:t>d</a:t>
              </a:r>
              <a:endParaRPr lang="en-US" sz="4800" dirty="0">
                <a:solidFill>
                  <a:sysClr val="windowText" lastClr="000000"/>
                </a:solidFill>
                <a:latin typeface="#9Slide07 SVNBillo" panose="00000400000000000000" pitchFamily="2" charset="0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083653" y="5465678"/>
            <a:ext cx="3553572" cy="1071767"/>
          </a:xfrm>
          <a:prstGeom prst="roundRect">
            <a:avLst/>
          </a:prstGeom>
          <a:solidFill>
            <a:srgbClr val="FFBF15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giới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thiệu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sự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vật</a:t>
            </a:r>
            <a:endParaRPr lang="en-US" sz="36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084265" y="5443127"/>
            <a:ext cx="2779575" cy="1049047"/>
          </a:xfrm>
          <a:prstGeom prst="roundRect">
            <a:avLst/>
          </a:prstGeom>
          <a:solidFill>
            <a:srgbClr val="F2541B"/>
          </a:solidFill>
          <a:ln w="28575"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nêu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động</a:t>
            </a:r>
            <a:endParaRPr lang="en-US" sz="4000" dirty="0">
              <a:solidFill>
                <a:sysClr val="windowText" lastClr="000000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10880" y="5443127"/>
            <a:ext cx="2644269" cy="1040694"/>
          </a:xfrm>
          <a:prstGeom prst="roundRect">
            <a:avLst/>
          </a:prstGeom>
          <a:solidFill>
            <a:srgbClr val="C91853"/>
          </a:solidFill>
          <a:ln w="285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đặc</a:t>
            </a:r>
            <a:r>
              <a:rPr lang="en-US" sz="3600" dirty="0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#9Slide07 SVNBillo" panose="00000400000000000000" pitchFamily="2" charset="0"/>
                <a:cs typeface="Calibri" panose="020F0502020204030204" pitchFamily="34" charset="0"/>
              </a:rPr>
              <a:t>điểm</a:t>
            </a:r>
            <a:endParaRPr lang="en-US" sz="3600" dirty="0">
              <a:solidFill>
                <a:schemeClr val="bg1"/>
              </a:solidFill>
              <a:latin typeface="#9Slide07 SVNBillo" panose="000004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67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57291 -0.67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-3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00898 -0.3530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1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51171 -0.0131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407" y="513428"/>
            <a:ext cx="10685729" cy="64949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6592" y="2769366"/>
            <a:ext cx="5564375" cy="262644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3956596" y="215441"/>
            <a:ext cx="517244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685834">
              <a:defRPr/>
            </a:pPr>
            <a:r>
              <a:rPr lang="en-US" altLang="zh-CN" sz="6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Ghi</a:t>
            </a:r>
            <a:r>
              <a:rPr lang="en-US" altLang="zh-CN" sz="6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 </a:t>
            </a:r>
            <a:r>
              <a:rPr lang="en-US" altLang="zh-CN" sz="6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nhớ</a:t>
            </a:r>
            <a:endParaRPr lang="zh-CN" altLang="en-US" sz="6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  <a:ea typeface="思源黑体 CN Bold" panose="020B0800000000000000" pitchFamily="34" charset="-122"/>
              <a:cs typeface="Calibri" panose="020F050202020403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137" y="4470698"/>
            <a:ext cx="2682472" cy="232887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06" y="1480835"/>
            <a:ext cx="1030313" cy="1012024"/>
          </a:xfrm>
          <a:prstGeom prst="rect">
            <a:avLst/>
          </a:prstGeom>
        </p:spPr>
      </p:pic>
      <p:sp>
        <p:nvSpPr>
          <p:cNvPr id="33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1766823" y="1539560"/>
            <a:ext cx="9124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i="1" dirty="0">
                <a:latin typeface="Cambria" panose="02040503050406030204" pitchFamily="18" charset="0"/>
                <a:ea typeface="Cambria" panose="02040503050406030204" pitchFamily="18" charset="0"/>
              </a:rPr>
              <a:t>Dấu kết thúc </a:t>
            </a:r>
            <a:r>
              <a:rPr lang="nl-NL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câu kể </a:t>
            </a:r>
            <a:r>
              <a:rPr lang="nl-NL" sz="4000" i="1" dirty="0">
                <a:latin typeface="Cambria" panose="02040503050406030204" pitchFamily="18" charset="0"/>
                <a:ea typeface="Cambria" panose="02040503050406030204" pitchFamily="18" charset="0"/>
              </a:rPr>
              <a:t>là dấu chấm; trong câu không chứa những từ để hỏi hoặc những từ bộc lộ cảm xúc.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29" y="3742659"/>
            <a:ext cx="1030313" cy="1012024"/>
          </a:xfrm>
          <a:prstGeom prst="rect">
            <a:avLst/>
          </a:prstGeom>
        </p:spPr>
      </p:pic>
      <p:sp>
        <p:nvSpPr>
          <p:cNvPr id="24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1636546" y="3801384"/>
            <a:ext cx="91249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Câu kể bao gồm: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Câu giới thiệu sự vật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Câu nêu hoạt động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Câu nêu đặc điểm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0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5">
            <a:extLst>
              <a:ext uri="{FF2B5EF4-FFF2-40B4-BE49-F238E27FC236}">
                <a16:creationId xmlns:a16="http://schemas.microsoft.com/office/drawing/2014/main" id="{CD70DA4D-F6EB-4E04-B1FA-DD850E125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222" y="-212943"/>
            <a:ext cx="10133556" cy="601249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945B01E6-7ED3-42AD-BB55-3A1AA3A77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90985" y="3429000"/>
            <a:ext cx="904875" cy="65722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43FEE8B0-A72D-4C49-BF16-A9D762C59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2396" y="2026019"/>
            <a:ext cx="923925" cy="238125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703811" y="2793303"/>
            <a:ext cx="3614094" cy="412842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1656" y="3744832"/>
            <a:ext cx="2610724" cy="3121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46" y="136227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0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7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73" y="916870"/>
            <a:ext cx="9813471" cy="54067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96592" y="2769366"/>
            <a:ext cx="5564375" cy="262644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3043857" y="3020926"/>
            <a:ext cx="5172444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algn="ctr" defTabSz="685834">
              <a:defRPr/>
            </a:pPr>
            <a:r>
              <a:rPr lang="en-US" altLang="zh-CN" sz="4400" dirty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I/H/C/N/H/Ọ/S</a:t>
            </a:r>
            <a:endParaRPr lang="zh-CN" altLang="en-US" sz="4400" dirty="0">
              <a:solidFill>
                <a:prstClr val="black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137" y="4470698"/>
            <a:ext cx="2682472" cy="2328874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3043856" y="1481191"/>
            <a:ext cx="5515014" cy="1200329"/>
            <a:chOff x="3043856" y="1481191"/>
            <a:chExt cx="5515014" cy="1200329"/>
          </a:xfrm>
        </p:grpSpPr>
        <p:sp>
          <p:nvSpPr>
            <p:cNvPr id="45" name="文本框 44"/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zh-CN" sz="7200" dirty="0">
                  <a:solidFill>
                    <a:prstClr val="black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01</a:t>
              </a:r>
              <a:endParaRPr lang="zh-CN" altLang="en-US" sz="7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51" name="等腰三角形 50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59" name="等腰三角形 58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等腰三角形 60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761808" y="4623110"/>
            <a:ext cx="5299613" cy="1012024"/>
            <a:chOff x="2761807" y="4623110"/>
            <a:chExt cx="5299613" cy="10120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1807" y="4623110"/>
              <a:ext cx="1030313" cy="1012024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>
              <a:off x="3694298" y="5462878"/>
              <a:ext cx="3652850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888976" y="4761754"/>
              <a:ext cx="5172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34">
                <a:defRPr/>
              </a:pPr>
              <a:r>
                <a:rPr lang="en-US" altLang="zh-CN" sz="44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  <a:sym typeface="思源黑体 CN Normal" panose="020B0400000000000000" pitchFamily="34" charset="-122"/>
                </a:rPr>
                <a:t>HỌC SINH</a:t>
              </a:r>
              <a:endParaRPr lang="zh-CN" alt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62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73" y="916870"/>
            <a:ext cx="9813471" cy="54067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96592" y="2769366"/>
            <a:ext cx="5564375" cy="262644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3043857" y="3020926"/>
            <a:ext cx="5172444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algn="ctr" defTabSz="685834"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Ể/Â/U/K/C</a:t>
            </a:r>
            <a:endParaRPr lang="zh-CN" altLang="en-US" sz="4400" dirty="0">
              <a:solidFill>
                <a:prstClr val="black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137" y="4470698"/>
            <a:ext cx="2682472" cy="2328874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3043856" y="1481191"/>
            <a:ext cx="5515014" cy="1200329"/>
            <a:chOff x="3043856" y="1481191"/>
            <a:chExt cx="5515014" cy="1200329"/>
          </a:xfrm>
        </p:grpSpPr>
        <p:sp>
          <p:nvSpPr>
            <p:cNvPr id="45" name="文本框 44"/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zh-CN" sz="7200" dirty="0">
                  <a:solidFill>
                    <a:prstClr val="black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02</a:t>
              </a:r>
              <a:endParaRPr lang="zh-CN" altLang="en-US" sz="7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51" name="等腰三角形 50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59" name="等腰三角形 58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等腰三角形 60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761808" y="4623110"/>
            <a:ext cx="5299613" cy="1012024"/>
            <a:chOff x="2761807" y="4623110"/>
            <a:chExt cx="5299613" cy="10120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1807" y="4623110"/>
              <a:ext cx="1030313" cy="1012024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>
              <a:off x="3694298" y="5462878"/>
              <a:ext cx="3652850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888976" y="4761754"/>
              <a:ext cx="5172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34">
                <a:defRPr/>
              </a:pPr>
              <a:r>
                <a:rPr lang="en-US" altLang="zh-CN" sz="44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  <a:sym typeface="思源黑体 CN Normal" panose="020B0400000000000000" pitchFamily="34" charset="-122"/>
                </a:rPr>
                <a:t>CÂU KỂ</a:t>
              </a:r>
              <a:endParaRPr lang="zh-CN" alt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39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73" y="916870"/>
            <a:ext cx="9813471" cy="54067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96592" y="2769366"/>
            <a:ext cx="5564375" cy="262644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3043857" y="3020926"/>
            <a:ext cx="5172444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algn="ctr" defTabSz="685834"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Ạ/G/Ộ/O/T/N/H/Đ</a:t>
            </a:r>
            <a:endParaRPr lang="zh-CN" altLang="en-US" sz="4400" dirty="0">
              <a:solidFill>
                <a:prstClr val="black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137" y="4470698"/>
            <a:ext cx="2682472" cy="2328874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3043856" y="1481191"/>
            <a:ext cx="5515014" cy="1200329"/>
            <a:chOff x="3043856" y="1481191"/>
            <a:chExt cx="5515014" cy="1200329"/>
          </a:xfrm>
        </p:grpSpPr>
        <p:sp>
          <p:nvSpPr>
            <p:cNvPr id="45" name="文本框 44"/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zh-CN" sz="7200" dirty="0">
                  <a:solidFill>
                    <a:prstClr val="black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03</a:t>
              </a:r>
              <a:endParaRPr lang="zh-CN" altLang="en-US" sz="7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51" name="等腰三角形 50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59" name="等腰三角形 58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等腰三角形 60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761808" y="4623110"/>
            <a:ext cx="5299613" cy="1012024"/>
            <a:chOff x="2761807" y="4623110"/>
            <a:chExt cx="5299613" cy="10120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1807" y="4623110"/>
              <a:ext cx="1030313" cy="1012024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>
              <a:off x="3694298" y="5462878"/>
              <a:ext cx="3652850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888976" y="4761754"/>
              <a:ext cx="5172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34">
                <a:defRPr/>
              </a:pPr>
              <a:r>
                <a:rPr lang="en-US" altLang="zh-CN" sz="44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  <a:sym typeface="思源黑体 CN Normal" panose="020B0400000000000000" pitchFamily="34" charset="-122"/>
                </a:rPr>
                <a:t>HOẠT ĐỘNG</a:t>
              </a:r>
              <a:endParaRPr lang="zh-CN" alt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03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73" y="916870"/>
            <a:ext cx="9813471" cy="54067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96592" y="2769366"/>
            <a:ext cx="5564375" cy="262644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BD81923-FD14-4D26-8468-02F75E21BB65}"/>
              </a:ext>
            </a:extLst>
          </p:cNvPr>
          <p:cNvSpPr txBox="1"/>
          <p:nvPr/>
        </p:nvSpPr>
        <p:spPr>
          <a:xfrm>
            <a:off x="3043858" y="2983549"/>
            <a:ext cx="5172444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algn="ctr" defTabSz="685834"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rPr>
              <a:t>Ặ/I/Ể/Đ/C/M/Đ</a:t>
            </a:r>
            <a:endParaRPr lang="zh-CN" altLang="en-US" sz="4400" dirty="0">
              <a:solidFill>
                <a:prstClr val="black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137" y="4470698"/>
            <a:ext cx="2682472" cy="2328874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3043856" y="1481191"/>
            <a:ext cx="5515014" cy="1200329"/>
            <a:chOff x="3043856" y="1481191"/>
            <a:chExt cx="5515014" cy="1200329"/>
          </a:xfrm>
        </p:grpSpPr>
        <p:sp>
          <p:nvSpPr>
            <p:cNvPr id="45" name="文本框 44"/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zh-CN" sz="7200" dirty="0">
                  <a:solidFill>
                    <a:prstClr val="black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04</a:t>
              </a:r>
              <a:endParaRPr lang="zh-CN" altLang="en-US" sz="7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51" name="等腰三角形 50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59" name="等腰三角形 58"/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等腰三角形 60"/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 pitchFamily="34" charset="0"/>
                  <a:ea typeface="思源黑体 CN Normal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761808" y="4623110"/>
            <a:ext cx="5299613" cy="1012024"/>
            <a:chOff x="2761807" y="4623110"/>
            <a:chExt cx="5299613" cy="10120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1807" y="4623110"/>
              <a:ext cx="1030313" cy="1012024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>
              <a:off x="3694298" y="5462878"/>
              <a:ext cx="3652850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888976" y="4761754"/>
              <a:ext cx="5172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34">
                <a:defRPr/>
              </a:pPr>
              <a:r>
                <a:rPr lang="en-US" altLang="zh-CN" sz="44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  <a:sym typeface="思源黑体 CN Normal" panose="020B0400000000000000" pitchFamily="34" charset="-122"/>
                </a:rPr>
                <a:t>ĐẶC ĐIỂM</a:t>
              </a:r>
              <a:endParaRPr lang="zh-CN" alt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96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40039" y="2107722"/>
            <a:ext cx="9966951" cy="3856669"/>
            <a:chOff x="1140038" y="2107721"/>
            <a:chExt cx="9966951" cy="3856669"/>
          </a:xfrm>
        </p:grpSpPr>
        <p:grpSp>
          <p:nvGrpSpPr>
            <p:cNvPr id="6" name="组合 5"/>
            <p:cNvGrpSpPr/>
            <p:nvPr/>
          </p:nvGrpSpPr>
          <p:grpSpPr>
            <a:xfrm>
              <a:off x="1140038" y="2252174"/>
              <a:ext cx="3043014" cy="3636124"/>
              <a:chOff x="1140038" y="2252174"/>
              <a:chExt cx="3043014" cy="3636124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860732" y="3616845"/>
                <a:ext cx="1226185" cy="894714"/>
                <a:chOff x="14430" y="6899"/>
                <a:chExt cx="1933" cy="1410"/>
              </a:xfrm>
            </p:grpSpPr>
            <p:sp>
              <p:nvSpPr>
                <p:cNvPr id="25" name="矩形: 圆角 24"/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4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Ừ</a:t>
                  </a:r>
                  <a:endParaRPr kumimoji="1" lang="zh-CN" altLang="en-US" sz="24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931249" y="2252174"/>
                <a:ext cx="1325880" cy="967106"/>
                <a:chOff x="14484" y="6907"/>
                <a:chExt cx="1933" cy="1409"/>
              </a:xfrm>
            </p:grpSpPr>
            <p:sp>
              <p:nvSpPr>
                <p:cNvPr id="33" name="矩形: 圆角 32"/>
                <p:cNvSpPr/>
                <p:nvPr/>
              </p:nvSpPr>
              <p:spPr>
                <a:xfrm rot="2700000">
                  <a:off x="14736" y="6906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4484" y="7314"/>
                  <a:ext cx="1933" cy="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A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3208961" y="5177733"/>
                <a:ext cx="974091" cy="710565"/>
                <a:chOff x="14460" y="6876"/>
                <a:chExt cx="1933" cy="1409"/>
              </a:xfrm>
            </p:grpSpPr>
            <p:sp>
              <p:nvSpPr>
                <p:cNvPr id="36" name="矩形: 圆角 35"/>
                <p:cNvSpPr/>
                <p:nvPr/>
              </p:nvSpPr>
              <p:spPr>
                <a:xfrm rot="2700000">
                  <a:off x="14734" y="6875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4460" y="7299"/>
                  <a:ext cx="1933" cy="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L</a:t>
                  </a:r>
                  <a:endParaRPr kumimoji="1" lang="zh-CN" altLang="en-US" sz="20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1140038" y="4324036"/>
                <a:ext cx="1555751" cy="1195070"/>
                <a:chOff x="11871" y="4830"/>
                <a:chExt cx="2450" cy="1882"/>
              </a:xfrm>
            </p:grpSpPr>
            <p:sp>
              <p:nvSpPr>
                <p:cNvPr id="39" name="矩形: 圆角 38"/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Ế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8431889" y="2107721"/>
              <a:ext cx="2675100" cy="3856669"/>
              <a:chOff x="8431889" y="2107721"/>
              <a:chExt cx="2675100" cy="385666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9551238" y="2817928"/>
                <a:ext cx="1555751" cy="1195070"/>
                <a:chOff x="11871" y="4830"/>
                <a:chExt cx="2450" cy="1882"/>
              </a:xfrm>
            </p:grpSpPr>
            <p:sp>
              <p:nvSpPr>
                <p:cNvPr id="18" name="矩形: 圆角 17"/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À</a:t>
                  </a:r>
                  <a:endParaRPr kumimoji="1" lang="zh-CN" altLang="en-US" sz="28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8700550" y="4260506"/>
                <a:ext cx="962660" cy="760094"/>
                <a:chOff x="14558" y="6883"/>
                <a:chExt cx="1786" cy="141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 rot="2700000">
                  <a:off x="14734" y="6883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14558" y="7353"/>
                  <a:ext cx="1786" cy="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V</a:t>
                  </a:r>
                  <a:endParaRPr kumimoji="1" lang="zh-CN" altLang="en-US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9705132" y="5217630"/>
                <a:ext cx="1024255" cy="746760"/>
                <a:chOff x="14412" y="6881"/>
                <a:chExt cx="1933" cy="1410"/>
              </a:xfrm>
            </p:grpSpPr>
            <p:sp>
              <p:nvSpPr>
                <p:cNvPr id="28" name="矩形: 圆角 27"/>
                <p:cNvSpPr/>
                <p:nvPr/>
              </p:nvSpPr>
              <p:spPr>
                <a:xfrm rot="2700000">
                  <a:off x="14733" y="6881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14412" y="7333"/>
                  <a:ext cx="1933" cy="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Ê</a:t>
                  </a:r>
                  <a:endParaRPr kumimoji="1" lang="zh-CN" altLang="en-US" sz="20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8431889" y="2107721"/>
                <a:ext cx="1226185" cy="894715"/>
                <a:chOff x="14430" y="6899"/>
                <a:chExt cx="1933" cy="1410"/>
              </a:xfrm>
            </p:grpSpPr>
            <p:sp>
              <p:nvSpPr>
                <p:cNvPr id="42" name="矩形: 圆角 41"/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3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3" name="文本框 42"/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23">
                    <a:defRPr/>
                  </a:pPr>
                  <a:r>
                    <a:rPr kumimoji="1" lang="en-US" altLang="zh-CN" sz="24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C</a:t>
                  </a:r>
                  <a:endParaRPr kumimoji="1" lang="zh-CN" altLang="en-US" sz="2400" b="1" dirty="0">
                    <a:solidFill>
                      <a:srgbClr val="FFFFFF"/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055716"/>
            <a:ext cx="8978154" cy="564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04" y="-2770834"/>
            <a:ext cx="2871745" cy="2827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8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3034 0.6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3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AD01F6C8-D4BA-4375-BE87-A35B2C9A7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222" y="-212943"/>
            <a:ext cx="10934178" cy="601249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DD6218C8-7EA6-4F10-BCBC-494AE2BAD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90985" y="3429000"/>
            <a:ext cx="904875" cy="657225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3F9921C9-5168-4573-BA27-9F3DC7A3B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2396" y="2026019"/>
            <a:ext cx="923925" cy="23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38" y="626082"/>
            <a:ext cx="1638062" cy="1638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22" y="3103265"/>
            <a:ext cx="10058400" cy="382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815" y="1206568"/>
            <a:ext cx="11430991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FBE73303-BA25-41EF-89BF-E3AB80C26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29222" y="-212943"/>
            <a:ext cx="10133556" cy="601249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7E11206C-2A47-4CA3-B946-87C424363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90985" y="3429000"/>
            <a:ext cx="904875" cy="657225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174168C4-4C6E-4D06-9C6A-5F4A3E5AB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2396" y="2026019"/>
            <a:ext cx="923925" cy="238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D04120-CDA2-4A51-ACCE-BAD61E10B7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1" y="2924652"/>
            <a:ext cx="3909170" cy="390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9A6CB7C0-1113-4A21-817C-AA5E302DB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6205" y="1984747"/>
            <a:ext cx="4015023" cy="487325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806" y="555401"/>
            <a:ext cx="9822248" cy="40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37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528904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字魂64号-萌趣软糖体" panose="00000500000000000000" pitchFamily="2" charset="-122"/>
            <a:ea typeface="字魂64号-萌趣软糖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598</Words>
  <Application>Microsoft Office PowerPoint</Application>
  <PresentationFormat>Widescreen</PresentationFormat>
  <Paragraphs>172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25</vt:i4>
      </vt:variant>
    </vt:vector>
  </HeadingPairs>
  <TitlesOfParts>
    <vt:vector size="62" baseType="lpstr">
      <vt:lpstr>Cambria</vt:lpstr>
      <vt:lpstr>Source Han Sans CN Medium</vt:lpstr>
      <vt:lpstr>思源黑体 CN</vt:lpstr>
      <vt:lpstr>Calibri Light</vt:lpstr>
      <vt:lpstr>#9Slide06 DeathRattle BB</vt:lpstr>
      <vt:lpstr>Times New Roman</vt:lpstr>
      <vt:lpstr>#9Slide06 SVNStella</vt:lpstr>
      <vt:lpstr>#9Slide07 SVNZiclets</vt:lpstr>
      <vt:lpstr>Arial</vt:lpstr>
      <vt:lpstr>等线 Light</vt:lpstr>
      <vt:lpstr>思源黑体 CN Normal</vt:lpstr>
      <vt:lpstr>UTM Tam Le</vt:lpstr>
      <vt:lpstr>字魂64号-萌趣软糖体</vt:lpstr>
      <vt:lpstr>Calibri</vt:lpstr>
      <vt:lpstr>#9Slide03 AmpleSoft Bold</vt:lpstr>
      <vt:lpstr>#9Slide07 SVNBillo</vt:lpstr>
      <vt:lpstr>字魂27号-布丁体</vt:lpstr>
      <vt:lpstr>思源黑体 CN Bold</vt:lpstr>
      <vt:lpstr>SVN-Newton</vt:lpstr>
      <vt:lpstr>#9Slide07 Altus</vt:lpstr>
      <vt:lpstr>#9Slide07 HoneyCream</vt:lpstr>
      <vt:lpstr>等线</vt:lpstr>
      <vt:lpstr>Office Theme</vt:lpstr>
      <vt:lpstr>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2-0927-4</vt:lpstr>
      <vt:lpstr>1_2-0927-4</vt:lpstr>
      <vt:lpstr>2_2-0927-4</vt:lpstr>
      <vt:lpstr>3_2-0927-4</vt:lpstr>
      <vt:lpstr>4_2-0927-4</vt:lpstr>
      <vt:lpstr>5_2-0927-4</vt:lpstr>
      <vt:lpstr>6_2-0927-4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18</cp:revision>
  <dcterms:created xsi:type="dcterms:W3CDTF">2022-10-28T03:10:48Z</dcterms:created>
  <dcterms:modified xsi:type="dcterms:W3CDTF">2022-10-29T13:18:08Z</dcterms:modified>
</cp:coreProperties>
</file>