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9" r:id="rId3"/>
    <p:sldId id="310" r:id="rId4"/>
    <p:sldId id="324" r:id="rId5"/>
    <p:sldId id="273" r:id="rId6"/>
    <p:sldId id="278" r:id="rId7"/>
    <p:sldId id="276" r:id="rId8"/>
    <p:sldId id="280" r:id="rId9"/>
    <p:sldId id="281" r:id="rId10"/>
    <p:sldId id="282" r:id="rId11"/>
    <p:sldId id="285" r:id="rId12"/>
    <p:sldId id="284" r:id="rId13"/>
    <p:sldId id="283" r:id="rId14"/>
    <p:sldId id="325" r:id="rId15"/>
    <p:sldId id="286" r:id="rId16"/>
    <p:sldId id="292" r:id="rId17"/>
    <p:sldId id="287" r:id="rId18"/>
    <p:sldId id="290" r:id="rId19"/>
    <p:sldId id="294" r:id="rId20"/>
    <p:sldId id="326" r:id="rId21"/>
    <p:sldId id="297" r:id="rId22"/>
    <p:sldId id="288" r:id="rId23"/>
    <p:sldId id="312" r:id="rId24"/>
    <p:sldId id="291" r:id="rId25"/>
    <p:sldId id="303" r:id="rId26"/>
    <p:sldId id="304" r:id="rId27"/>
    <p:sldId id="314" r:id="rId28"/>
    <p:sldId id="299" r:id="rId29"/>
    <p:sldId id="313" r:id="rId30"/>
    <p:sldId id="300" r:id="rId31"/>
    <p:sldId id="301" r:id="rId32"/>
    <p:sldId id="315" r:id="rId33"/>
    <p:sldId id="316" r:id="rId34"/>
    <p:sldId id="321" r:id="rId35"/>
    <p:sldId id="317" r:id="rId36"/>
    <p:sldId id="318" r:id="rId37"/>
    <p:sldId id="279"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77" d="100"/>
          <a:sy n="77" d="100"/>
        </p:scale>
        <p:origin x="8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763B-BF6C-CCA7-0F75-21A843F81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D5806-66B0-F81A-7B36-63ED08D5D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435BD-B375-D224-E601-85A24A6ED4B2}"/>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5" name="Footer Placeholder 4">
            <a:extLst>
              <a:ext uri="{FF2B5EF4-FFF2-40B4-BE49-F238E27FC236}">
                <a16:creationId xmlns:a16="http://schemas.microsoft.com/office/drawing/2014/main" id="{84CBBF0C-10D1-48CC-6A3C-BA7B0D917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5A94A-4753-963A-28C0-B5F394FF65A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8072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E501-5A64-8D20-00F8-7BCB6714A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46F4E-9D1F-F85A-1C69-A4140E132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A879E-9189-EA92-0BCD-7A39EA56B0BE}"/>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5" name="Footer Placeholder 4">
            <a:extLst>
              <a:ext uri="{FF2B5EF4-FFF2-40B4-BE49-F238E27FC236}">
                <a16:creationId xmlns:a16="http://schemas.microsoft.com/office/drawing/2014/main" id="{FF5F54DE-78CF-8CD1-B1B1-AB72F92D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5FF26-42D2-8CF7-8093-3CE1966CE01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8535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AE412-59EC-A306-C45C-C5F09C4DE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523E3-9E8C-B564-5C02-15C1C486F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D03C4-7EFC-80F6-3B82-64709091BFCC}"/>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5" name="Footer Placeholder 4">
            <a:extLst>
              <a:ext uri="{FF2B5EF4-FFF2-40B4-BE49-F238E27FC236}">
                <a16:creationId xmlns:a16="http://schemas.microsoft.com/office/drawing/2014/main" id="{19BF1840-65F3-8D3C-5EFB-10C34E2C2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8EFCF-B265-4120-9BE9-E20CC05AD45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5289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767-2D7B-2889-FC48-05A58AFAB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C2554-D090-3179-B15F-085CA9A9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11B0B-00BF-7B44-BCDA-477E338392FE}"/>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5" name="Footer Placeholder 4">
            <a:extLst>
              <a:ext uri="{FF2B5EF4-FFF2-40B4-BE49-F238E27FC236}">
                <a16:creationId xmlns:a16="http://schemas.microsoft.com/office/drawing/2014/main" id="{279DB8D4-2E40-60DC-356A-E484529D0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DDDA0-BCC1-26A0-E078-72F1BC5D1E8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3362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BF3C-C74B-2AFF-8D22-AFB90A56B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0FAEA-A4E9-00C2-540A-F7C884BC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2BBFE-38F1-F111-805F-25B7DE27E059}"/>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5" name="Footer Placeholder 4">
            <a:extLst>
              <a:ext uri="{FF2B5EF4-FFF2-40B4-BE49-F238E27FC236}">
                <a16:creationId xmlns:a16="http://schemas.microsoft.com/office/drawing/2014/main" id="{17AF3629-AC8D-B612-2F1C-19C25DF43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45C1A-6D85-F706-7EBD-90C2A8A79C4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32597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F9CB-D88F-7C7A-C579-60DD9DF2D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C90E3-9D2A-8937-4D4C-C1C5C3158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69830-27E3-472D-521B-E275D38AE9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DDF60-D192-73AB-D82C-69A5B61DE52C}"/>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6" name="Footer Placeholder 5">
            <a:extLst>
              <a:ext uri="{FF2B5EF4-FFF2-40B4-BE49-F238E27FC236}">
                <a16:creationId xmlns:a16="http://schemas.microsoft.com/office/drawing/2014/main" id="{51E8EC44-A281-FC69-F6EB-D8CCA9524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1C832-A76E-3362-CECA-9E16805F37E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2523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3BB9-0D6E-8EEA-25A6-1931C0DB6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B5E4C-36FA-C984-153A-23DD7E950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0CE94-33B4-867E-42FA-BDC1D388A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1DCF8-488C-9C82-6415-17763D115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45B4C-579B-2FBD-C866-E0AC05F18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08A8E-5500-339A-D251-FEC7CFD7BB63}"/>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8" name="Footer Placeholder 7">
            <a:extLst>
              <a:ext uri="{FF2B5EF4-FFF2-40B4-BE49-F238E27FC236}">
                <a16:creationId xmlns:a16="http://schemas.microsoft.com/office/drawing/2014/main" id="{6E9710B7-A7C3-576C-3764-F9B44E843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C824F-255B-258C-1946-6C752C0FE383}"/>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97043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450B-935D-9824-0B04-9344249D6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5D071-1A09-6F41-1859-7C61524B57BF}"/>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4" name="Footer Placeholder 3">
            <a:extLst>
              <a:ext uri="{FF2B5EF4-FFF2-40B4-BE49-F238E27FC236}">
                <a16:creationId xmlns:a16="http://schemas.microsoft.com/office/drawing/2014/main" id="{428F397E-7240-B409-C9C2-DC41D9638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C7647-6CBB-02FA-F966-2BA49609C77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52546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5BA91-3591-83A8-3FFD-BDE896CDE039}"/>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3" name="Footer Placeholder 2">
            <a:extLst>
              <a:ext uri="{FF2B5EF4-FFF2-40B4-BE49-F238E27FC236}">
                <a16:creationId xmlns:a16="http://schemas.microsoft.com/office/drawing/2014/main" id="{9065DB35-5CCB-969B-F135-D20BC5FDD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0F265-882D-2C2C-0B12-9291BA13EB0C}"/>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40904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9D7-C5AD-C7C0-D3D9-A13C3906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DC952-F0DF-C8BF-A55E-68410EF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60AE8-033E-7E37-1033-33A339115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18045-0D60-6EBD-700F-A9BA4902CBC7}"/>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6" name="Footer Placeholder 5">
            <a:extLst>
              <a:ext uri="{FF2B5EF4-FFF2-40B4-BE49-F238E27FC236}">
                <a16:creationId xmlns:a16="http://schemas.microsoft.com/office/drawing/2014/main" id="{52D70EF1-BE11-9429-1B1C-CAEF4B0FD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84832-5ADF-7900-2497-E49747EDB702}"/>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5276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E71C-BC49-3F63-0CDD-FA8904ADF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70924-4039-9E7B-096B-9B3B5A42F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EFCAF0-D1C8-F015-B90A-006401B3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5010A-5124-53B2-F41B-1AB309522119}"/>
              </a:ext>
            </a:extLst>
          </p:cNvPr>
          <p:cNvSpPr>
            <a:spLocks noGrp="1"/>
          </p:cNvSpPr>
          <p:nvPr>
            <p:ph type="dt" sz="half" idx="10"/>
          </p:nvPr>
        </p:nvSpPr>
        <p:spPr/>
        <p:txBody>
          <a:bodyPr/>
          <a:lstStyle/>
          <a:p>
            <a:fld id="{4EEFC771-8038-41F5-80F2-EF90AE395E75}" type="datetimeFigureOut">
              <a:rPr lang="en-US" smtClean="0"/>
              <a:t>8/16/2022</a:t>
            </a:fld>
            <a:endParaRPr lang="en-US"/>
          </a:p>
        </p:txBody>
      </p:sp>
      <p:sp>
        <p:nvSpPr>
          <p:cNvPr id="6" name="Footer Placeholder 5">
            <a:extLst>
              <a:ext uri="{FF2B5EF4-FFF2-40B4-BE49-F238E27FC236}">
                <a16:creationId xmlns:a16="http://schemas.microsoft.com/office/drawing/2014/main" id="{7F009B5B-FD6B-0215-80B2-173FEAC91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FEA62-ECF6-2A0C-F478-C0F04D2A829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4651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1A1A0-91A0-952B-2241-124D98B1F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E1EDD-2602-5F6D-5F42-DFAEE6E51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63773-8AF3-2E46-880D-18EA0A41C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C771-8038-41F5-80F2-EF90AE395E75}" type="datetimeFigureOut">
              <a:rPr lang="en-US" smtClean="0"/>
              <a:t>8/16/2022</a:t>
            </a:fld>
            <a:endParaRPr lang="en-US"/>
          </a:p>
        </p:txBody>
      </p:sp>
      <p:sp>
        <p:nvSpPr>
          <p:cNvPr id="5" name="Footer Placeholder 4">
            <a:extLst>
              <a:ext uri="{FF2B5EF4-FFF2-40B4-BE49-F238E27FC236}">
                <a16:creationId xmlns:a16="http://schemas.microsoft.com/office/drawing/2014/main" id="{B7298E4F-C9DD-CE33-E532-FCE0E76B6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DD86B2-537B-DFC5-2E96-764EF2EC6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C3C78-7F83-4D3B-A1E0-8A06385F3015}" type="slidenum">
              <a:rPr lang="en-US" smtClean="0"/>
              <a:t>‹#›</a:t>
            </a:fld>
            <a:endParaRPr lang="en-US"/>
          </a:p>
        </p:txBody>
      </p:sp>
    </p:spTree>
    <p:extLst>
      <p:ext uri="{BB962C8B-B14F-4D97-AF65-F5344CB8AC3E}">
        <p14:creationId xmlns:p14="http://schemas.microsoft.com/office/powerpoint/2010/main" val="298232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9.png"/><Relationship Id="rId21" Type="http://schemas.openxmlformats.org/officeDocument/2006/relationships/image" Target="../media/image56.png"/><Relationship Id="rId7" Type="http://schemas.openxmlformats.org/officeDocument/2006/relationships/image" Target="../media/image43.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5.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1.png"/><Relationship Id="rId15" Type="http://schemas.openxmlformats.org/officeDocument/2006/relationships/image" Target="../media/image50.png"/><Relationship Id="rId23" Type="http://schemas.openxmlformats.org/officeDocument/2006/relationships/image" Target="../media/image58.png"/><Relationship Id="rId10" Type="http://schemas.microsoft.com/office/2007/relationships/hdphoto" Target="../media/hdphoto9.wdp"/><Relationship Id="rId19" Type="http://schemas.openxmlformats.org/officeDocument/2006/relationships/image" Target="../media/image54.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49.png"/><Relationship Id="rId22"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69.png"/><Relationship Id="rId3" Type="http://schemas.openxmlformats.org/officeDocument/2006/relationships/image" Target="../media/image62.png"/><Relationship Id="rId7" Type="http://schemas.microsoft.com/office/2007/relationships/hdphoto" Target="../media/hdphoto11.wdp"/><Relationship Id="rId12" Type="http://schemas.openxmlformats.org/officeDocument/2006/relationships/image" Target="../media/image68.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7.jpeg"/><Relationship Id="rId5" Type="http://schemas.openxmlformats.org/officeDocument/2006/relationships/image" Target="../media/image63.jpeg"/><Relationship Id="rId10" Type="http://schemas.microsoft.com/office/2007/relationships/hdphoto" Target="../media/hdphoto12.wdp"/><Relationship Id="rId4" Type="http://schemas.microsoft.com/office/2007/relationships/hdphoto" Target="../media/hdphoto10.wdp"/><Relationship Id="rId9" Type="http://schemas.openxmlformats.org/officeDocument/2006/relationships/image" Target="../media/image66.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1.png"/><Relationship Id="rId7" Type="http://schemas.microsoft.com/office/2007/relationships/hdphoto" Target="../media/hdphoto14.wdp"/><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71.png"/><Relationship Id="rId11" Type="http://schemas.microsoft.com/office/2007/relationships/hdphoto" Target="../media/hdphoto10.wdp"/><Relationship Id="rId5" Type="http://schemas.microsoft.com/office/2007/relationships/hdphoto" Target="../media/hdphoto13.wdp"/><Relationship Id="rId10" Type="http://schemas.openxmlformats.org/officeDocument/2006/relationships/image" Target="../media/image62.png"/><Relationship Id="rId4" Type="http://schemas.openxmlformats.org/officeDocument/2006/relationships/image" Target="../media/image70.png"/><Relationship Id="rId9"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25A9E-7FEA-E938-D37B-3905F57AA9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03" b="96855" l="895" r="97315">
                        <a14:foregroundMark x1="5882" y1="15723" x2="17903" y2="77358"/>
                        <a14:foregroundMark x1="2302" y1="40252" x2="3836" y2="61635"/>
                        <a14:foregroundMark x1="5499" y1="83648" x2="13043" y2="93082"/>
                        <a14:foregroundMark x1="13683" y1="10063" x2="10230" y2="5660"/>
                        <a14:foregroundMark x1="5499" y1="13836" x2="10230" y2="13208"/>
                        <a14:foregroundMark x1="5627" y1="15094" x2="9463" y2="8805"/>
                        <a14:foregroundMark x1="6650" y1="11321" x2="14322" y2="13208"/>
                        <a14:foregroundMark x1="14322" y1="13208" x2="19182" y2="33333"/>
                        <a14:foregroundMark x1="19182" y1="33333" x2="19437" y2="35849"/>
                        <a14:foregroundMark x1="17775" y1="22642" x2="19437" y2="37107"/>
                        <a14:foregroundMark x1="23657" y1="47799" x2="71867" y2="54717"/>
                        <a14:foregroundMark x1="71867" y1="54717" x2="82225" y2="49686"/>
                        <a14:foregroundMark x1="17391" y1="11950" x2="59591" y2="21384"/>
                        <a14:foregroundMark x1="59591" y1="21384" x2="90921" y2="5660"/>
                        <a14:foregroundMark x1="90921" y1="5660" x2="90921" y2="5660"/>
                        <a14:foregroundMark x1="21483" y1="16352" x2="43862" y2="78616"/>
                        <a14:foregroundMark x1="19949" y1="42138" x2="29668" y2="80503"/>
                        <a14:foregroundMark x1="29668" y1="80503" x2="30051" y2="81132"/>
                        <a14:foregroundMark x1="20844" y1="82390" x2="75575" y2="68553"/>
                        <a14:foregroundMark x1="64322" y1="44025" x2="86573" y2="60377"/>
                        <a14:foregroundMark x1="72251" y1="32075" x2="87852" y2="33333"/>
                        <a14:foregroundMark x1="94501" y1="20755" x2="95141" y2="20126"/>
                        <a14:foregroundMark x1="95396" y1="72956" x2="95908" y2="72956"/>
                        <a14:foregroundMark x1="96036" y1="72956" x2="96036" y2="72956"/>
                        <a14:foregroundMark x1="96931" y1="73585" x2="96931" y2="73585"/>
                        <a14:foregroundMark x1="97315" y1="72956" x2="97315" y2="72956"/>
                        <a14:foregroundMark x1="4859" y1="16352" x2="2685" y2="38365"/>
                        <a14:foregroundMark x1="4987" y1="15094" x2="1790" y2="45283"/>
                        <a14:foregroundMark x1="1790" y1="45283" x2="1535" y2="54088"/>
                        <a14:foregroundMark x1="1535" y1="36478" x2="4731" y2="18868"/>
                        <a14:foregroundMark x1="3197" y1="33333" x2="2430" y2="69182"/>
                        <a14:foregroundMark x1="2430" y1="69182" x2="2430" y2="69182"/>
                        <a14:foregroundMark x1="1023" y1="60377" x2="4092" y2="81132"/>
                        <a14:foregroundMark x1="2174" y1="61635" x2="6522" y2="88050"/>
                        <a14:foregroundMark x1="4348" y1="78616" x2="8824" y2="96855"/>
                        <a14:foregroundMark x1="6266" y1="89937" x2="14578" y2="96226"/>
                        <a14:foregroundMark x1="14578" y1="96226" x2="14578" y2="94969"/>
                        <a14:foregroundMark x1="11509" y1="6289" x2="14834" y2="13836"/>
                        <a14:foregroundMark x1="13299" y1="8176" x2="15985" y2="15094"/>
                      </a14:backgroundRemoval>
                    </a14:imgEffect>
                  </a14:imgLayer>
                </a14:imgProps>
              </a:ext>
            </a:extLst>
          </a:blip>
          <a:stretch>
            <a:fillRect/>
          </a:stretch>
        </p:blipFill>
        <p:spPr>
          <a:xfrm>
            <a:off x="3888502" y="2083647"/>
            <a:ext cx="5986362" cy="1217176"/>
          </a:xfrm>
          <a:prstGeom prst="rect">
            <a:avLst/>
          </a:prstGeom>
        </p:spPr>
      </p:pic>
      <p:sp>
        <p:nvSpPr>
          <p:cNvPr id="2" name="TextBox 29">
            <a:extLst>
              <a:ext uri="{FF2B5EF4-FFF2-40B4-BE49-F238E27FC236}">
                <a16:creationId xmlns:a16="http://schemas.microsoft.com/office/drawing/2014/main" id="{721DBC6B-B0E6-DD97-89A0-44EA1D23CE0E}"/>
              </a:ext>
            </a:extLst>
          </p:cNvPr>
          <p:cNvSpPr txBox="1"/>
          <p:nvPr/>
        </p:nvSpPr>
        <p:spPr>
          <a:xfrm>
            <a:off x="1524000" y="257452"/>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p:txBody>
      </p:sp>
      <p:sp>
        <p:nvSpPr>
          <p:cNvPr id="3" name="TextBox 2">
            <a:extLst>
              <a:ext uri="{FF2B5EF4-FFF2-40B4-BE49-F238E27FC236}">
                <a16:creationId xmlns:a16="http://schemas.microsoft.com/office/drawing/2014/main" id="{9FB273DA-3C09-B2D1-1624-466F1445F896}"/>
              </a:ext>
            </a:extLst>
          </p:cNvPr>
          <p:cNvSpPr txBox="1"/>
          <p:nvPr/>
        </p:nvSpPr>
        <p:spPr>
          <a:xfrm>
            <a:off x="1376121" y="2147501"/>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spTree>
    <p:extLst>
      <p:ext uri="{BB962C8B-B14F-4D97-AF65-F5344CB8AC3E}">
        <p14:creationId xmlns:p14="http://schemas.microsoft.com/office/powerpoint/2010/main" val="16121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C0B1EE-C614-BD17-45FB-74921EA720C6}"/>
              </a:ext>
            </a:extLst>
          </p:cNvPr>
          <p:cNvSpPr txBox="1"/>
          <p:nvPr/>
        </p:nvSpPr>
        <p:spPr>
          <a:xfrm>
            <a:off x="499729" y="883037"/>
            <a:ext cx="11585434" cy="3405188"/>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algn="just"/>
            <a:r>
              <a:rPr lang="en-US" sz="2800">
                <a:solidFill>
                  <a:srgbClr val="0070C0"/>
                </a:solidFill>
                <a:latin typeface="Nunito Black" pitchFamily="2" charset="0"/>
              </a:rPr>
              <a:t>	</a:t>
            </a:r>
            <a:r>
              <a:rPr lang="vi-VN" sz="2800" b="1">
                <a:solidFill>
                  <a:srgbClr val="002060"/>
                </a:solidFill>
                <a:latin typeface="OpenSans"/>
              </a:rPr>
              <a:t>Một buổi sáng, khi đang dạo chơi trên đồng cỏ, Na cảm thấy nắng sưởi ấm mái tóc mình và nhảy nhót trên vạt áo. Cô bé vui mừng reo lên</a:t>
            </a:r>
          </a:p>
          <a:p>
            <a:pPr algn="just"/>
            <a:r>
              <a:rPr lang="vi-VN" sz="2800" b="1">
                <a:solidFill>
                  <a:srgbClr val="002060"/>
                </a:solidFill>
                <a:latin typeface="OpenSans"/>
              </a:rPr>
              <a:t>- Mình sẽ bắt nắng trên vạt áo mang về cho bà!</a:t>
            </a:r>
          </a:p>
          <a:p>
            <a:pPr algn="just"/>
            <a:r>
              <a:rPr lang="vi-VN" sz="2800" b="1">
                <a:solidFill>
                  <a:srgbClr val="002060"/>
                </a:solidFill>
                <a:latin typeface="OpenSans"/>
              </a:rPr>
              <a:t>Nghĩ vậy, cô bé chạy ùa vào phòng bà:</a:t>
            </a:r>
          </a:p>
          <a:p>
            <a:pPr algn="just"/>
            <a:r>
              <a:rPr lang="vi-VN" sz="2800" b="1">
                <a:solidFill>
                  <a:srgbClr val="002060"/>
                </a:solidFill>
                <a:latin typeface="OpenSans"/>
              </a:rPr>
              <a:t>- Bà ơi! Bà nhìn này! Cháu mang ít nắng về cho bà đây! – Cô bé reo lên và xổ vạt áo ra nhưng chẳng có tia nắng nào ở đó cả.</a:t>
            </a:r>
          </a:p>
          <a:p>
            <a:pPr algn="just"/>
            <a:endParaRPr lang="vi-VN" sz="2600" dirty="0">
              <a:solidFill>
                <a:srgbClr val="0070C0"/>
              </a:solidFill>
              <a:latin typeface="Nunito Black" pitchFamily="2" charset="0"/>
            </a:endParaRPr>
          </a:p>
        </p:txBody>
      </p:sp>
      <p:pic>
        <p:nvPicPr>
          <p:cNvPr id="5" name="Picture 4">
            <a:extLst>
              <a:ext uri="{FF2B5EF4-FFF2-40B4-BE49-F238E27FC236}">
                <a16:creationId xmlns:a16="http://schemas.microsoft.com/office/drawing/2014/main" id="{370D624F-310F-8DA7-CD62-DEF7A1D6B1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29817"/>
            <a:ext cx="1071645" cy="853220"/>
          </a:xfrm>
          <a:prstGeom prst="rect">
            <a:avLst/>
          </a:prstGeom>
        </p:spPr>
      </p:pic>
      <p:sp>
        <p:nvSpPr>
          <p:cNvPr id="6" name="TextBox 5">
            <a:extLst>
              <a:ext uri="{FF2B5EF4-FFF2-40B4-BE49-F238E27FC236}">
                <a16:creationId xmlns:a16="http://schemas.microsoft.com/office/drawing/2014/main" id="{66A3AC2B-2BE2-6949-80CD-7FCE745A7668}"/>
              </a:ext>
            </a:extLst>
          </p:cNvPr>
          <p:cNvSpPr txBox="1"/>
          <p:nvPr/>
        </p:nvSpPr>
        <p:spPr>
          <a:xfrm>
            <a:off x="1857728" y="23605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grpSp>
        <p:nvGrpSpPr>
          <p:cNvPr id="7" name="Group 6">
            <a:extLst>
              <a:ext uri="{FF2B5EF4-FFF2-40B4-BE49-F238E27FC236}">
                <a16:creationId xmlns:a16="http://schemas.microsoft.com/office/drawing/2014/main" id="{D396C661-487B-95C3-97FE-F070B8F00CA0}"/>
              </a:ext>
            </a:extLst>
          </p:cNvPr>
          <p:cNvGrpSpPr/>
          <p:nvPr/>
        </p:nvGrpSpPr>
        <p:grpSpPr>
          <a:xfrm>
            <a:off x="499729" y="1097677"/>
            <a:ext cx="914801" cy="584333"/>
            <a:chOff x="-62381" y="727412"/>
            <a:chExt cx="851094" cy="584333"/>
          </a:xfrm>
        </p:grpSpPr>
        <p:pic>
          <p:nvPicPr>
            <p:cNvPr id="8" name="Picture 7">
              <a:extLst>
                <a:ext uri="{FF2B5EF4-FFF2-40B4-BE49-F238E27FC236}">
                  <a16:creationId xmlns:a16="http://schemas.microsoft.com/office/drawing/2014/main" id="{4090D4D9-071B-BE70-C20C-01F0FD819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9" name="TextBox 8">
              <a:extLst>
                <a:ext uri="{FF2B5EF4-FFF2-40B4-BE49-F238E27FC236}">
                  <a16:creationId xmlns:a16="http://schemas.microsoft.com/office/drawing/2014/main" id="{54A1988D-82E9-742A-4216-CEC44D0F8A1B}"/>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
        <p:nvSpPr>
          <p:cNvPr id="10" name="TextBox 9">
            <a:extLst>
              <a:ext uri="{FF2B5EF4-FFF2-40B4-BE49-F238E27FC236}">
                <a16:creationId xmlns:a16="http://schemas.microsoft.com/office/drawing/2014/main" id="{975575C2-09D1-CEC5-E419-6FC728DE0ECE}"/>
              </a:ext>
            </a:extLst>
          </p:cNvPr>
          <p:cNvSpPr txBox="1"/>
          <p:nvPr/>
        </p:nvSpPr>
        <p:spPr>
          <a:xfrm>
            <a:off x="304429" y="4334075"/>
            <a:ext cx="11491167" cy="2928461"/>
          </a:xfrm>
          <a:prstGeom prst="roundRect">
            <a:avLst>
              <a:gd name="adj" fmla="val 16667"/>
            </a:avLst>
          </a:prstGeom>
          <a:solidFill>
            <a:schemeClr val="accent2">
              <a:lumMod val="60000"/>
              <a:lumOff val="40000"/>
            </a:schemeClr>
          </a:solidFill>
          <a:ln w="28575">
            <a:noFill/>
            <a:prstDash val="sysDash"/>
          </a:ln>
        </p:spPr>
        <p:txBody>
          <a:bodyPr wrap="square">
            <a:spAutoFit/>
          </a:bodyPr>
          <a:lstStyle/>
          <a:p>
            <a:pPr algn="just"/>
            <a:r>
              <a:rPr kumimoji="0" lang="en-US" sz="2800" b="0" i="0" u="none" strike="noStrike" kern="1200" cap="none" spc="0" normalizeH="0" baseline="0" noProof="0">
                <a:ln>
                  <a:noFill/>
                </a:ln>
                <a:solidFill>
                  <a:srgbClr val="F79646">
                    <a:lumMod val="50000"/>
                  </a:srgbClr>
                </a:solidFill>
                <a:effectLst/>
                <a:uLnTx/>
                <a:uFillTx/>
                <a:latin typeface="Nunito Black" pitchFamily="2" charset="0"/>
              </a:rPr>
              <a:t>	</a:t>
            </a:r>
            <a:r>
              <a:rPr lang="vi-VN" sz="2800" b="1">
                <a:solidFill>
                  <a:srgbClr val="002060"/>
                </a:solidFill>
                <a:latin typeface="OpenSans"/>
              </a:rPr>
              <a:t>- Kìa, nắng long lanh trong ánh mắt cháu đấy, và rực lên trên mái tóc của cháu đây này! – Bà nội trìu mến nhìn cô bé.</a:t>
            </a:r>
          </a:p>
          <a:p>
            <a:pPr algn="just"/>
            <a:r>
              <a:rPr lang="vi-VN" sz="2800" b="1">
                <a:solidFill>
                  <a:srgbClr val="002060"/>
                </a:solidFill>
                <a:latin typeface="OpenSans"/>
              </a:rPr>
              <a:t>Na không hiểu được tại sao nắng lại chiếu từ mắt mình nhưng cô bé rất mừng vì làm cho bà vui. Mỗi sáng, Na dạo chơi trong vườn rồi chạy vào phòng để đem nắng cho bà.</a:t>
            </a:r>
          </a:p>
          <a:p>
            <a:pPr algn="just"/>
            <a:endParaRPr lang="vi-VN" sz="2600" dirty="0">
              <a:solidFill>
                <a:srgbClr val="F92D67"/>
              </a:solidFill>
              <a:latin typeface="Nunito Black" pitchFamily="2" charset="0"/>
            </a:endParaRPr>
          </a:p>
        </p:txBody>
      </p:sp>
      <p:pic>
        <p:nvPicPr>
          <p:cNvPr id="2" name="Picture 1">
            <a:extLst>
              <a:ext uri="{FF2B5EF4-FFF2-40B4-BE49-F238E27FC236}">
                <a16:creationId xmlns:a16="http://schemas.microsoft.com/office/drawing/2014/main" id="{87DCA1AE-905A-113D-C473-454390481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83" y="4334075"/>
            <a:ext cx="914801" cy="584333"/>
          </a:xfrm>
          <a:prstGeom prst="rect">
            <a:avLst/>
          </a:prstGeom>
        </p:spPr>
      </p:pic>
      <p:sp>
        <p:nvSpPr>
          <p:cNvPr id="3" name="TextBox 2">
            <a:extLst>
              <a:ext uri="{FF2B5EF4-FFF2-40B4-BE49-F238E27FC236}">
                <a16:creationId xmlns:a16="http://schemas.microsoft.com/office/drawing/2014/main" id="{4553CF1F-195F-F366-411E-7A16AE361A06}"/>
              </a:ext>
            </a:extLst>
          </p:cNvPr>
          <p:cNvSpPr txBox="1"/>
          <p:nvPr/>
        </p:nvSpPr>
        <p:spPr>
          <a:xfrm>
            <a:off x="841347" y="4288225"/>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spTree>
    <p:extLst>
      <p:ext uri="{BB962C8B-B14F-4D97-AF65-F5344CB8AC3E}">
        <p14:creationId xmlns:p14="http://schemas.microsoft.com/office/powerpoint/2010/main" val="29627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0AAA9-E5E6-1971-FC6E-7288B950782C}"/>
              </a:ext>
            </a:extLst>
          </p:cNvPr>
          <p:cNvSpPr/>
          <p:nvPr/>
        </p:nvSpPr>
        <p:spPr>
          <a:xfrm>
            <a:off x="238125" y="930137"/>
            <a:ext cx="11478453" cy="580403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
        <p:nvSpPr>
          <p:cNvPr id="5" name="TextBox 4">
            <a:extLst>
              <a:ext uri="{FF2B5EF4-FFF2-40B4-BE49-F238E27FC236}">
                <a16:creationId xmlns:a16="http://schemas.microsoft.com/office/drawing/2014/main" id="{F6507FF1-8032-9640-7FDD-9EEE977D66FA}"/>
              </a:ext>
            </a:extLst>
          </p:cNvPr>
          <p:cNvSpPr txBox="1"/>
          <p:nvPr/>
        </p:nvSpPr>
        <p:spPr>
          <a:xfrm>
            <a:off x="1069932" y="158198"/>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85B48E7A-D394-000A-8E3E-16A56861AF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9148" y="76917"/>
            <a:ext cx="1071645" cy="853220"/>
          </a:xfrm>
          <a:prstGeom prst="rect">
            <a:avLst/>
          </a:prstGeom>
        </p:spPr>
      </p:pic>
    </p:spTree>
    <p:extLst>
      <p:ext uri="{BB962C8B-B14F-4D97-AF65-F5344CB8AC3E}">
        <p14:creationId xmlns:p14="http://schemas.microsoft.com/office/powerpoint/2010/main" val="29014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F7BCB-E66E-DDFB-8312-F72344EACC03}"/>
              </a:ext>
            </a:extLst>
          </p:cNvPr>
          <p:cNvSpPr/>
          <p:nvPr/>
        </p:nvSpPr>
        <p:spPr>
          <a:xfrm>
            <a:off x="0" y="920612"/>
            <a:ext cx="11478453" cy="58040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pic>
        <p:nvPicPr>
          <p:cNvPr id="5" name="Picture 4">
            <a:extLst>
              <a:ext uri="{FF2B5EF4-FFF2-40B4-BE49-F238E27FC236}">
                <a16:creationId xmlns:a16="http://schemas.microsoft.com/office/drawing/2014/main" id="{0A2F454F-9FCA-685F-F187-32E5D8C646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0"/>
            <a:ext cx="1071645" cy="853220"/>
          </a:xfrm>
          <a:prstGeom prst="rect">
            <a:avLst/>
          </a:prstGeom>
        </p:spPr>
      </p:pic>
      <p:sp>
        <p:nvSpPr>
          <p:cNvPr id="6" name="TextBox 5">
            <a:extLst>
              <a:ext uri="{FF2B5EF4-FFF2-40B4-BE49-F238E27FC236}">
                <a16:creationId xmlns:a16="http://schemas.microsoft.com/office/drawing/2014/main" id="{358447C7-A133-BB36-E10A-935334573DD6}"/>
              </a:ext>
            </a:extLst>
          </p:cNvPr>
          <p:cNvSpPr txBox="1"/>
          <p:nvPr/>
        </p:nvSpPr>
        <p:spPr>
          <a:xfrm>
            <a:off x="892740" y="206234"/>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11193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67BE9-C308-30AA-B088-6F506582D9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9505" y="43848"/>
            <a:ext cx="1071645" cy="853220"/>
          </a:xfrm>
          <a:prstGeom prst="rect">
            <a:avLst/>
          </a:prstGeom>
        </p:spPr>
      </p:pic>
      <p:sp>
        <p:nvSpPr>
          <p:cNvPr id="3" name="TextBox 2">
            <a:extLst>
              <a:ext uri="{FF2B5EF4-FFF2-40B4-BE49-F238E27FC236}">
                <a16:creationId xmlns:a16="http://schemas.microsoft.com/office/drawing/2014/main" id="{5D2404CC-6AE0-A3D7-D8E2-ECC97DCD9E65}"/>
              </a:ext>
            </a:extLst>
          </p:cNvPr>
          <p:cNvSpPr txBox="1"/>
          <p:nvPr/>
        </p:nvSpPr>
        <p:spPr>
          <a:xfrm>
            <a:off x="1581150" y="11291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
        <p:nvSpPr>
          <p:cNvPr id="5" name="TextBox 4">
            <a:extLst>
              <a:ext uri="{FF2B5EF4-FFF2-40B4-BE49-F238E27FC236}">
                <a16:creationId xmlns:a16="http://schemas.microsoft.com/office/drawing/2014/main" id="{EB7208FE-BAB5-3DBF-9BA1-A3BB52F34DFD}"/>
              </a:ext>
            </a:extLst>
          </p:cNvPr>
          <p:cNvSpPr txBox="1"/>
          <p:nvPr/>
        </p:nvSpPr>
        <p:spPr>
          <a:xfrm>
            <a:off x="1297620" y="1753421"/>
            <a:ext cx="9596760" cy="2646878"/>
          </a:xfrm>
          <a:prstGeom prst="rect">
            <a:avLst/>
          </a:prstGeom>
          <a:noFill/>
        </p:spPr>
        <p:txBody>
          <a:bodyPr wrap="square">
            <a:spAutoFit/>
          </a:bodyPr>
          <a:lstStyle/>
          <a:p>
            <a:pPr marL="457200" indent="-457200" algn="just">
              <a:buFontTx/>
              <a:buChar char="-"/>
            </a:pPr>
            <a:r>
              <a:rPr lang="vi-VN" sz="2800" b="0" i="0">
                <a:solidFill>
                  <a:srgbClr val="0070C0"/>
                </a:solidFill>
                <a:effectLst/>
                <a:latin typeface="Nunito Black" pitchFamily="2" charset="0"/>
              </a:rPr>
              <a:t>Xổ: mở tung ra, tháo tung ra</a:t>
            </a:r>
            <a:endParaRPr lang="en-US" sz="2800">
              <a:solidFill>
                <a:srgbClr val="0070C0"/>
              </a:solidFill>
              <a:latin typeface="Nunito Black" pitchFamily="2" charset="0"/>
            </a:endParaRPr>
          </a:p>
          <a:p>
            <a:pPr algn="just"/>
            <a:endParaRPr lang="vi-VN" b="0" i="0">
              <a:solidFill>
                <a:srgbClr val="0070C0"/>
              </a:solidFill>
              <a:effectLst/>
              <a:latin typeface="Nunito Black" pitchFamily="2" charset="0"/>
            </a:endParaRPr>
          </a:p>
          <a:p>
            <a:pPr algn="just"/>
            <a:r>
              <a:rPr lang="vi-VN" sz="2800" b="0" i="0">
                <a:solidFill>
                  <a:srgbClr val="C00000"/>
                </a:solidFill>
                <a:effectLst/>
                <a:latin typeface="Nunito Black" pitchFamily="2" charset="0"/>
              </a:rPr>
              <a:t>- Mắt long lanh: mắt như có ánh sáng chiếu vào, trông sinh động</a:t>
            </a:r>
          </a:p>
          <a:p>
            <a:br>
              <a:rPr lang="vi-VN" sz="2800" b="0" i="0">
                <a:solidFill>
                  <a:srgbClr val="000000"/>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9056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38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5E1452-C17B-B31B-08EE-B168E36FCC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CF7FAA13-BFE5-CF3B-7717-E9C729A461C4}"/>
              </a:ext>
            </a:extLst>
          </p:cNvPr>
          <p:cNvSpPr txBox="1"/>
          <p:nvPr/>
        </p:nvSpPr>
        <p:spPr>
          <a:xfrm>
            <a:off x="1510909" y="242293"/>
            <a:ext cx="9771302" cy="64698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1: V</a:t>
            </a:r>
            <a:r>
              <a:rPr lang="vi-VN" sz="3200" b="1" dirty="0">
                <a:solidFill>
                  <a:srgbClr val="008000"/>
                </a:solidFill>
                <a:latin typeface="Nunito Black" pitchFamily="2" charset="0"/>
                <a:ea typeface="Tahoma" panose="020B0604030504040204" pitchFamily="34" charset="0"/>
                <a:cs typeface="Tahoma" panose="020B0604030504040204" pitchFamily="34" charset="0"/>
              </a:rPr>
              <a:t>ì </a:t>
            </a:r>
            <a:r>
              <a:rPr lang="vi-VN" sz="3200" b="1">
                <a:solidFill>
                  <a:srgbClr val="008000"/>
                </a:solidFill>
                <a:latin typeface="Nunito Black" pitchFamily="2" charset="0"/>
                <a:ea typeface="Tahoma" panose="020B0604030504040204" pitchFamily="34" charset="0"/>
                <a:cs typeface="Tahoma" panose="020B0604030504040204" pitchFamily="34" charset="0"/>
              </a:rPr>
              <a:t>sao </a:t>
            </a:r>
            <a:r>
              <a:rPr lang="en-US" sz="3200" b="1">
                <a:solidFill>
                  <a:srgbClr val="008000"/>
                </a:solidFill>
                <a:latin typeface="Nunito Black" pitchFamily="2" charset="0"/>
                <a:ea typeface="Tahoma" panose="020B0604030504040204" pitchFamily="34" charset="0"/>
                <a:cs typeface="Tahoma" panose="020B0604030504040204" pitchFamily="34" charset="0"/>
              </a:rPr>
              <a:t>bà nội của Na khó thấy được nắng</a:t>
            </a:r>
            <a:r>
              <a:rPr lang="vi-VN" sz="3200" b="1">
                <a:solidFill>
                  <a:srgbClr val="008000"/>
                </a:solidFill>
                <a:latin typeface="Nunito Black" pitchFamily="2" charset="0"/>
                <a:ea typeface="Tahoma" panose="020B0604030504040204" pitchFamily="34" charset="0"/>
                <a:cs typeface="Tahoma" panose="020B0604030504040204" pitchFamily="34" charset="0"/>
              </a:rPr>
              <a:t>?</a:t>
            </a:r>
            <a:endParaRPr lang="en-US" sz="3200" b="1"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646D033-56DF-D31C-C87C-36D569A3541C}"/>
              </a:ext>
            </a:extLst>
          </p:cNvPr>
          <p:cNvSpPr txBox="1"/>
          <p:nvPr/>
        </p:nvSpPr>
        <p:spPr>
          <a:xfrm>
            <a:off x="7866821" y="1131572"/>
            <a:ext cx="2677354" cy="2485787"/>
          </a:xfrm>
          <a:prstGeom prst="wedgeRoundRectCallout">
            <a:avLst>
              <a:gd name="adj1" fmla="val 65684"/>
              <a:gd name="adj2" fmla="val 42809"/>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1026" name="Picture 2" descr="Cô Giáo Hình ảnh | Định dạng hình ảnh PNG 400329061| vn ...">
            <a:extLst>
              <a:ext uri="{FF2B5EF4-FFF2-40B4-BE49-F238E27FC236}">
                <a16:creationId xmlns:a16="http://schemas.microsoft.com/office/drawing/2014/main" id="{A0F5B5CC-3AF9-814C-43D6-B8A7FA73AF7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753" b="95057" l="10000" r="96900">
                        <a14:foregroundMark x1="96600" y1="7034" x2="59300" y2="51046"/>
                        <a14:foregroundMark x1="10900" y1="71198" x2="12900" y2="71198"/>
                        <a14:foregroundMark x1="37100" y1="84411" x2="23000" y2="86787"/>
                        <a14:foregroundMark x1="32800" y1="87262" x2="29300" y2="95247"/>
                        <a14:foregroundMark x1="91800" y1="13498" x2="95400" y2="5894"/>
                        <a14:foregroundMark x1="96900" y1="4753" x2="61600" y2="4629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505950" y="2924707"/>
            <a:ext cx="2677354" cy="4028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51381BC-B45E-BB99-B97B-CD76BE20B514}"/>
              </a:ext>
            </a:extLst>
          </p:cNvPr>
          <p:cNvPicPr>
            <a:picLocks noChangeAspect="1"/>
          </p:cNvPicPr>
          <p:nvPr/>
        </p:nvPicPr>
        <p:blipFill>
          <a:blip r:embed="rId7"/>
          <a:stretch>
            <a:fillRect/>
          </a:stretch>
        </p:blipFill>
        <p:spPr>
          <a:xfrm flipH="1">
            <a:off x="8696" y="1209508"/>
            <a:ext cx="7633853" cy="4275315"/>
          </a:xfrm>
          <a:prstGeom prst="rect">
            <a:avLst/>
          </a:prstGeom>
        </p:spPr>
      </p:pic>
      <p:sp>
        <p:nvSpPr>
          <p:cNvPr id="10" name="TextBox 9">
            <a:extLst>
              <a:ext uri="{FF2B5EF4-FFF2-40B4-BE49-F238E27FC236}">
                <a16:creationId xmlns:a16="http://schemas.microsoft.com/office/drawing/2014/main" id="{CD872DFB-99B0-322E-BD94-D2EBC644CDB7}"/>
              </a:ext>
            </a:extLst>
          </p:cNvPr>
          <p:cNvSpPr txBox="1"/>
          <p:nvPr/>
        </p:nvSpPr>
        <p:spPr>
          <a:xfrm>
            <a:off x="2028840" y="2493974"/>
            <a:ext cx="5251759" cy="2246769"/>
          </a:xfrm>
          <a:prstGeom prst="rect">
            <a:avLst/>
          </a:prstGeom>
          <a:noFill/>
        </p:spPr>
        <p:txBody>
          <a:bodyPr wrap="none" rtlCol="0">
            <a:spAutoFit/>
          </a:bodyPr>
          <a:lstStyle/>
          <a:p>
            <a:r>
              <a:rPr lang="en-US" sz="2800">
                <a:solidFill>
                  <a:srgbClr val="0070C0"/>
                </a:solidFill>
                <a:latin typeface="Nunito Black" pitchFamily="2" charset="0"/>
              </a:rPr>
              <a:t>Bà khó thấy được nắng </a:t>
            </a:r>
          </a:p>
          <a:p>
            <a:r>
              <a:rPr lang="en-US" sz="2800">
                <a:solidFill>
                  <a:srgbClr val="0070C0"/>
                </a:solidFill>
                <a:latin typeface="Nunito Black" pitchFamily="2" charset="0"/>
              </a:rPr>
              <a:t>vì nắng không lọt vào phòng </a:t>
            </a:r>
          </a:p>
          <a:p>
            <a:r>
              <a:rPr lang="en-US" sz="2800">
                <a:solidFill>
                  <a:srgbClr val="0070C0"/>
                </a:solidFill>
                <a:latin typeface="Nunito Black" pitchFamily="2" charset="0"/>
              </a:rPr>
              <a:t>bà, bà lại già yếu, khó đi lại</a:t>
            </a:r>
          </a:p>
          <a:p>
            <a:r>
              <a:rPr lang="en-US" sz="2800">
                <a:solidFill>
                  <a:srgbClr val="0070C0"/>
                </a:solidFill>
                <a:latin typeface="Nunito Black" pitchFamily="2" charset="0"/>
              </a:rPr>
              <a:t> nên không đi ra chỗ có </a:t>
            </a:r>
          </a:p>
          <a:p>
            <a:r>
              <a:rPr lang="en-US" sz="2800">
                <a:solidFill>
                  <a:srgbClr val="0070C0"/>
                </a:solidFill>
                <a:latin typeface="Nunito Black" pitchFamily="2" charset="0"/>
              </a:rPr>
              <a:t> nắng được. </a:t>
            </a:r>
          </a:p>
        </p:txBody>
      </p:sp>
    </p:spTree>
    <p:extLst>
      <p:ext uri="{BB962C8B-B14F-4D97-AF65-F5344CB8AC3E}">
        <p14:creationId xmlns:p14="http://schemas.microsoft.com/office/powerpoint/2010/main" val="12184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4B500-7439-E627-3FB6-DE8FBBE287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id="{3A751C74-6AE3-301D-DAE6-C8163399CC00}"/>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2</a:t>
            </a:r>
            <a:r>
              <a:rPr lang="en-US" sz="3200" b="1">
                <a:solidFill>
                  <a:srgbClr val="008000"/>
                </a:solidFill>
                <a:latin typeface="Nunito Black" pitchFamily="2" charset="0"/>
                <a:ea typeface="Tahoma" panose="020B0604030504040204" pitchFamily="34" charset="0"/>
                <a:cs typeface="Tahoma" panose="020B0604030504040204" pitchFamily="34" charset="0"/>
              </a:rPr>
              <a:t>: Na nghĩ cách nào để mang được nắng cho bà?</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DA49AF66-7283-A8D0-F6CA-2504E8B4C32B}"/>
              </a:ext>
            </a:extLst>
          </p:cNvPr>
          <p:cNvPicPr>
            <a:picLocks noChangeAspect="1"/>
          </p:cNvPicPr>
          <p:nvPr/>
        </p:nvPicPr>
        <p:blipFill>
          <a:blip r:embed="rId5"/>
          <a:stretch>
            <a:fillRect/>
          </a:stretch>
        </p:blipFill>
        <p:spPr>
          <a:xfrm>
            <a:off x="2302019" y="1970155"/>
            <a:ext cx="8354359" cy="4275315"/>
          </a:xfrm>
          <a:prstGeom prst="rect">
            <a:avLst/>
          </a:prstGeom>
        </p:spPr>
      </p:pic>
      <p:sp>
        <p:nvSpPr>
          <p:cNvPr id="9" name="TextBox 8">
            <a:extLst>
              <a:ext uri="{FF2B5EF4-FFF2-40B4-BE49-F238E27FC236}">
                <a16:creationId xmlns:a16="http://schemas.microsoft.com/office/drawing/2014/main" id="{90D56548-A6D6-707F-1FF5-3B31002F6CB2}"/>
              </a:ext>
            </a:extLst>
          </p:cNvPr>
          <p:cNvSpPr txBox="1"/>
          <p:nvPr/>
        </p:nvSpPr>
        <p:spPr>
          <a:xfrm>
            <a:off x="3761947" y="3630758"/>
            <a:ext cx="5434501" cy="954107"/>
          </a:xfrm>
          <a:prstGeom prst="rect">
            <a:avLst/>
          </a:prstGeom>
          <a:noFill/>
        </p:spPr>
        <p:txBody>
          <a:bodyPr wrap="none" rtlCol="0">
            <a:spAutoFit/>
          </a:bodyPr>
          <a:lstStyle/>
          <a:p>
            <a:r>
              <a:rPr lang="en-US" sz="2800">
                <a:solidFill>
                  <a:srgbClr val="0070C0"/>
                </a:solidFill>
                <a:latin typeface="Nunito Black" pitchFamily="2" charset="0"/>
              </a:rPr>
              <a:t>Na nghĩ ra cách bắt nắng trên </a:t>
            </a:r>
          </a:p>
          <a:p>
            <a:r>
              <a:rPr lang="en-US" sz="2800">
                <a:solidFill>
                  <a:srgbClr val="0070C0"/>
                </a:solidFill>
                <a:latin typeface="Nunito Black" pitchFamily="2" charset="0"/>
              </a:rPr>
              <a:t>vạt áo mang về cho bà. </a:t>
            </a:r>
          </a:p>
        </p:txBody>
      </p:sp>
    </p:spTree>
    <p:extLst>
      <p:ext uri="{BB962C8B-B14F-4D97-AF65-F5344CB8AC3E}">
        <p14:creationId xmlns:p14="http://schemas.microsoft.com/office/powerpoint/2010/main" val="24267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E94BBB-38AA-30AE-A53B-1AB640DC9B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787A131A-49A8-F80C-39A8-D7884E0C8BE3}"/>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3: Na có mang được nắng cho bà không? Vì sao?</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58C0C39-4A4C-DF7A-7756-8438C19807BA}"/>
              </a:ext>
            </a:extLst>
          </p:cNvPr>
          <p:cNvPicPr>
            <a:picLocks noChangeAspect="1"/>
          </p:cNvPicPr>
          <p:nvPr/>
        </p:nvPicPr>
        <p:blipFill>
          <a:blip r:embed="rId5"/>
          <a:stretch>
            <a:fillRect/>
          </a:stretch>
        </p:blipFill>
        <p:spPr>
          <a:xfrm>
            <a:off x="1053549" y="2294096"/>
            <a:ext cx="9487420" cy="4275315"/>
          </a:xfrm>
          <a:prstGeom prst="rect">
            <a:avLst/>
          </a:prstGeom>
        </p:spPr>
      </p:pic>
      <p:sp>
        <p:nvSpPr>
          <p:cNvPr id="7" name="TextBox 6">
            <a:extLst>
              <a:ext uri="{FF2B5EF4-FFF2-40B4-BE49-F238E27FC236}">
                <a16:creationId xmlns:a16="http://schemas.microsoft.com/office/drawing/2014/main" id="{0BF3A2E4-ED76-92EC-01A7-21CE3CC809B3}"/>
              </a:ext>
            </a:extLst>
          </p:cNvPr>
          <p:cNvSpPr txBox="1"/>
          <p:nvPr/>
        </p:nvSpPr>
        <p:spPr>
          <a:xfrm>
            <a:off x="2423237" y="3700334"/>
            <a:ext cx="6126998" cy="1815882"/>
          </a:xfrm>
          <a:prstGeom prst="rect">
            <a:avLst/>
          </a:prstGeom>
          <a:noFill/>
        </p:spPr>
        <p:txBody>
          <a:bodyPr wrap="none" rtlCol="0">
            <a:spAutoFit/>
          </a:bodyPr>
          <a:lstStyle/>
          <a:p>
            <a:r>
              <a:rPr lang="en-US" sz="2800">
                <a:solidFill>
                  <a:srgbClr val="0070C0"/>
                </a:solidFill>
                <a:latin typeface="Nunito Black" pitchFamily="2" charset="0"/>
              </a:rPr>
              <a:t>Na không mang được nắng về cho </a:t>
            </a:r>
          </a:p>
          <a:p>
            <a:r>
              <a:rPr lang="en-US" sz="2800">
                <a:solidFill>
                  <a:srgbClr val="0070C0"/>
                </a:solidFill>
                <a:latin typeface="Nunito Black" pitchFamily="2" charset="0"/>
              </a:rPr>
              <a:t>bà vì nắng là thứ không thể bắt </a:t>
            </a:r>
          </a:p>
          <a:p>
            <a:r>
              <a:rPr lang="en-US" sz="2800">
                <a:solidFill>
                  <a:srgbClr val="0070C0"/>
                </a:solidFill>
                <a:latin typeface="Nunito Black" pitchFamily="2" charset="0"/>
              </a:rPr>
              <a:t>được. Nắng chỉ chiếu trên vạt áo</a:t>
            </a:r>
          </a:p>
          <a:p>
            <a:r>
              <a:rPr lang="en-US" sz="2800">
                <a:solidFill>
                  <a:srgbClr val="0070C0"/>
                </a:solidFill>
                <a:latin typeface="Nunito Black" pitchFamily="2" charset="0"/>
              </a:rPr>
              <a:t>Na chứ không ở đó mãi. </a:t>
            </a:r>
          </a:p>
        </p:txBody>
      </p:sp>
    </p:spTree>
    <p:extLst>
      <p:ext uri="{BB962C8B-B14F-4D97-AF65-F5344CB8AC3E}">
        <p14:creationId xmlns:p14="http://schemas.microsoft.com/office/powerpoint/2010/main" val="2363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E2269-682A-8BBE-69EE-CEED887B2F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253D102E-66E1-D4A7-B010-F59D05118670}"/>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4: Câu nói của bà cho em biết điều gì? Chọn câu trả lời hoặc nêu ý kiến khác của em.</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F89944C-E68C-E38C-FCFD-1E210B8F3512}"/>
              </a:ext>
            </a:extLst>
          </p:cNvPr>
          <p:cNvSpPr txBox="1"/>
          <p:nvPr/>
        </p:nvSpPr>
        <p:spPr>
          <a:xfrm>
            <a:off x="1449732" y="1836727"/>
            <a:ext cx="5502964" cy="918270"/>
          </a:xfrm>
          <a:custGeom>
            <a:avLst/>
            <a:gdLst>
              <a:gd name="connsiteX0" fmla="*/ 0 w 5502964"/>
              <a:gd name="connsiteY0" fmla="*/ 0 h 918270"/>
              <a:gd name="connsiteX1" fmla="*/ 5502964 w 5502964"/>
              <a:gd name="connsiteY1" fmla="*/ 0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6" fmla="*/ 5502964 w 5502964"/>
              <a:gd name="connsiteY6" fmla="*/ 0 h 918270"/>
              <a:gd name="connsiteX7" fmla="*/ 5502964 w 5502964"/>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2964" h="918270" stroke="0" extrusionOk="0">
                <a:moveTo>
                  <a:pt x="0" y="0"/>
                </a:moveTo>
                <a:cubicBezTo>
                  <a:pt x="1995536" y="44124"/>
                  <a:pt x="3363251" y="54190"/>
                  <a:pt x="5502964" y="0"/>
                </a:cubicBezTo>
                <a:cubicBezTo>
                  <a:pt x="5518169" y="134086"/>
                  <a:pt x="5484375" y="434626"/>
                  <a:pt x="5502964" y="765222"/>
                </a:cubicBezTo>
                <a:cubicBezTo>
                  <a:pt x="5456249" y="826279"/>
                  <a:pt x="5380035" y="914156"/>
                  <a:pt x="5349916" y="918270"/>
                </a:cubicBezTo>
                <a:cubicBezTo>
                  <a:pt x="3788179" y="961043"/>
                  <a:pt x="1511526" y="1015459"/>
                  <a:pt x="0" y="918270"/>
                </a:cubicBezTo>
                <a:cubicBezTo>
                  <a:pt x="-926" y="478810"/>
                  <a:pt x="-38309" y="411523"/>
                  <a:pt x="0" y="0"/>
                </a:cubicBezTo>
                <a:close/>
              </a:path>
              <a:path w="5502964" h="918270" fill="darkenLess" stroke="0" extrusionOk="0">
                <a:moveTo>
                  <a:pt x="5349916" y="918270"/>
                </a:moveTo>
                <a:cubicBezTo>
                  <a:pt x="5362034" y="868212"/>
                  <a:pt x="5373888" y="841101"/>
                  <a:pt x="5380526" y="795832"/>
                </a:cubicBezTo>
                <a:cubicBezTo>
                  <a:pt x="5418735" y="775860"/>
                  <a:pt x="5487458" y="771517"/>
                  <a:pt x="5502964" y="765222"/>
                </a:cubicBezTo>
                <a:cubicBezTo>
                  <a:pt x="5436156" y="821413"/>
                  <a:pt x="5381372" y="860745"/>
                  <a:pt x="5349916" y="918270"/>
                </a:cubicBezTo>
                <a:close/>
              </a:path>
              <a:path w="5502964" h="918270" fill="none" extrusionOk="0">
                <a:moveTo>
                  <a:pt x="5349916" y="918270"/>
                </a:moveTo>
                <a:cubicBezTo>
                  <a:pt x="5366691" y="860889"/>
                  <a:pt x="5378793" y="831815"/>
                  <a:pt x="5380526" y="795832"/>
                </a:cubicBezTo>
                <a:cubicBezTo>
                  <a:pt x="5398157" y="786776"/>
                  <a:pt x="5447024" y="786742"/>
                  <a:pt x="5502964" y="765222"/>
                </a:cubicBezTo>
                <a:cubicBezTo>
                  <a:pt x="5442251" y="849890"/>
                  <a:pt x="5382811" y="867209"/>
                  <a:pt x="5349916" y="918270"/>
                </a:cubicBezTo>
                <a:cubicBezTo>
                  <a:pt x="3467215" y="1062073"/>
                  <a:pt x="2627185" y="959840"/>
                  <a:pt x="0" y="918270"/>
                </a:cubicBezTo>
                <a:cubicBezTo>
                  <a:pt x="-49455" y="575487"/>
                  <a:pt x="-55914" y="97080"/>
                  <a:pt x="0" y="0"/>
                </a:cubicBezTo>
                <a:cubicBezTo>
                  <a:pt x="941746" y="143083"/>
                  <a:pt x="4634153" y="133554"/>
                  <a:pt x="5502964" y="0"/>
                </a:cubicBezTo>
                <a:cubicBezTo>
                  <a:pt x="5484966" y="111133"/>
                  <a:pt x="5505323" y="581117"/>
                  <a:pt x="5502964" y="765222"/>
                </a:cubicBezTo>
              </a:path>
              <a:path w="5502964" h="918270" fill="none" stroke="0" extrusionOk="0">
                <a:moveTo>
                  <a:pt x="5349916" y="918270"/>
                </a:moveTo>
                <a:cubicBezTo>
                  <a:pt x="5354093" y="885357"/>
                  <a:pt x="5365508" y="838251"/>
                  <a:pt x="5380526" y="795832"/>
                </a:cubicBezTo>
                <a:cubicBezTo>
                  <a:pt x="5425450" y="788321"/>
                  <a:pt x="5474852" y="782095"/>
                  <a:pt x="5502964" y="765222"/>
                </a:cubicBezTo>
                <a:cubicBezTo>
                  <a:pt x="5436070" y="809158"/>
                  <a:pt x="5382324" y="872274"/>
                  <a:pt x="5349916" y="918270"/>
                </a:cubicBezTo>
                <a:cubicBezTo>
                  <a:pt x="3801269" y="761987"/>
                  <a:pt x="1924323" y="1065957"/>
                  <a:pt x="0" y="918270"/>
                </a:cubicBezTo>
                <a:cubicBezTo>
                  <a:pt x="-31997" y="656038"/>
                  <a:pt x="81174" y="407368"/>
                  <a:pt x="0" y="0"/>
                </a:cubicBezTo>
                <a:cubicBezTo>
                  <a:pt x="1319692" y="-145276"/>
                  <a:pt x="4511812" y="53065"/>
                  <a:pt x="5502964" y="0"/>
                </a:cubicBezTo>
                <a:cubicBezTo>
                  <a:pt x="5500835" y="283980"/>
                  <a:pt x="5495251" y="541186"/>
                  <a:pt x="5502964" y="765222"/>
                </a:cubicBezTo>
              </a:path>
            </a:pathLst>
          </a:custGeom>
          <a:solidFill>
            <a:srgbClr val="FDD9BB"/>
          </a:solidFill>
          <a:ln w="38100">
            <a:solidFill>
              <a:srgbClr val="00B0F0"/>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a.Bà hiểu tình cảm của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4735957-1AD3-DEAD-3AB0-3E7DDFD84F1B}"/>
              </a:ext>
            </a:extLst>
          </p:cNvPr>
          <p:cNvSpPr txBox="1"/>
          <p:nvPr/>
        </p:nvSpPr>
        <p:spPr>
          <a:xfrm>
            <a:off x="2355254" y="3184734"/>
            <a:ext cx="6027049" cy="918270"/>
          </a:xfrm>
          <a:custGeom>
            <a:avLst/>
            <a:gdLst>
              <a:gd name="connsiteX0" fmla="*/ 0 w 6027049"/>
              <a:gd name="connsiteY0" fmla="*/ 0 h 918270"/>
              <a:gd name="connsiteX1" fmla="*/ 6027049 w 6027049"/>
              <a:gd name="connsiteY1" fmla="*/ 0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6" fmla="*/ 6027049 w 6027049"/>
              <a:gd name="connsiteY6" fmla="*/ 0 h 918270"/>
              <a:gd name="connsiteX7" fmla="*/ 6027049 w 6027049"/>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7049" h="918270" stroke="0" extrusionOk="0">
                <a:moveTo>
                  <a:pt x="0" y="0"/>
                </a:moveTo>
                <a:cubicBezTo>
                  <a:pt x="2573184" y="44124"/>
                  <a:pt x="3732745" y="54190"/>
                  <a:pt x="6027049" y="0"/>
                </a:cubicBezTo>
                <a:cubicBezTo>
                  <a:pt x="6042254" y="134086"/>
                  <a:pt x="6008460" y="434626"/>
                  <a:pt x="6027049" y="765222"/>
                </a:cubicBezTo>
                <a:cubicBezTo>
                  <a:pt x="5980334" y="826279"/>
                  <a:pt x="5904120" y="914156"/>
                  <a:pt x="5874001" y="918270"/>
                </a:cubicBezTo>
                <a:cubicBezTo>
                  <a:pt x="3904558" y="961043"/>
                  <a:pt x="2225020" y="1015459"/>
                  <a:pt x="0" y="918270"/>
                </a:cubicBezTo>
                <a:cubicBezTo>
                  <a:pt x="-926" y="478810"/>
                  <a:pt x="-38309" y="411523"/>
                  <a:pt x="0" y="0"/>
                </a:cubicBezTo>
                <a:close/>
              </a:path>
              <a:path w="6027049" h="918270" fill="darkenLess" stroke="0" extrusionOk="0">
                <a:moveTo>
                  <a:pt x="5874001" y="918270"/>
                </a:moveTo>
                <a:cubicBezTo>
                  <a:pt x="5886119" y="868212"/>
                  <a:pt x="5897973" y="841101"/>
                  <a:pt x="5904611" y="795832"/>
                </a:cubicBezTo>
                <a:cubicBezTo>
                  <a:pt x="5942820" y="775860"/>
                  <a:pt x="6011543" y="771517"/>
                  <a:pt x="6027049" y="765222"/>
                </a:cubicBezTo>
                <a:cubicBezTo>
                  <a:pt x="5960241" y="821413"/>
                  <a:pt x="5905457" y="860745"/>
                  <a:pt x="5874001" y="918270"/>
                </a:cubicBezTo>
                <a:close/>
              </a:path>
              <a:path w="6027049" h="918270" fill="none" extrusionOk="0">
                <a:moveTo>
                  <a:pt x="5874001" y="918270"/>
                </a:moveTo>
                <a:cubicBezTo>
                  <a:pt x="5890776" y="860889"/>
                  <a:pt x="5902878" y="831815"/>
                  <a:pt x="5904611" y="795832"/>
                </a:cubicBezTo>
                <a:cubicBezTo>
                  <a:pt x="5922242" y="786776"/>
                  <a:pt x="5971109" y="786742"/>
                  <a:pt x="6027049" y="765222"/>
                </a:cubicBezTo>
                <a:cubicBezTo>
                  <a:pt x="5966336" y="849890"/>
                  <a:pt x="5906896" y="867209"/>
                  <a:pt x="5874001" y="918270"/>
                </a:cubicBezTo>
                <a:cubicBezTo>
                  <a:pt x="3986969" y="1062073"/>
                  <a:pt x="2463681" y="959840"/>
                  <a:pt x="0" y="918270"/>
                </a:cubicBezTo>
                <a:cubicBezTo>
                  <a:pt x="-49455" y="575487"/>
                  <a:pt x="-55914" y="97080"/>
                  <a:pt x="0" y="0"/>
                </a:cubicBezTo>
                <a:cubicBezTo>
                  <a:pt x="1310470" y="143083"/>
                  <a:pt x="4060442" y="133554"/>
                  <a:pt x="6027049" y="0"/>
                </a:cubicBezTo>
                <a:cubicBezTo>
                  <a:pt x="6009051" y="111133"/>
                  <a:pt x="6029408" y="581117"/>
                  <a:pt x="6027049" y="765222"/>
                </a:cubicBezTo>
              </a:path>
              <a:path w="6027049" h="918270" fill="none" stroke="0" extrusionOk="0">
                <a:moveTo>
                  <a:pt x="5874001" y="918270"/>
                </a:moveTo>
                <a:cubicBezTo>
                  <a:pt x="5878178" y="885357"/>
                  <a:pt x="5889593" y="838251"/>
                  <a:pt x="5904611" y="795832"/>
                </a:cubicBezTo>
                <a:cubicBezTo>
                  <a:pt x="5949535" y="788321"/>
                  <a:pt x="5998937" y="782095"/>
                  <a:pt x="6027049" y="765222"/>
                </a:cubicBezTo>
                <a:cubicBezTo>
                  <a:pt x="5960155" y="809158"/>
                  <a:pt x="5906409" y="872274"/>
                  <a:pt x="5874001" y="918270"/>
                </a:cubicBezTo>
                <a:cubicBezTo>
                  <a:pt x="3182261" y="761987"/>
                  <a:pt x="1907595" y="1065957"/>
                  <a:pt x="0" y="918270"/>
                </a:cubicBezTo>
                <a:cubicBezTo>
                  <a:pt x="-31997" y="656038"/>
                  <a:pt x="81174" y="407368"/>
                  <a:pt x="0" y="0"/>
                </a:cubicBezTo>
                <a:cubicBezTo>
                  <a:pt x="642377" y="-145276"/>
                  <a:pt x="4044782" y="53065"/>
                  <a:pt x="6027049" y="0"/>
                </a:cubicBezTo>
                <a:cubicBezTo>
                  <a:pt x="6024920" y="283980"/>
                  <a:pt x="6019336" y="541186"/>
                  <a:pt x="6027049" y="765222"/>
                </a:cubicBezTo>
              </a:path>
            </a:pathLst>
          </a:custGeom>
          <a:solidFill>
            <a:srgbClr val="92D050"/>
          </a:solidFill>
          <a:ln w="38100">
            <a:solidFill>
              <a:srgbClr val="C00000"/>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b. Bà không muốn Na buồn</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6BA2FB93-1C0F-B955-A95A-AEBE13F88DC4}"/>
              </a:ext>
            </a:extLst>
          </p:cNvPr>
          <p:cNvSpPr txBox="1"/>
          <p:nvPr/>
        </p:nvSpPr>
        <p:spPr>
          <a:xfrm>
            <a:off x="4201214" y="4683115"/>
            <a:ext cx="3910900" cy="918270"/>
          </a:xfrm>
          <a:custGeom>
            <a:avLst/>
            <a:gdLst>
              <a:gd name="connsiteX0" fmla="*/ 0 w 3910900"/>
              <a:gd name="connsiteY0" fmla="*/ 0 h 918270"/>
              <a:gd name="connsiteX1" fmla="*/ 3910900 w 3910900"/>
              <a:gd name="connsiteY1" fmla="*/ 0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6" fmla="*/ 3910900 w 3910900"/>
              <a:gd name="connsiteY6" fmla="*/ 0 h 918270"/>
              <a:gd name="connsiteX7" fmla="*/ 3910900 w 3910900"/>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00" h="918270" stroke="0" extrusionOk="0">
                <a:moveTo>
                  <a:pt x="0" y="0"/>
                </a:moveTo>
                <a:cubicBezTo>
                  <a:pt x="1146845" y="44124"/>
                  <a:pt x="3265632" y="54190"/>
                  <a:pt x="3910900" y="0"/>
                </a:cubicBezTo>
                <a:cubicBezTo>
                  <a:pt x="3926105" y="134086"/>
                  <a:pt x="3892311" y="434626"/>
                  <a:pt x="3910900" y="765222"/>
                </a:cubicBezTo>
                <a:cubicBezTo>
                  <a:pt x="3864185" y="826279"/>
                  <a:pt x="3787971" y="914156"/>
                  <a:pt x="3757852" y="918270"/>
                </a:cubicBezTo>
                <a:cubicBezTo>
                  <a:pt x="2448243" y="961043"/>
                  <a:pt x="1521091" y="1015459"/>
                  <a:pt x="0" y="918270"/>
                </a:cubicBezTo>
                <a:cubicBezTo>
                  <a:pt x="-926" y="478810"/>
                  <a:pt x="-38309" y="411523"/>
                  <a:pt x="0" y="0"/>
                </a:cubicBezTo>
                <a:close/>
              </a:path>
              <a:path w="3910900" h="918270" fill="darkenLess" stroke="0" extrusionOk="0">
                <a:moveTo>
                  <a:pt x="3757852" y="918270"/>
                </a:moveTo>
                <a:cubicBezTo>
                  <a:pt x="3769970" y="868212"/>
                  <a:pt x="3781824" y="841101"/>
                  <a:pt x="3788462" y="795832"/>
                </a:cubicBezTo>
                <a:cubicBezTo>
                  <a:pt x="3826671" y="775860"/>
                  <a:pt x="3895394" y="771517"/>
                  <a:pt x="3910900" y="765222"/>
                </a:cubicBezTo>
                <a:cubicBezTo>
                  <a:pt x="3844092" y="821413"/>
                  <a:pt x="3789308" y="860745"/>
                  <a:pt x="3757852" y="918270"/>
                </a:cubicBezTo>
                <a:close/>
              </a:path>
              <a:path w="3910900" h="918270" fill="none" extrusionOk="0">
                <a:moveTo>
                  <a:pt x="3757852" y="918270"/>
                </a:moveTo>
                <a:cubicBezTo>
                  <a:pt x="3774627" y="860889"/>
                  <a:pt x="3786729" y="831815"/>
                  <a:pt x="3788462" y="795832"/>
                </a:cubicBezTo>
                <a:cubicBezTo>
                  <a:pt x="3806093" y="786776"/>
                  <a:pt x="3854960" y="786742"/>
                  <a:pt x="3910900" y="765222"/>
                </a:cubicBezTo>
                <a:cubicBezTo>
                  <a:pt x="3850187" y="849890"/>
                  <a:pt x="3790747" y="867209"/>
                  <a:pt x="3757852" y="918270"/>
                </a:cubicBezTo>
                <a:cubicBezTo>
                  <a:pt x="3235187" y="1062073"/>
                  <a:pt x="615848" y="959840"/>
                  <a:pt x="0" y="918270"/>
                </a:cubicBezTo>
                <a:cubicBezTo>
                  <a:pt x="-49455" y="575487"/>
                  <a:pt x="-55914" y="97080"/>
                  <a:pt x="0" y="0"/>
                </a:cubicBezTo>
                <a:cubicBezTo>
                  <a:pt x="1285314" y="143083"/>
                  <a:pt x="3346335" y="133554"/>
                  <a:pt x="3910900" y="0"/>
                </a:cubicBezTo>
                <a:cubicBezTo>
                  <a:pt x="3892902" y="111133"/>
                  <a:pt x="3913259" y="581117"/>
                  <a:pt x="3910900" y="765222"/>
                </a:cubicBezTo>
              </a:path>
              <a:path w="3910900" h="918270" fill="none" stroke="0" extrusionOk="0">
                <a:moveTo>
                  <a:pt x="3757852" y="918270"/>
                </a:moveTo>
                <a:cubicBezTo>
                  <a:pt x="3762029" y="885357"/>
                  <a:pt x="3773444" y="838251"/>
                  <a:pt x="3788462" y="795832"/>
                </a:cubicBezTo>
                <a:cubicBezTo>
                  <a:pt x="3833386" y="788321"/>
                  <a:pt x="3882788" y="782095"/>
                  <a:pt x="3910900" y="765222"/>
                </a:cubicBezTo>
                <a:cubicBezTo>
                  <a:pt x="3844006" y="809158"/>
                  <a:pt x="3790260" y="872274"/>
                  <a:pt x="3757852" y="918270"/>
                </a:cubicBezTo>
                <a:cubicBezTo>
                  <a:pt x="3108962" y="761987"/>
                  <a:pt x="508969" y="1065957"/>
                  <a:pt x="0" y="918270"/>
                </a:cubicBezTo>
                <a:cubicBezTo>
                  <a:pt x="-31997" y="656038"/>
                  <a:pt x="81174" y="407368"/>
                  <a:pt x="0" y="0"/>
                </a:cubicBezTo>
                <a:cubicBezTo>
                  <a:pt x="1820606" y="-145276"/>
                  <a:pt x="2799233" y="53065"/>
                  <a:pt x="3910900" y="0"/>
                </a:cubicBezTo>
                <a:cubicBezTo>
                  <a:pt x="3908771" y="283980"/>
                  <a:pt x="3903187" y="541186"/>
                  <a:pt x="3910900" y="765222"/>
                </a:cubicBezTo>
              </a:path>
            </a:pathLst>
          </a:custGeom>
          <a:solidFill>
            <a:schemeClr val="tx2">
              <a:lumMod val="20000"/>
              <a:lumOff val="80000"/>
            </a:schemeClr>
          </a:solidFill>
          <a:ln w="38100">
            <a:solidFill>
              <a:schemeClr val="accent2">
                <a:lumMod val="50000"/>
              </a:schemeClr>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c. Bà rất yêu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50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3CD35-9B08-08BD-EB82-58E0831693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id="{58D0687B-0747-F58B-5636-DD3F830912F2}"/>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5 : Nếu là Na, em sẽ làm gì để giúp bà nhìn thấy nắng?</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10" name="Cloud 9">
            <a:extLst>
              <a:ext uri="{FF2B5EF4-FFF2-40B4-BE49-F238E27FC236}">
                <a16:creationId xmlns:a16="http://schemas.microsoft.com/office/drawing/2014/main" id="{2AEDEAFD-DD81-2EA9-177D-B5CDE02FAD01}"/>
              </a:ext>
            </a:extLst>
          </p:cNvPr>
          <p:cNvSpPr/>
          <p:nvPr/>
        </p:nvSpPr>
        <p:spPr>
          <a:xfrm>
            <a:off x="8575530" y="16002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 đôi</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Folded Corner 10">
            <a:extLst>
              <a:ext uri="{FF2B5EF4-FFF2-40B4-BE49-F238E27FC236}">
                <a16:creationId xmlns:a16="http://schemas.microsoft.com/office/drawing/2014/main" id="{7296C2E5-9369-62D6-758A-DC40759ED5C4}"/>
              </a:ext>
            </a:extLst>
          </p:cNvPr>
          <p:cNvSpPr/>
          <p:nvPr/>
        </p:nvSpPr>
        <p:spPr>
          <a:xfrm>
            <a:off x="669069" y="1600200"/>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3">
              <a:lumMod val="40000"/>
              <a:lumOff val="6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vẽ nắng</a:t>
            </a:r>
          </a:p>
        </p:txBody>
      </p:sp>
      <p:sp>
        <p:nvSpPr>
          <p:cNvPr id="12" name="Rectangle: Folded Corner 11">
            <a:extLst>
              <a:ext uri="{FF2B5EF4-FFF2-40B4-BE49-F238E27FC236}">
                <a16:creationId xmlns:a16="http://schemas.microsoft.com/office/drawing/2014/main" id="{0E0ABDC9-8158-D32B-D7E8-ADA8EF4CE9E7}"/>
              </a:ext>
            </a:extLst>
          </p:cNvPr>
          <p:cNvSpPr/>
          <p:nvPr/>
        </p:nvSpPr>
        <p:spPr>
          <a:xfrm>
            <a:off x="3289384" y="1614902"/>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chụp ảnh nắng</a:t>
            </a:r>
          </a:p>
        </p:txBody>
      </p:sp>
      <p:sp>
        <p:nvSpPr>
          <p:cNvPr id="13" name="Rectangle: Folded Corner 12">
            <a:extLst>
              <a:ext uri="{FF2B5EF4-FFF2-40B4-BE49-F238E27FC236}">
                <a16:creationId xmlns:a16="http://schemas.microsoft.com/office/drawing/2014/main" id="{FA733854-9D83-3693-C5B8-8F5762727E43}"/>
              </a:ext>
            </a:extLst>
          </p:cNvPr>
          <p:cNvSpPr/>
          <p:nvPr/>
        </p:nvSpPr>
        <p:spPr>
          <a:xfrm>
            <a:off x="492270" y="3353681"/>
            <a:ext cx="4224204" cy="1828800"/>
          </a:xfrm>
          <a:custGeom>
            <a:avLst/>
            <a:gdLst>
              <a:gd name="connsiteX0" fmla="*/ 0 w 4224204"/>
              <a:gd name="connsiteY0" fmla="*/ 0 h 1828800"/>
              <a:gd name="connsiteX1" fmla="*/ 4224204 w 4224204"/>
              <a:gd name="connsiteY1" fmla="*/ 0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6" fmla="*/ 4224204 w 4224204"/>
              <a:gd name="connsiteY6" fmla="*/ 0 h 1828800"/>
              <a:gd name="connsiteX7" fmla="*/ 4224204 w 4224204"/>
              <a:gd name="connsiteY7" fmla="*/ 152399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1828800" stroke="0" extrusionOk="0">
                <a:moveTo>
                  <a:pt x="0" y="0"/>
                </a:moveTo>
                <a:cubicBezTo>
                  <a:pt x="1963030" y="-69071"/>
                  <a:pt x="2509923" y="163864"/>
                  <a:pt x="4224204" y="0"/>
                </a:cubicBezTo>
                <a:cubicBezTo>
                  <a:pt x="4195551" y="559127"/>
                  <a:pt x="4269003" y="1091393"/>
                  <a:pt x="4224204" y="1523994"/>
                </a:cubicBezTo>
                <a:cubicBezTo>
                  <a:pt x="4165343" y="1635280"/>
                  <a:pt x="3975772" y="1763121"/>
                  <a:pt x="3919398" y="1828800"/>
                </a:cubicBezTo>
                <a:cubicBezTo>
                  <a:pt x="2975229" y="1680591"/>
                  <a:pt x="1163852" y="1833078"/>
                  <a:pt x="0" y="1828800"/>
                </a:cubicBezTo>
                <a:cubicBezTo>
                  <a:pt x="119887" y="948384"/>
                  <a:pt x="35969" y="706650"/>
                  <a:pt x="0" y="0"/>
                </a:cubicBezTo>
                <a:close/>
              </a:path>
              <a:path w="4224204" h="1828800" fill="darkenLess" stroke="0" extrusionOk="0">
                <a:moveTo>
                  <a:pt x="3919398" y="1828800"/>
                </a:moveTo>
                <a:cubicBezTo>
                  <a:pt x="3936690" y="1779229"/>
                  <a:pt x="3948981" y="1687255"/>
                  <a:pt x="3980359" y="1584955"/>
                </a:cubicBezTo>
                <a:cubicBezTo>
                  <a:pt x="4064768" y="1561447"/>
                  <a:pt x="4151008" y="1542713"/>
                  <a:pt x="4224204" y="1523994"/>
                </a:cubicBezTo>
                <a:cubicBezTo>
                  <a:pt x="4110071" y="1607837"/>
                  <a:pt x="4020021" y="1748809"/>
                  <a:pt x="3919398" y="1828800"/>
                </a:cubicBezTo>
                <a:close/>
              </a:path>
              <a:path w="4224204" h="1828800" fill="none" extrusionOk="0">
                <a:moveTo>
                  <a:pt x="3919398" y="1828800"/>
                </a:moveTo>
                <a:cubicBezTo>
                  <a:pt x="3927800" y="1716520"/>
                  <a:pt x="3972199" y="1625011"/>
                  <a:pt x="3980359" y="1584955"/>
                </a:cubicBezTo>
                <a:cubicBezTo>
                  <a:pt x="4082433" y="1569514"/>
                  <a:pt x="4134800" y="1546834"/>
                  <a:pt x="4224204" y="1523994"/>
                </a:cubicBezTo>
                <a:cubicBezTo>
                  <a:pt x="4106293" y="1638778"/>
                  <a:pt x="3985182" y="1794699"/>
                  <a:pt x="3919398" y="1828800"/>
                </a:cubicBezTo>
                <a:cubicBezTo>
                  <a:pt x="2646447" y="1915065"/>
                  <a:pt x="733726" y="1842948"/>
                  <a:pt x="0" y="1828800"/>
                </a:cubicBezTo>
                <a:cubicBezTo>
                  <a:pt x="-56149" y="1399150"/>
                  <a:pt x="-150756" y="726065"/>
                  <a:pt x="0" y="0"/>
                </a:cubicBezTo>
                <a:cubicBezTo>
                  <a:pt x="1235088" y="-23628"/>
                  <a:pt x="3662699" y="-78274"/>
                  <a:pt x="4224204" y="0"/>
                </a:cubicBezTo>
                <a:cubicBezTo>
                  <a:pt x="4190532" y="285573"/>
                  <a:pt x="4320842" y="1015709"/>
                  <a:pt x="4224204" y="1523994"/>
                </a:cubicBezTo>
              </a:path>
              <a:path w="4224204" h="1828800" fill="none" stroke="0" extrusionOk="0">
                <a:moveTo>
                  <a:pt x="3919398" y="1828800"/>
                </a:moveTo>
                <a:cubicBezTo>
                  <a:pt x="3948238" y="1724048"/>
                  <a:pt x="3983218" y="1616321"/>
                  <a:pt x="3980359" y="1584955"/>
                </a:cubicBezTo>
                <a:cubicBezTo>
                  <a:pt x="4034612" y="1575680"/>
                  <a:pt x="4154810" y="1527310"/>
                  <a:pt x="4224204" y="1523994"/>
                </a:cubicBezTo>
                <a:cubicBezTo>
                  <a:pt x="4154912" y="1579728"/>
                  <a:pt x="3992585" y="1779777"/>
                  <a:pt x="3919398" y="1828800"/>
                </a:cubicBezTo>
                <a:cubicBezTo>
                  <a:pt x="2625636" y="1950003"/>
                  <a:pt x="1783315" y="1943962"/>
                  <a:pt x="0" y="1828800"/>
                </a:cubicBezTo>
                <a:cubicBezTo>
                  <a:pt x="-16615" y="1170222"/>
                  <a:pt x="-55739" y="352548"/>
                  <a:pt x="0" y="0"/>
                </a:cubicBezTo>
                <a:cubicBezTo>
                  <a:pt x="1046563" y="-58174"/>
                  <a:pt x="3774396" y="-164739"/>
                  <a:pt x="4224204" y="0"/>
                </a:cubicBezTo>
                <a:cubicBezTo>
                  <a:pt x="4109109" y="723102"/>
                  <a:pt x="4229357" y="781122"/>
                  <a:pt x="4224204" y="1523994"/>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Nhờ bố , người thân cùng đưa bà ra ngoài ngắm nắng</a:t>
            </a:r>
          </a:p>
        </p:txBody>
      </p:sp>
      <p:sp>
        <p:nvSpPr>
          <p:cNvPr id="2" name="Rectangle: Folded Corner 1">
            <a:extLst>
              <a:ext uri="{FF2B5EF4-FFF2-40B4-BE49-F238E27FC236}">
                <a16:creationId xmlns:a16="http://schemas.microsoft.com/office/drawing/2014/main" id="{03E519EE-B541-F067-3FCA-8DB209BA23D9}"/>
              </a:ext>
            </a:extLst>
          </p:cNvPr>
          <p:cNvSpPr/>
          <p:nvPr/>
        </p:nvSpPr>
        <p:spPr>
          <a:xfrm>
            <a:off x="5363426" y="3686175"/>
            <a:ext cx="4224204" cy="2471323"/>
          </a:xfrm>
          <a:custGeom>
            <a:avLst/>
            <a:gdLst>
              <a:gd name="connsiteX0" fmla="*/ 0 w 4224204"/>
              <a:gd name="connsiteY0" fmla="*/ 0 h 2471323"/>
              <a:gd name="connsiteX1" fmla="*/ 4224204 w 4224204"/>
              <a:gd name="connsiteY1" fmla="*/ 0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6" fmla="*/ 4224204 w 4224204"/>
              <a:gd name="connsiteY6" fmla="*/ 0 h 2471323"/>
              <a:gd name="connsiteX7" fmla="*/ 4224204 w 4224204"/>
              <a:gd name="connsiteY7" fmla="*/ 2059428 h 247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2471323" stroke="0" extrusionOk="0">
                <a:moveTo>
                  <a:pt x="0" y="0"/>
                </a:moveTo>
                <a:cubicBezTo>
                  <a:pt x="1963030" y="-69071"/>
                  <a:pt x="2509923" y="163864"/>
                  <a:pt x="4224204" y="0"/>
                </a:cubicBezTo>
                <a:cubicBezTo>
                  <a:pt x="4220932" y="867869"/>
                  <a:pt x="4364395" y="1312989"/>
                  <a:pt x="4224204" y="2059428"/>
                </a:cubicBezTo>
                <a:cubicBezTo>
                  <a:pt x="4101845" y="2112523"/>
                  <a:pt x="3892211" y="2422625"/>
                  <a:pt x="3812309" y="2471323"/>
                </a:cubicBezTo>
                <a:cubicBezTo>
                  <a:pt x="2055200" y="2323114"/>
                  <a:pt x="1828625" y="2475601"/>
                  <a:pt x="0" y="2471323"/>
                </a:cubicBezTo>
                <a:cubicBezTo>
                  <a:pt x="-10033" y="1602710"/>
                  <a:pt x="154305" y="647331"/>
                  <a:pt x="0" y="0"/>
                </a:cubicBezTo>
                <a:close/>
              </a:path>
              <a:path w="4224204" h="2471323" fill="darkenLess" stroke="0" extrusionOk="0">
                <a:moveTo>
                  <a:pt x="3812309" y="2471323"/>
                </a:moveTo>
                <a:cubicBezTo>
                  <a:pt x="3802507" y="2406504"/>
                  <a:pt x="3862202" y="2263924"/>
                  <a:pt x="3894688" y="2141807"/>
                </a:cubicBezTo>
                <a:cubicBezTo>
                  <a:pt x="4065427" y="2125783"/>
                  <a:pt x="4114611" y="2086944"/>
                  <a:pt x="4224204" y="2059428"/>
                </a:cubicBezTo>
                <a:cubicBezTo>
                  <a:pt x="4070614" y="2242339"/>
                  <a:pt x="3892763" y="2422582"/>
                  <a:pt x="3812309" y="2471323"/>
                </a:cubicBezTo>
                <a:close/>
              </a:path>
              <a:path w="4224204" h="2471323" fill="none" extrusionOk="0">
                <a:moveTo>
                  <a:pt x="3812309" y="2471323"/>
                </a:moveTo>
                <a:cubicBezTo>
                  <a:pt x="3828129" y="2311828"/>
                  <a:pt x="3842836" y="2276550"/>
                  <a:pt x="3894688" y="2141807"/>
                </a:cubicBezTo>
                <a:cubicBezTo>
                  <a:pt x="4050373" y="2091863"/>
                  <a:pt x="4142338" y="2089629"/>
                  <a:pt x="4224204" y="2059428"/>
                </a:cubicBezTo>
                <a:cubicBezTo>
                  <a:pt x="4062288" y="2267853"/>
                  <a:pt x="3936151" y="2410286"/>
                  <a:pt x="3812309" y="2471323"/>
                </a:cubicBezTo>
                <a:cubicBezTo>
                  <a:pt x="2053083" y="2557588"/>
                  <a:pt x="1843785" y="2485471"/>
                  <a:pt x="0" y="2471323"/>
                </a:cubicBezTo>
                <a:cubicBezTo>
                  <a:pt x="57835" y="1626257"/>
                  <a:pt x="79836" y="787429"/>
                  <a:pt x="0" y="0"/>
                </a:cubicBezTo>
                <a:cubicBezTo>
                  <a:pt x="1235088" y="-23628"/>
                  <a:pt x="3662699" y="-78274"/>
                  <a:pt x="4224204" y="0"/>
                </a:cubicBezTo>
                <a:cubicBezTo>
                  <a:pt x="4167315" y="502507"/>
                  <a:pt x="4290524" y="1076066"/>
                  <a:pt x="4224204" y="2059428"/>
                </a:cubicBezTo>
              </a:path>
              <a:path w="4224204" h="2471323" fill="none" stroke="0" extrusionOk="0">
                <a:moveTo>
                  <a:pt x="3812309" y="2471323"/>
                </a:moveTo>
                <a:cubicBezTo>
                  <a:pt x="3864812" y="2325248"/>
                  <a:pt x="3868456" y="2249825"/>
                  <a:pt x="3894688" y="2141807"/>
                </a:cubicBezTo>
                <a:cubicBezTo>
                  <a:pt x="4022194" y="2131064"/>
                  <a:pt x="4194619" y="2088967"/>
                  <a:pt x="4224204" y="2059428"/>
                </a:cubicBezTo>
                <a:cubicBezTo>
                  <a:pt x="4102146" y="2211105"/>
                  <a:pt x="3969379" y="2350624"/>
                  <a:pt x="3812309" y="2471323"/>
                </a:cubicBezTo>
                <a:cubicBezTo>
                  <a:pt x="2758884" y="2592526"/>
                  <a:pt x="1599671" y="2586485"/>
                  <a:pt x="0" y="2471323"/>
                </a:cubicBezTo>
                <a:cubicBezTo>
                  <a:pt x="-86855" y="1367480"/>
                  <a:pt x="17957" y="508931"/>
                  <a:pt x="0" y="0"/>
                </a:cubicBezTo>
                <a:cubicBezTo>
                  <a:pt x="1046563" y="-58174"/>
                  <a:pt x="3774396" y="-164739"/>
                  <a:pt x="4224204" y="0"/>
                </a:cubicBezTo>
                <a:cubicBezTo>
                  <a:pt x="4319235" y="352815"/>
                  <a:pt x="4336008" y="1171846"/>
                  <a:pt x="4224204" y="2059428"/>
                </a:cubicBezTo>
              </a:path>
            </a:pathLst>
          </a:custGeom>
          <a:solidFill>
            <a:schemeClr val="accent2">
              <a:lumMod val="40000"/>
              <a:lumOff val="60000"/>
            </a:schemeClr>
          </a:solidFill>
          <a:ln w="28575">
            <a:solidFill>
              <a:srgbClr val="0070C0"/>
            </a:solidFill>
            <a:prstDash val="lgDashDot"/>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Nunito Black" pitchFamily="2" charset="0"/>
            </a:endParaRPr>
          </a:p>
          <a:p>
            <a:pPr algn="ctr"/>
            <a:r>
              <a:rPr lang="en-US" sz="2800">
                <a:solidFill>
                  <a:srgbClr val="002060"/>
                </a:solidFill>
                <a:latin typeface="Nunito Black" pitchFamily="2" charset="0"/>
              </a:rPr>
              <a:t>Nếu là Na, em sẽ dùng bút màu vẽ một bức tranh có thật nhiều tia nắng để tặng bà.</a:t>
            </a:r>
          </a:p>
        </p:txBody>
      </p:sp>
    </p:spTree>
    <p:extLst>
      <p:ext uri="{BB962C8B-B14F-4D97-AF65-F5344CB8AC3E}">
        <p14:creationId xmlns:p14="http://schemas.microsoft.com/office/powerpoint/2010/main" val="3536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1735BAA-793F-55E1-F129-60FC9BF4E8E8}"/>
              </a:ext>
            </a:extLst>
          </p:cNvPr>
          <p:cNvSpPr txBox="1"/>
          <p:nvPr/>
        </p:nvSpPr>
        <p:spPr>
          <a:xfrm>
            <a:off x="3537625" y="1170148"/>
            <a:ext cx="5116750" cy="954107"/>
          </a:xfrm>
          <a:prstGeom prst="rect">
            <a:avLst/>
          </a:prstGeom>
        </p:spPr>
        <p:txBody>
          <a:bodyPr wrap="square" lIns="0" tIns="0" rIns="0" bIns="0" rtlCol="0" anchor="t">
            <a:spAutoFit/>
          </a:bodyPr>
          <a:lstStyle/>
          <a:p>
            <a:pPr algn="ctr">
              <a:lnSpc>
                <a:spcPts val="6400"/>
              </a:lnSpc>
              <a:spcBef>
                <a:spcPct val="0"/>
              </a:spcBef>
            </a:pPr>
            <a:r>
              <a:rPr lang="en-US" sz="8800" b="1" spc="-133" dirty="0" err="1">
                <a:solidFill>
                  <a:srgbClr val="F92D67"/>
                </a:solidFill>
                <a:latin typeface="Nunito Black" pitchFamily="2" charset="0"/>
              </a:rPr>
              <a:t>Tiết</a:t>
            </a:r>
            <a:r>
              <a:rPr lang="en-US" sz="8800" b="1" spc="-133" dirty="0">
                <a:solidFill>
                  <a:srgbClr val="F92D67"/>
                </a:solidFill>
                <a:latin typeface="Nunito Black" pitchFamily="2" charset="0"/>
              </a:rPr>
              <a:t> 1 + 2</a:t>
            </a:r>
          </a:p>
        </p:txBody>
      </p:sp>
      <p:pic>
        <p:nvPicPr>
          <p:cNvPr id="2" name="Picture 1">
            <a:extLst>
              <a:ext uri="{FF2B5EF4-FFF2-40B4-BE49-F238E27FC236}">
                <a16:creationId xmlns:a16="http://schemas.microsoft.com/office/drawing/2014/main" id="{89CEF814-089A-81A2-B322-ED623978F50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97933E1E-77F4-4FBE-4F31-A0152438C05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29501" y="3559775"/>
            <a:ext cx="781050" cy="9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89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6E3FFA-D278-3DD7-77D9-8356D3050C49}"/>
              </a:ext>
            </a:extLst>
          </p:cNvPr>
          <p:cNvPicPr>
            <a:picLocks noChangeAspect="1"/>
          </p:cNvPicPr>
          <p:nvPr/>
        </p:nvPicPr>
        <p:blipFill>
          <a:blip r:embed="rId3"/>
          <a:stretch>
            <a:fillRect/>
          </a:stretch>
        </p:blipFill>
        <p:spPr>
          <a:xfrm>
            <a:off x="400050" y="363332"/>
            <a:ext cx="10706100" cy="63095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a:extLst>
              <a:ext uri="{FF2B5EF4-FFF2-40B4-BE49-F238E27FC236}">
                <a16:creationId xmlns:a16="http://schemas.microsoft.com/office/drawing/2014/main" id="{2903FC1A-CCDC-CAD8-3DBA-A79EAAA9B476}"/>
              </a:ext>
            </a:extLst>
          </p:cNvPr>
          <p:cNvSpPr/>
          <p:nvPr/>
        </p:nvSpPr>
        <p:spPr>
          <a:xfrm>
            <a:off x="400050" y="5230452"/>
            <a:ext cx="10706100" cy="1442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Bài đọc nói về cô bé Na ngoan ngoãn. Vì bà không thể ra ngoài để nhìn được nắng nên Na đã nghĩ ra cách lấy vạt áo bắt nắng về cho bà.</a:t>
            </a:r>
          </a:p>
        </p:txBody>
      </p:sp>
    </p:spTree>
    <p:extLst>
      <p:ext uri="{BB962C8B-B14F-4D97-AF65-F5344CB8AC3E}">
        <p14:creationId xmlns:p14="http://schemas.microsoft.com/office/powerpoint/2010/main" val="88991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93C69-AADF-0B11-E9BE-E0BE3A5BCD37}"/>
              </a:ext>
            </a:extLst>
          </p:cNvPr>
          <p:cNvSpPr txBox="1"/>
          <p:nvPr/>
        </p:nvSpPr>
        <p:spPr>
          <a:xfrm>
            <a:off x="3346910" y="1841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Luyện đọc lại</a:t>
            </a:r>
            <a:endParaRPr lang="en-US" sz="6400" dirty="0">
              <a:solidFill>
                <a:srgbClr val="F92D67"/>
              </a:solidFill>
              <a:latin typeface="Sigmar One" panose="00000500000000000000" pitchFamily="2" charset="0"/>
              <a:ea typeface="+mj-ea"/>
              <a:cs typeface="+mj-cs"/>
            </a:endParaRPr>
          </a:p>
        </p:txBody>
      </p:sp>
      <p:pic>
        <p:nvPicPr>
          <p:cNvPr id="3" name="Picture 1">
            <a:extLst>
              <a:ext uri="{FF2B5EF4-FFF2-40B4-BE49-F238E27FC236}">
                <a16:creationId xmlns:a16="http://schemas.microsoft.com/office/drawing/2014/main" id="{E05DA526-3E5F-68A0-0846-AA05A5C51C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46910" y="30387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A7F507A2-A79D-4A90-B03E-A0B8B2D10C6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8707" y="3376692"/>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08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09D45-8368-A941-0E11-137B01E09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5" y="-76200"/>
            <a:ext cx="1071645" cy="853220"/>
          </a:xfrm>
          <a:prstGeom prst="rect">
            <a:avLst/>
          </a:prstGeom>
        </p:spPr>
      </p:pic>
      <p:sp>
        <p:nvSpPr>
          <p:cNvPr id="3" name="Rectangle 2">
            <a:extLst>
              <a:ext uri="{FF2B5EF4-FFF2-40B4-BE49-F238E27FC236}">
                <a16:creationId xmlns:a16="http://schemas.microsoft.com/office/drawing/2014/main" id="{F70670C5-1F4E-F22F-98D4-5C361C35C114}"/>
              </a:ext>
            </a:extLst>
          </p:cNvPr>
          <p:cNvSpPr/>
          <p:nvPr/>
        </p:nvSpPr>
        <p:spPr>
          <a:xfrm>
            <a:off x="0" y="777020"/>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Tree>
    <p:extLst>
      <p:ext uri="{BB962C8B-B14F-4D97-AF65-F5344CB8AC3E}">
        <p14:creationId xmlns:p14="http://schemas.microsoft.com/office/powerpoint/2010/main" val="114759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A28592-DFA7-4CB9-5C25-69C21D26695D}"/>
              </a:ext>
            </a:extLst>
          </p:cNvPr>
          <p:cNvSpPr txBox="1"/>
          <p:nvPr/>
        </p:nvSpPr>
        <p:spPr>
          <a:xfrm>
            <a:off x="1803860" y="546100"/>
            <a:ext cx="7644940"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8000">
                <a:solidFill>
                  <a:srgbClr val="F92D67"/>
                </a:solidFill>
                <a:latin typeface="Sigmar One" panose="00000500000000000000" pitchFamily="2" charset="0"/>
                <a:ea typeface="+mj-ea"/>
                <a:cs typeface="+mj-cs"/>
              </a:rPr>
              <a:t>Nói và nghe</a:t>
            </a:r>
            <a:endParaRPr lang="en-US" sz="8000" dirty="0">
              <a:solidFill>
                <a:srgbClr val="F92D67"/>
              </a:solidFill>
              <a:latin typeface="Sigmar One" panose="00000500000000000000" pitchFamily="2" charset="0"/>
              <a:ea typeface="+mj-ea"/>
              <a:cs typeface="+mj-cs"/>
            </a:endParaRPr>
          </a:p>
        </p:txBody>
      </p:sp>
      <p:pic>
        <p:nvPicPr>
          <p:cNvPr id="2" name="Picture 1">
            <a:extLst>
              <a:ext uri="{FF2B5EF4-FFF2-40B4-BE49-F238E27FC236}">
                <a16:creationId xmlns:a16="http://schemas.microsoft.com/office/drawing/2014/main" id="{B1E25110-2C9F-8DA1-A3B1-CCA26C44B81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97711" y="2995457"/>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8DC30AA2-BAF9-21FD-F892-39997066203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12511" y="30768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2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F8083-6794-1129-549E-BC0596F4D8B0}"/>
              </a:ext>
            </a:extLst>
          </p:cNvPr>
          <p:cNvSpPr txBox="1"/>
          <p:nvPr/>
        </p:nvSpPr>
        <p:spPr>
          <a:xfrm>
            <a:off x="1358282" y="11541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pic>
        <p:nvPicPr>
          <p:cNvPr id="8" name="Picture 7">
            <a:extLst>
              <a:ext uri="{FF2B5EF4-FFF2-40B4-BE49-F238E27FC236}">
                <a16:creationId xmlns:a16="http://schemas.microsoft.com/office/drawing/2014/main" id="{38EF4653-DC74-5BA3-5050-3A70A9284E64}"/>
              </a:ext>
            </a:extLst>
          </p:cNvPr>
          <p:cNvPicPr>
            <a:picLocks noChangeAspect="1"/>
          </p:cNvPicPr>
          <p:nvPr/>
        </p:nvPicPr>
        <p:blipFill>
          <a:blip r:embed="rId3"/>
          <a:stretch>
            <a:fillRect/>
          </a:stretch>
        </p:blipFill>
        <p:spPr>
          <a:xfrm>
            <a:off x="847725" y="577075"/>
            <a:ext cx="3629532" cy="2400635"/>
          </a:xfrm>
          <a:prstGeom prst="rect">
            <a:avLst/>
          </a:prstGeom>
        </p:spPr>
      </p:pic>
      <p:sp>
        <p:nvSpPr>
          <p:cNvPr id="10" name="TextBox 9">
            <a:extLst>
              <a:ext uri="{FF2B5EF4-FFF2-40B4-BE49-F238E27FC236}">
                <a16:creationId xmlns:a16="http://schemas.microsoft.com/office/drawing/2014/main" id="{711A6231-C776-F020-81C3-578B3EBD8AC9}"/>
              </a:ext>
            </a:extLst>
          </p:cNvPr>
          <p:cNvSpPr txBox="1"/>
          <p:nvPr/>
        </p:nvSpPr>
        <p:spPr>
          <a:xfrm>
            <a:off x="91088" y="294072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Bà nội của Na (…) </a:t>
            </a:r>
          </a:p>
        </p:txBody>
      </p:sp>
      <p:pic>
        <p:nvPicPr>
          <p:cNvPr id="12" name="Picture 11">
            <a:extLst>
              <a:ext uri="{FF2B5EF4-FFF2-40B4-BE49-F238E27FC236}">
                <a16:creationId xmlns:a16="http://schemas.microsoft.com/office/drawing/2014/main" id="{F69E2222-D5A2-270D-858B-54EE9386CB2C}"/>
              </a:ext>
            </a:extLst>
          </p:cNvPr>
          <p:cNvPicPr>
            <a:picLocks noChangeAspect="1"/>
          </p:cNvPicPr>
          <p:nvPr/>
        </p:nvPicPr>
        <p:blipFill>
          <a:blip r:embed="rId4"/>
          <a:stretch>
            <a:fillRect/>
          </a:stretch>
        </p:blipFill>
        <p:spPr>
          <a:xfrm>
            <a:off x="5971922" y="600890"/>
            <a:ext cx="3620005" cy="2353003"/>
          </a:xfrm>
          <a:prstGeom prst="rect">
            <a:avLst/>
          </a:prstGeom>
        </p:spPr>
      </p:pic>
      <p:sp>
        <p:nvSpPr>
          <p:cNvPr id="13" name="TextBox 12">
            <a:extLst>
              <a:ext uri="{FF2B5EF4-FFF2-40B4-BE49-F238E27FC236}">
                <a16:creationId xmlns:a16="http://schemas.microsoft.com/office/drawing/2014/main" id="{0C4FC25D-F687-FF90-8E01-A0DA5600644F}"/>
              </a:ext>
            </a:extLst>
          </p:cNvPr>
          <p:cNvSpPr txBox="1"/>
          <p:nvPr/>
        </p:nvSpPr>
        <p:spPr>
          <a:xfrm>
            <a:off x="5971922" y="2967335"/>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Một buổi sáng (…)</a:t>
            </a:r>
          </a:p>
        </p:txBody>
      </p:sp>
      <p:pic>
        <p:nvPicPr>
          <p:cNvPr id="15" name="Picture 14">
            <a:extLst>
              <a:ext uri="{FF2B5EF4-FFF2-40B4-BE49-F238E27FC236}">
                <a16:creationId xmlns:a16="http://schemas.microsoft.com/office/drawing/2014/main" id="{EE77FE31-7849-01BC-0479-9DDCF4FDDCD6}"/>
              </a:ext>
            </a:extLst>
          </p:cNvPr>
          <p:cNvPicPr>
            <a:picLocks noChangeAspect="1"/>
          </p:cNvPicPr>
          <p:nvPr/>
        </p:nvPicPr>
        <p:blipFill>
          <a:blip r:embed="rId5"/>
          <a:stretch>
            <a:fillRect/>
          </a:stretch>
        </p:blipFill>
        <p:spPr>
          <a:xfrm>
            <a:off x="776278" y="3455616"/>
            <a:ext cx="3772426" cy="2438740"/>
          </a:xfrm>
          <a:prstGeom prst="rect">
            <a:avLst/>
          </a:prstGeom>
        </p:spPr>
      </p:pic>
      <p:sp>
        <p:nvSpPr>
          <p:cNvPr id="16" name="TextBox 15">
            <a:extLst>
              <a:ext uri="{FF2B5EF4-FFF2-40B4-BE49-F238E27FC236}">
                <a16:creationId xmlns:a16="http://schemas.microsoft.com/office/drawing/2014/main" id="{2F64B213-2B56-22ED-3F40-9B9F22ADB68D}"/>
              </a:ext>
            </a:extLst>
          </p:cNvPr>
          <p:cNvSpPr txBox="1"/>
          <p:nvPr/>
        </p:nvSpPr>
        <p:spPr>
          <a:xfrm>
            <a:off x="847726" y="5819260"/>
            <a:ext cx="3314700"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Na chạy ùa vào (…) </a:t>
            </a:r>
          </a:p>
        </p:txBody>
      </p:sp>
      <p:pic>
        <p:nvPicPr>
          <p:cNvPr id="18" name="Picture 17">
            <a:extLst>
              <a:ext uri="{FF2B5EF4-FFF2-40B4-BE49-F238E27FC236}">
                <a16:creationId xmlns:a16="http://schemas.microsoft.com/office/drawing/2014/main" id="{2885E791-AEFF-EDEE-B6D8-71527E816F0A}"/>
              </a:ext>
            </a:extLst>
          </p:cNvPr>
          <p:cNvPicPr>
            <a:picLocks noChangeAspect="1"/>
          </p:cNvPicPr>
          <p:nvPr/>
        </p:nvPicPr>
        <p:blipFill>
          <a:blip r:embed="rId6"/>
          <a:stretch>
            <a:fillRect/>
          </a:stretch>
        </p:blipFill>
        <p:spPr>
          <a:xfrm>
            <a:off x="5857606" y="3457826"/>
            <a:ext cx="3734321" cy="2438740"/>
          </a:xfrm>
          <a:prstGeom prst="rect">
            <a:avLst/>
          </a:prstGeom>
        </p:spPr>
      </p:pic>
      <p:sp>
        <p:nvSpPr>
          <p:cNvPr id="19" name="TextBox 18">
            <a:extLst>
              <a:ext uri="{FF2B5EF4-FFF2-40B4-BE49-F238E27FC236}">
                <a16:creationId xmlns:a16="http://schemas.microsoft.com/office/drawing/2014/main" id="{6E103C33-C5BF-3573-6030-1168BB68D9E7}"/>
              </a:ext>
            </a:extLst>
          </p:cNvPr>
          <p:cNvSpPr txBox="1"/>
          <p:nvPr/>
        </p:nvSpPr>
        <p:spPr>
          <a:xfrm>
            <a:off x="5643147" y="5938834"/>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Mỗi sáng (….)</a:t>
            </a:r>
          </a:p>
        </p:txBody>
      </p:sp>
    </p:spTree>
    <p:extLst>
      <p:ext uri="{BB962C8B-B14F-4D97-AF65-F5344CB8AC3E}">
        <p14:creationId xmlns:p14="http://schemas.microsoft.com/office/powerpoint/2010/main" val="155475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B1167B35-D5D8-B5CF-16B7-B6B2FDC06537}"/>
              </a:ext>
            </a:extLst>
          </p:cNvPr>
          <p:cNvGrpSpPr>
            <a:grpSpLocks noChangeAspect="1"/>
          </p:cNvGrpSpPr>
          <p:nvPr/>
        </p:nvGrpSpPr>
        <p:grpSpPr>
          <a:xfrm>
            <a:off x="11192166" y="0"/>
            <a:ext cx="999834" cy="999831"/>
            <a:chOff x="0" y="0"/>
            <a:chExt cx="6350000" cy="6349975"/>
          </a:xfrm>
        </p:grpSpPr>
        <p:sp>
          <p:nvSpPr>
            <p:cNvPr id="3" name="Freeform 6">
              <a:extLst>
                <a:ext uri="{FF2B5EF4-FFF2-40B4-BE49-F238E27FC236}">
                  <a16:creationId xmlns:a16="http://schemas.microsoft.com/office/drawing/2014/main" id="{B8657B2C-C5A9-7C60-B9F8-4F53FF0ABEE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8" name="TextBox 7">
            <a:extLst>
              <a:ext uri="{FF2B5EF4-FFF2-40B4-BE49-F238E27FC236}">
                <a16:creationId xmlns:a16="http://schemas.microsoft.com/office/drawing/2014/main" id="{45298109-973F-F7CF-E651-72CCF0521A73}"/>
              </a:ext>
            </a:extLst>
          </p:cNvPr>
          <p:cNvSpPr txBox="1"/>
          <p:nvPr/>
        </p:nvSpPr>
        <p:spPr>
          <a:xfrm>
            <a:off x="-1554" y="3429000"/>
            <a:ext cx="6097554" cy="2800767"/>
          </a:xfrm>
          <a:prstGeom prst="rect">
            <a:avLst/>
          </a:prstGeom>
          <a:noFill/>
        </p:spPr>
        <p:txBody>
          <a:bodyPr wrap="square">
            <a:spAutoFit/>
          </a:bodyPr>
          <a:lstStyle/>
          <a:p>
            <a:r>
              <a:rPr lang="vi-VN" sz="2800" b="0" i="0">
                <a:solidFill>
                  <a:srgbClr val="002060"/>
                </a:solidFill>
                <a:effectLst/>
                <a:latin typeface="Nunito Black" pitchFamily="2" charset="0"/>
              </a:rPr>
              <a:t>Tranh 1: Bà nội của Na đã già yếu, đi lại khó khăn. Bà rất thích được nhìn thấy nắng nhưng vì phòng của bà ở phía không có nắng nên không thể nhìn được.</a:t>
            </a:r>
            <a:br>
              <a:rPr lang="vi-VN" sz="2800" b="0" i="0">
                <a:solidFill>
                  <a:srgbClr val="002060"/>
                </a:solidFill>
                <a:effectLst/>
                <a:latin typeface="Nunito Black" pitchFamily="2" charset="0"/>
              </a:rPr>
            </a:br>
            <a:br>
              <a:rPr lang="vi-VN" b="0" i="0">
                <a:solidFill>
                  <a:srgbClr val="002060"/>
                </a:solidFill>
                <a:effectLst/>
                <a:latin typeface="OpenSans"/>
              </a:rPr>
            </a:br>
            <a:endParaRPr lang="en-US">
              <a:solidFill>
                <a:srgbClr val="002060"/>
              </a:solidFill>
            </a:endParaRPr>
          </a:p>
        </p:txBody>
      </p:sp>
      <p:pic>
        <p:nvPicPr>
          <p:cNvPr id="9" name="Picture 8">
            <a:extLst>
              <a:ext uri="{FF2B5EF4-FFF2-40B4-BE49-F238E27FC236}">
                <a16:creationId xmlns:a16="http://schemas.microsoft.com/office/drawing/2014/main" id="{FA7DFFF0-D405-93F0-F484-07A29AE8ADC9}"/>
              </a:ext>
            </a:extLst>
          </p:cNvPr>
          <p:cNvPicPr>
            <a:picLocks noChangeAspect="1"/>
          </p:cNvPicPr>
          <p:nvPr/>
        </p:nvPicPr>
        <p:blipFill>
          <a:blip r:embed="rId4"/>
          <a:stretch>
            <a:fillRect/>
          </a:stretch>
        </p:blipFill>
        <p:spPr>
          <a:xfrm>
            <a:off x="847725" y="577075"/>
            <a:ext cx="3629532" cy="2400635"/>
          </a:xfrm>
          <a:prstGeom prst="rect">
            <a:avLst/>
          </a:prstGeom>
        </p:spPr>
      </p:pic>
      <p:sp>
        <p:nvSpPr>
          <p:cNvPr id="11" name="TextBox 10">
            <a:extLst>
              <a:ext uri="{FF2B5EF4-FFF2-40B4-BE49-F238E27FC236}">
                <a16:creationId xmlns:a16="http://schemas.microsoft.com/office/drawing/2014/main" id="{33B5327D-E6A4-1A81-4A36-69C00E71B5A8}"/>
              </a:ext>
            </a:extLst>
          </p:cNvPr>
          <p:cNvSpPr txBox="1"/>
          <p:nvPr/>
        </p:nvSpPr>
        <p:spPr>
          <a:xfrm>
            <a:off x="1070689" y="3059668"/>
            <a:ext cx="6097554" cy="523220"/>
          </a:xfrm>
          <a:prstGeom prst="rect">
            <a:avLst/>
          </a:prstGeom>
          <a:noFill/>
        </p:spPr>
        <p:txBody>
          <a:bodyPr wrap="square">
            <a:spAutoFit/>
          </a:bodyPr>
          <a:lstStyle/>
          <a:p>
            <a:r>
              <a:rPr lang="en-US" sz="2800">
                <a:solidFill>
                  <a:schemeClr val="accent1">
                    <a:lumMod val="75000"/>
                  </a:schemeClr>
                </a:solidFill>
                <a:latin typeface="Nunito Black" pitchFamily="2" charset="0"/>
              </a:rPr>
              <a:t>Bà nội của Na (…) </a:t>
            </a:r>
          </a:p>
        </p:txBody>
      </p:sp>
      <p:sp>
        <p:nvSpPr>
          <p:cNvPr id="12" name="TextBox 11">
            <a:extLst>
              <a:ext uri="{FF2B5EF4-FFF2-40B4-BE49-F238E27FC236}">
                <a16:creationId xmlns:a16="http://schemas.microsoft.com/office/drawing/2014/main" id="{623AA4C7-7264-9926-99CF-EBF10C43A136}"/>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pic>
        <p:nvPicPr>
          <p:cNvPr id="13" name="Picture 12">
            <a:extLst>
              <a:ext uri="{FF2B5EF4-FFF2-40B4-BE49-F238E27FC236}">
                <a16:creationId xmlns:a16="http://schemas.microsoft.com/office/drawing/2014/main" id="{C772E158-01D8-3B6D-6C30-C2D6D186527B}"/>
              </a:ext>
            </a:extLst>
          </p:cNvPr>
          <p:cNvPicPr>
            <a:picLocks noChangeAspect="1"/>
          </p:cNvPicPr>
          <p:nvPr/>
        </p:nvPicPr>
        <p:blipFill>
          <a:blip r:embed="rId5"/>
          <a:stretch>
            <a:fillRect/>
          </a:stretch>
        </p:blipFill>
        <p:spPr>
          <a:xfrm>
            <a:off x="7287538" y="493666"/>
            <a:ext cx="3620005" cy="2353003"/>
          </a:xfrm>
          <a:prstGeom prst="rect">
            <a:avLst/>
          </a:prstGeom>
        </p:spPr>
      </p:pic>
      <p:sp>
        <p:nvSpPr>
          <p:cNvPr id="14" name="TextBox 13">
            <a:extLst>
              <a:ext uri="{FF2B5EF4-FFF2-40B4-BE49-F238E27FC236}">
                <a16:creationId xmlns:a16="http://schemas.microsoft.com/office/drawing/2014/main" id="{6BFFBD9A-A0CC-EF8A-C484-80EA19275A30}"/>
              </a:ext>
            </a:extLst>
          </p:cNvPr>
          <p:cNvSpPr txBox="1"/>
          <p:nvPr/>
        </p:nvSpPr>
        <p:spPr>
          <a:xfrm>
            <a:off x="7519787" y="2897282"/>
            <a:ext cx="3695802" cy="523220"/>
          </a:xfrm>
          <a:prstGeom prst="rect">
            <a:avLst/>
          </a:prstGeom>
          <a:noFill/>
        </p:spPr>
        <p:txBody>
          <a:bodyPr wrap="square" rtlCol="0">
            <a:spAutoFit/>
          </a:bodyPr>
          <a:lstStyle/>
          <a:p>
            <a:r>
              <a:rPr lang="en-US" sz="2800">
                <a:solidFill>
                  <a:schemeClr val="accent1">
                    <a:lumMod val="75000"/>
                  </a:schemeClr>
                </a:solidFill>
                <a:latin typeface="Nunito Black" pitchFamily="2" charset="0"/>
              </a:rPr>
              <a:t>Một buổi sáng (…)</a:t>
            </a:r>
          </a:p>
        </p:txBody>
      </p:sp>
      <p:sp>
        <p:nvSpPr>
          <p:cNvPr id="16" name="TextBox 15">
            <a:extLst>
              <a:ext uri="{FF2B5EF4-FFF2-40B4-BE49-F238E27FC236}">
                <a16:creationId xmlns:a16="http://schemas.microsoft.com/office/drawing/2014/main" id="{B034F6D5-98BF-9FAE-7F87-5312A03CF115}"/>
              </a:ext>
            </a:extLst>
          </p:cNvPr>
          <p:cNvSpPr txBox="1"/>
          <p:nvPr/>
        </p:nvSpPr>
        <p:spPr>
          <a:xfrm>
            <a:off x="6144986" y="3510958"/>
            <a:ext cx="6162868" cy="2369880"/>
          </a:xfrm>
          <a:prstGeom prst="rect">
            <a:avLst/>
          </a:prstGeom>
          <a:noFill/>
        </p:spPr>
        <p:txBody>
          <a:bodyPr wrap="square">
            <a:spAutoFit/>
          </a:bodyPr>
          <a:lstStyle/>
          <a:p>
            <a:r>
              <a:rPr lang="en-US" sz="2800" b="0" i="0">
                <a:solidFill>
                  <a:srgbClr val="FF0000"/>
                </a:solidFill>
                <a:effectLst/>
                <a:latin typeface="Nunito Black" pitchFamily="2" charset="0"/>
              </a:rPr>
              <a:t>- Tranh 2: Một buổi sáng, Na đi dạo trên đồng cỏ đầy nắng, Na liền nghĩ ra cách sẽ lấy vạt áo bắt nắng mang về cho bà.</a:t>
            </a:r>
            <a:br>
              <a:rPr lang="en-US" sz="2800" b="0" i="0">
                <a:solidFill>
                  <a:srgbClr val="FF0000"/>
                </a:solidFill>
                <a:effectLst/>
                <a:latin typeface="Nunito Black" pitchFamily="2" charset="0"/>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69748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BDF0A4B-6AA3-82AA-00FE-534D6A5D9568}"/>
              </a:ext>
            </a:extLst>
          </p:cNvPr>
          <p:cNvGrpSpPr>
            <a:grpSpLocks noChangeAspect="1"/>
          </p:cNvGrpSpPr>
          <p:nvPr/>
        </p:nvGrpSpPr>
        <p:grpSpPr>
          <a:xfrm>
            <a:off x="11213060" y="0"/>
            <a:ext cx="978940" cy="978937"/>
            <a:chOff x="0" y="0"/>
            <a:chExt cx="6350000" cy="6349975"/>
          </a:xfrm>
        </p:grpSpPr>
        <p:sp>
          <p:nvSpPr>
            <p:cNvPr id="3" name="Freeform 6">
              <a:extLst>
                <a:ext uri="{FF2B5EF4-FFF2-40B4-BE49-F238E27FC236}">
                  <a16:creationId xmlns:a16="http://schemas.microsoft.com/office/drawing/2014/main" id="{55DBBCF5-7D6B-78DD-BF47-67C7705227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3">
            <a:extLst>
              <a:ext uri="{FF2B5EF4-FFF2-40B4-BE49-F238E27FC236}">
                <a16:creationId xmlns:a16="http://schemas.microsoft.com/office/drawing/2014/main" id="{7B3E9DD4-11C6-7F1E-641D-97478C19BA10}"/>
              </a:ext>
            </a:extLst>
          </p:cNvPr>
          <p:cNvPicPr>
            <a:picLocks noChangeAspect="1"/>
          </p:cNvPicPr>
          <p:nvPr/>
        </p:nvPicPr>
        <p:blipFill>
          <a:blip r:embed="rId4"/>
          <a:stretch>
            <a:fillRect/>
          </a:stretch>
        </p:blipFill>
        <p:spPr>
          <a:xfrm>
            <a:off x="1175499" y="577075"/>
            <a:ext cx="3772426" cy="2438740"/>
          </a:xfrm>
          <a:prstGeom prst="rect">
            <a:avLst/>
          </a:prstGeom>
        </p:spPr>
      </p:pic>
      <p:sp>
        <p:nvSpPr>
          <p:cNvPr id="5" name="TextBox 4">
            <a:extLst>
              <a:ext uri="{FF2B5EF4-FFF2-40B4-BE49-F238E27FC236}">
                <a16:creationId xmlns:a16="http://schemas.microsoft.com/office/drawing/2014/main" id="{CEA2E9DD-B064-E4EE-FB40-A6BCD3635D99}"/>
              </a:ext>
            </a:extLst>
          </p:cNvPr>
          <p:cNvSpPr txBox="1"/>
          <p:nvPr/>
        </p:nvSpPr>
        <p:spPr>
          <a:xfrm>
            <a:off x="1358282" y="11541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sp>
        <p:nvSpPr>
          <p:cNvPr id="7" name="TextBox 6">
            <a:extLst>
              <a:ext uri="{FF2B5EF4-FFF2-40B4-BE49-F238E27FC236}">
                <a16:creationId xmlns:a16="http://schemas.microsoft.com/office/drawing/2014/main" id="{AF1F1F0A-797F-783B-0751-50AF3FC1EB04}"/>
              </a:ext>
            </a:extLst>
          </p:cNvPr>
          <p:cNvSpPr txBox="1"/>
          <p:nvPr/>
        </p:nvSpPr>
        <p:spPr>
          <a:xfrm>
            <a:off x="1552576" y="3095110"/>
            <a:ext cx="3314700"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Na chạy ùa vào (…) </a:t>
            </a:r>
          </a:p>
        </p:txBody>
      </p:sp>
      <p:sp>
        <p:nvSpPr>
          <p:cNvPr id="9" name="TextBox 8">
            <a:extLst>
              <a:ext uri="{FF2B5EF4-FFF2-40B4-BE49-F238E27FC236}">
                <a16:creationId xmlns:a16="http://schemas.microsoft.com/office/drawing/2014/main" id="{3BF236C0-0F96-5C97-A88D-B822CA233D01}"/>
              </a:ext>
            </a:extLst>
          </p:cNvPr>
          <p:cNvSpPr txBox="1"/>
          <p:nvPr/>
        </p:nvSpPr>
        <p:spPr>
          <a:xfrm>
            <a:off x="466725" y="3477480"/>
            <a:ext cx="6096000" cy="3231654"/>
          </a:xfrm>
          <a:prstGeom prst="rect">
            <a:avLst/>
          </a:prstGeom>
          <a:noFill/>
        </p:spPr>
        <p:txBody>
          <a:bodyPr wrap="square">
            <a:spAutoFit/>
          </a:bodyPr>
          <a:lstStyle/>
          <a:p>
            <a:r>
              <a:rPr lang="vi-VN" sz="2800" b="0" i="0">
                <a:solidFill>
                  <a:srgbClr val="00B050"/>
                </a:solidFill>
                <a:effectLst/>
                <a:latin typeface="Nunito Black" pitchFamily="2" charset="0"/>
              </a:rPr>
              <a:t>- Tranh 3: Na chạy ùa vào phòng bà, khoe với bà rằng mình mang nắng về cho bà nhưng lại chẳng có tia nắng nào ở đó cả. Bà nói với Na rằng nắng long lanh trong mắt và rực trên mái tóc của Na.</a:t>
            </a:r>
            <a:br>
              <a:rPr lang="vi-VN" sz="2800" b="0" i="0">
                <a:solidFill>
                  <a:srgbClr val="00B050"/>
                </a:solidFill>
                <a:effectLst/>
                <a:latin typeface="Nunito Black" pitchFamily="2" charset="0"/>
              </a:rPr>
            </a:br>
            <a:br>
              <a:rPr lang="vi-VN" b="0" i="0">
                <a:solidFill>
                  <a:srgbClr val="000000"/>
                </a:solidFill>
                <a:effectLst/>
                <a:latin typeface="OpenSans"/>
              </a:rPr>
            </a:br>
            <a:endParaRPr lang="en-US"/>
          </a:p>
        </p:txBody>
      </p:sp>
      <p:pic>
        <p:nvPicPr>
          <p:cNvPr id="10" name="Picture 9">
            <a:extLst>
              <a:ext uri="{FF2B5EF4-FFF2-40B4-BE49-F238E27FC236}">
                <a16:creationId xmlns:a16="http://schemas.microsoft.com/office/drawing/2014/main" id="{8EC71316-E164-1D6F-DE2D-C7E17010F4E9}"/>
              </a:ext>
            </a:extLst>
          </p:cNvPr>
          <p:cNvPicPr>
            <a:picLocks noChangeAspect="1"/>
          </p:cNvPicPr>
          <p:nvPr/>
        </p:nvPicPr>
        <p:blipFill>
          <a:blip r:embed="rId5"/>
          <a:stretch>
            <a:fillRect/>
          </a:stretch>
        </p:blipFill>
        <p:spPr>
          <a:xfrm>
            <a:off x="7099397" y="489468"/>
            <a:ext cx="3734321" cy="2438740"/>
          </a:xfrm>
          <a:prstGeom prst="rect">
            <a:avLst/>
          </a:prstGeom>
        </p:spPr>
      </p:pic>
      <p:sp>
        <p:nvSpPr>
          <p:cNvPr id="11" name="TextBox 10">
            <a:extLst>
              <a:ext uri="{FF2B5EF4-FFF2-40B4-BE49-F238E27FC236}">
                <a16:creationId xmlns:a16="http://schemas.microsoft.com/office/drawing/2014/main" id="{75551CC1-4075-6F88-F165-26B97EC5EDD1}"/>
              </a:ext>
            </a:extLst>
          </p:cNvPr>
          <p:cNvSpPr txBox="1"/>
          <p:nvPr/>
        </p:nvSpPr>
        <p:spPr>
          <a:xfrm>
            <a:off x="7810502" y="2934123"/>
            <a:ext cx="25812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Mỗi sáng (….)</a:t>
            </a:r>
          </a:p>
        </p:txBody>
      </p:sp>
      <p:sp>
        <p:nvSpPr>
          <p:cNvPr id="13" name="TextBox 12">
            <a:extLst>
              <a:ext uri="{FF2B5EF4-FFF2-40B4-BE49-F238E27FC236}">
                <a16:creationId xmlns:a16="http://schemas.microsoft.com/office/drawing/2014/main" id="{8800C1A5-0A7D-B66D-4E4D-2AB80A49C55B}"/>
              </a:ext>
            </a:extLst>
          </p:cNvPr>
          <p:cNvSpPr txBox="1"/>
          <p:nvPr/>
        </p:nvSpPr>
        <p:spPr>
          <a:xfrm>
            <a:off x="7199279" y="3562954"/>
            <a:ext cx="3803718" cy="2123658"/>
          </a:xfrm>
          <a:prstGeom prst="rect">
            <a:avLst/>
          </a:prstGeom>
          <a:noFill/>
        </p:spPr>
        <p:txBody>
          <a:bodyPr wrap="square">
            <a:spAutoFit/>
          </a:bodyPr>
          <a:lstStyle/>
          <a:p>
            <a:r>
              <a:rPr lang="vi-VN" sz="2400" b="0" i="0">
                <a:solidFill>
                  <a:schemeClr val="accent4">
                    <a:lumMod val="50000"/>
                  </a:schemeClr>
                </a:solidFill>
                <a:effectLst/>
                <a:latin typeface="Nunito Black" pitchFamily="2" charset="0"/>
              </a:rPr>
              <a:t>- Tranh 4: Mỗi sáng, Na dạo chơi trong vườn rồi chạy vào phòng để đem nắng cho bà.</a:t>
            </a:r>
            <a:br>
              <a:rPr lang="vi-VN" sz="2400" b="0" i="0">
                <a:solidFill>
                  <a:schemeClr val="accent4">
                    <a:lumMod val="50000"/>
                  </a:schemeClr>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69791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242029-29D0-5572-C148-766A8DEA6CFB}"/>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2. Kể lại câu chuyện </a:t>
            </a:r>
          </a:p>
        </p:txBody>
      </p:sp>
      <p:sp>
        <p:nvSpPr>
          <p:cNvPr id="7" name="Cloud 6">
            <a:extLst>
              <a:ext uri="{FF2B5EF4-FFF2-40B4-BE49-F238E27FC236}">
                <a16:creationId xmlns:a16="http://schemas.microsoft.com/office/drawing/2014/main" id="{DDB54003-E955-41A5-FCB9-D8CBCAA34C2C}"/>
              </a:ext>
            </a:extLst>
          </p:cNvPr>
          <p:cNvSpPr/>
          <p:nvPr/>
        </p:nvSpPr>
        <p:spPr>
          <a:xfrm>
            <a:off x="4174479" y="74431"/>
            <a:ext cx="4400550" cy="1828800"/>
          </a:xfrm>
          <a:prstGeom prst="cloud">
            <a:avLst/>
          </a:prstGeom>
          <a:solidFill>
            <a:schemeClr val="accent4">
              <a:lumMod val="20000"/>
              <a:lumOff val="80000"/>
            </a:schemeClr>
          </a:solid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Nunito Black" pitchFamily="2" charset="0"/>
            </a:endParaRPr>
          </a:p>
          <a:p>
            <a:pPr algn="ctr"/>
            <a:r>
              <a:rPr lang="en-US" sz="2800" b="0" i="0">
                <a:solidFill>
                  <a:schemeClr val="accent4">
                    <a:lumMod val="50000"/>
                  </a:schemeClr>
                </a:solidFill>
                <a:effectLst/>
                <a:latin typeface="Nunito Black" pitchFamily="2" charset="0"/>
              </a:rPr>
              <a:t>Em dựa vào các bức tranh để kể lại câu chuyện.</a:t>
            </a:r>
            <a:br>
              <a:rPr lang="en-US" sz="2800" b="0" i="0">
                <a:solidFill>
                  <a:schemeClr val="accent4">
                    <a:lumMod val="50000"/>
                  </a:schemeClr>
                </a:solidFill>
                <a:effectLst/>
                <a:latin typeface="Nunito Black" pitchFamily="2" charset="0"/>
              </a:rPr>
            </a:br>
            <a:endParaRPr lang="en-US" sz="2800">
              <a:solidFill>
                <a:schemeClr val="accent4">
                  <a:lumMod val="50000"/>
                </a:schemeClr>
              </a:solidFill>
              <a:latin typeface="Nunito Black" pitchFamily="2" charset="0"/>
            </a:endParaRPr>
          </a:p>
        </p:txBody>
      </p:sp>
      <p:sp>
        <p:nvSpPr>
          <p:cNvPr id="8" name="Rectangle 7">
            <a:extLst>
              <a:ext uri="{FF2B5EF4-FFF2-40B4-BE49-F238E27FC236}">
                <a16:creationId xmlns:a16="http://schemas.microsoft.com/office/drawing/2014/main" id="{86190B49-90E6-9250-1B3F-E5730A12C44D}"/>
              </a:ext>
            </a:extLst>
          </p:cNvPr>
          <p:cNvSpPr/>
          <p:nvPr/>
        </p:nvSpPr>
        <p:spPr>
          <a:xfrm>
            <a:off x="205601" y="988831"/>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Tree>
    <p:extLst>
      <p:ext uri="{BB962C8B-B14F-4D97-AF65-F5344CB8AC3E}">
        <p14:creationId xmlns:p14="http://schemas.microsoft.com/office/powerpoint/2010/main" val="21099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 calcmode="lin" valueType="num">
                                      <p:cBhvr>
                                        <p:cTn id="15" dur="1000"/>
                                        <p:tgtEl>
                                          <p:spTgt spid="7"/>
                                        </p:tgtEl>
                                        <p:attrNameLst>
                                          <p:attrName>style.rotation</p:attrName>
                                        </p:attrNameLst>
                                      </p:cBhvr>
                                      <p:tavLst>
                                        <p:tav tm="0">
                                          <p:val>
                                            <p:fltVal val="0"/>
                                          </p:val>
                                        </p:tav>
                                        <p:tav tm="100000">
                                          <p:val>
                                            <p:fltVal val="9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2CD23C71-B127-4D5B-BA40-1549ADF1938A}"/>
              </a:ext>
            </a:extLst>
          </p:cNvPr>
          <p:cNvSpPr txBox="1"/>
          <p:nvPr/>
        </p:nvSpPr>
        <p:spPr>
          <a:xfrm>
            <a:off x="998953" y="95250"/>
            <a:ext cx="6098344"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en-US" sz="2800" b="1" i="0">
                <a:solidFill>
                  <a:srgbClr val="2888E1"/>
                </a:solidFill>
                <a:effectLst/>
                <a:latin typeface="OpenSansBold"/>
              </a:rPr>
              <a:t>3</a:t>
            </a:r>
            <a:r>
              <a:rPr lang="en-US" sz="2800">
                <a:solidFill>
                  <a:srgbClr val="000000"/>
                </a:solidFill>
                <a:latin typeface="OpenSans"/>
              </a:rPr>
              <a:t>. </a:t>
            </a:r>
            <a:r>
              <a:rPr lang="en-US" sz="2800" b="1" i="0">
                <a:solidFill>
                  <a:schemeClr val="accent1">
                    <a:lumMod val="75000"/>
                  </a:schemeClr>
                </a:solidFill>
                <a:effectLst/>
                <a:latin typeface="OpenSansBold"/>
              </a:rPr>
              <a:t>Em nghĩ gì về cô bé Na?</a:t>
            </a:r>
            <a:endParaRPr lang="en-US" sz="2800" b="0" i="0">
              <a:solidFill>
                <a:schemeClr val="accent1">
                  <a:lumMod val="75000"/>
                </a:schemeClr>
              </a:solidFill>
              <a:effectLst/>
              <a:latin typeface="OpenSans"/>
            </a:endParaRPr>
          </a:p>
        </p:txBody>
      </p:sp>
      <p:pic>
        <p:nvPicPr>
          <p:cNvPr id="6" name="Picture 5">
            <a:extLst>
              <a:ext uri="{FF2B5EF4-FFF2-40B4-BE49-F238E27FC236}">
                <a16:creationId xmlns:a16="http://schemas.microsoft.com/office/drawing/2014/main" id="{FBADB664-6227-63A9-4826-0355E0A256F4}"/>
              </a:ext>
            </a:extLst>
          </p:cNvPr>
          <p:cNvPicPr>
            <a:picLocks noChangeAspect="1"/>
          </p:cNvPicPr>
          <p:nvPr/>
        </p:nvPicPr>
        <p:blipFill>
          <a:blip r:embed="rId3"/>
          <a:stretch>
            <a:fillRect/>
          </a:stretch>
        </p:blipFill>
        <p:spPr>
          <a:xfrm>
            <a:off x="1948955" y="901128"/>
            <a:ext cx="8068801" cy="3848637"/>
          </a:xfrm>
          <a:prstGeom prst="rect">
            <a:avLst/>
          </a:prstGeom>
        </p:spPr>
      </p:pic>
    </p:spTree>
    <p:extLst>
      <p:ext uri="{BB962C8B-B14F-4D97-AF65-F5344CB8AC3E}">
        <p14:creationId xmlns:p14="http://schemas.microsoft.com/office/powerpoint/2010/main" val="14027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42A57C-41E5-DF7A-EEAC-32C9FB095B5A}"/>
              </a:ext>
            </a:extLst>
          </p:cNvPr>
          <p:cNvSpPr txBox="1"/>
          <p:nvPr/>
        </p:nvSpPr>
        <p:spPr>
          <a:xfrm>
            <a:off x="3242135" y="517525"/>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11500">
                <a:solidFill>
                  <a:srgbClr val="F92D67"/>
                </a:solidFill>
                <a:latin typeface="Sigmar One" panose="00000500000000000000" pitchFamily="2" charset="0"/>
                <a:ea typeface="+mj-ea"/>
                <a:cs typeface="+mj-cs"/>
              </a:rPr>
              <a:t>Viết</a:t>
            </a:r>
            <a:r>
              <a:rPr lang="en-US" sz="8000">
                <a:solidFill>
                  <a:srgbClr val="F92D67"/>
                </a:solidFill>
                <a:latin typeface="Sigmar One" panose="00000500000000000000" pitchFamily="2" charset="0"/>
                <a:ea typeface="+mj-ea"/>
                <a:cs typeface="+mj-cs"/>
              </a:rPr>
              <a:t> </a:t>
            </a:r>
            <a:endParaRPr lang="en-US" sz="8000" dirty="0">
              <a:solidFill>
                <a:srgbClr val="F92D67"/>
              </a:solidFill>
              <a:latin typeface="Sigmar One" panose="00000500000000000000" pitchFamily="2" charset="0"/>
              <a:ea typeface="+mj-ea"/>
              <a:cs typeface="+mj-cs"/>
            </a:endParaRPr>
          </a:p>
        </p:txBody>
      </p:sp>
      <p:pic>
        <p:nvPicPr>
          <p:cNvPr id="5" name="Picture 1">
            <a:extLst>
              <a:ext uri="{FF2B5EF4-FFF2-40B4-BE49-F238E27FC236}">
                <a16:creationId xmlns:a16="http://schemas.microsoft.com/office/drawing/2014/main" id="{E2114EBD-B146-FED4-4667-FE8ADAAC957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02486" y="309586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BA9FE5B7-7599-3B14-4664-04D1F73C950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87174" y="3200635"/>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12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794FCEF-C4E7-37A0-5F5F-E21BAA1BFA9A}"/>
              </a:ext>
            </a:extLst>
          </p:cNvPr>
          <p:cNvSpPr txBox="1"/>
          <p:nvPr/>
        </p:nvSpPr>
        <p:spPr>
          <a:xfrm>
            <a:off x="2262053" y="108968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pic>
        <p:nvPicPr>
          <p:cNvPr id="2" name="Picture 1">
            <a:extLst>
              <a:ext uri="{FF2B5EF4-FFF2-40B4-BE49-F238E27FC236}">
                <a16:creationId xmlns:a16="http://schemas.microsoft.com/office/drawing/2014/main" id="{3F9F0572-8F23-A2F1-69FA-7D81419B7D6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98354E41-A302-709D-5D7A-CA5BB9DF2DE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83961" y="342900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977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AA9DBD3-3153-95A5-DA9A-B396F6D07987}"/>
              </a:ext>
            </a:extLst>
          </p:cNvPr>
          <p:cNvSpPr/>
          <p:nvPr/>
        </p:nvSpPr>
        <p:spPr>
          <a:xfrm>
            <a:off x="1247775" y="1333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8" name="Rectangle: Rounded Corners 7">
            <a:extLst>
              <a:ext uri="{FF2B5EF4-FFF2-40B4-BE49-F238E27FC236}">
                <a16:creationId xmlns:a16="http://schemas.microsoft.com/office/drawing/2014/main" id="{9C6A2446-3632-6D90-C09E-12C863A0DE10}"/>
              </a:ext>
            </a:extLst>
          </p:cNvPr>
          <p:cNvSpPr/>
          <p:nvPr/>
        </p:nvSpPr>
        <p:spPr>
          <a:xfrm>
            <a:off x="-87550" y="857938"/>
            <a:ext cx="7577847" cy="4073986"/>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Kho sách của ông bà</a:t>
            </a:r>
          </a:p>
          <a:p>
            <a:r>
              <a:rPr lang="en-US" sz="2800">
                <a:solidFill>
                  <a:schemeClr val="accent1">
                    <a:lumMod val="75000"/>
                  </a:schemeClr>
                </a:solidFill>
                <a:latin typeface="Nunito Black" pitchFamily="2" charset="0"/>
              </a:rPr>
              <a:t>    Ông tôi có rất nhiều sách. Bà thì không có những giá sách đầy ắp như ông, nhưng bà có cả kho sách trong trí nhớ. Tôi rất thích về nhà ông bà. Ban ngày, tôi mải miết đọc sách với ông. Buổi tối, tôi say sưa nghe kho sách của bà. Kho sách nào cũng thật kì diệu.</a:t>
            </a:r>
          </a:p>
          <a:p>
            <a:r>
              <a:rPr lang="en-US" sz="2800">
                <a:solidFill>
                  <a:schemeClr val="accent1">
                    <a:lumMod val="75000"/>
                  </a:schemeClr>
                </a:solidFill>
                <a:latin typeface="Nunito Black" pitchFamily="2" charset="0"/>
              </a:rPr>
              <a:t>                                          ( Hoàng Hà)                                                                                                                                                                   </a:t>
            </a:r>
          </a:p>
        </p:txBody>
      </p:sp>
      <p:pic>
        <p:nvPicPr>
          <p:cNvPr id="1028" name="Picture 4" descr="10 hiệu sách cổ nổi tiếng thế giới">
            <a:extLst>
              <a:ext uri="{FF2B5EF4-FFF2-40B4-BE49-F238E27FC236}">
                <a16:creationId xmlns:a16="http://schemas.microsoft.com/office/drawing/2014/main" id="{69AB2A79-2534-8D3D-093E-BB51D5B2F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854" y="962025"/>
            <a:ext cx="4382632" cy="34514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D15AFA5-7E48-6162-2707-977CEC77D7B2}"/>
              </a:ext>
            </a:extLst>
          </p:cNvPr>
          <p:cNvSpPr/>
          <p:nvPr/>
        </p:nvSpPr>
        <p:spPr>
          <a:xfrm>
            <a:off x="223736" y="5029199"/>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Nunito Black" pitchFamily="2" charset="0"/>
              </a:rPr>
              <a:t>Chú ý:  </a:t>
            </a:r>
          </a:p>
          <a:p>
            <a:r>
              <a:rPr lang="en-US" sz="2800" b="1" i="0">
                <a:solidFill>
                  <a:srgbClr val="002060"/>
                </a:solidFill>
                <a:effectLst/>
                <a:latin typeface="Nunito Black" pitchFamily="2" charset="0"/>
              </a:rPr>
              <a:t>           +</a:t>
            </a:r>
            <a:r>
              <a:rPr lang="en-US" sz="2800" b="0" i="0">
                <a:solidFill>
                  <a:srgbClr val="002060"/>
                </a:solidFill>
                <a:effectLst/>
                <a:latin typeface="Nunito Black" pitchFamily="2" charset="0"/>
              </a:rPr>
              <a:t>Viết đúng chính tả, trình bày sạch đẹp.</a:t>
            </a:r>
            <a:br>
              <a:rPr lang="en-US" sz="2800" b="0" i="0">
                <a:solidFill>
                  <a:srgbClr val="0070C0"/>
                </a:solidFill>
                <a:effectLst/>
                <a:latin typeface="Nunito Black" pitchFamily="2" charset="0"/>
              </a:rPr>
            </a:br>
            <a:r>
              <a:rPr lang="en-US" sz="2800" b="0" i="0">
                <a:solidFill>
                  <a:srgbClr val="0070C0"/>
                </a:solidFill>
                <a:effectLst/>
                <a:latin typeface="Nunito Black" pitchFamily="2" charset="0"/>
              </a:rPr>
              <a:t>           </a:t>
            </a:r>
            <a:r>
              <a:rPr lang="en-US" sz="2800" b="1">
                <a:solidFill>
                  <a:srgbClr val="002060"/>
                </a:solidFill>
                <a:latin typeface="Nunito Black" pitchFamily="2" charset="0"/>
              </a:rPr>
              <a:t>+ Viết hoa tên bài và các chữ đầu mỗi câu</a:t>
            </a:r>
          </a:p>
          <a:p>
            <a:r>
              <a:rPr lang="en-US" sz="2800" b="1">
                <a:solidFill>
                  <a:srgbClr val="002060"/>
                </a:solidFill>
                <a:latin typeface="Nunito Black" pitchFamily="2" charset="0"/>
              </a:rPr>
              <a:t>           + Lùi đầu dòng khi viết câu đầu tiên của đoạn. </a:t>
            </a:r>
          </a:p>
        </p:txBody>
      </p:sp>
      <p:sp>
        <p:nvSpPr>
          <p:cNvPr id="2" name="Rectangle: Rounded Corners 1">
            <a:extLst>
              <a:ext uri="{FF2B5EF4-FFF2-40B4-BE49-F238E27FC236}">
                <a16:creationId xmlns:a16="http://schemas.microsoft.com/office/drawing/2014/main" id="{138D4FD4-5D25-80D2-41E8-7E80D2C57482}"/>
              </a:ext>
            </a:extLst>
          </p:cNvPr>
          <p:cNvSpPr/>
          <p:nvPr/>
        </p:nvSpPr>
        <p:spPr>
          <a:xfrm>
            <a:off x="9025462" y="4442379"/>
            <a:ext cx="2151619" cy="55788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kho sách</a:t>
            </a:r>
          </a:p>
        </p:txBody>
      </p:sp>
    </p:spTree>
    <p:extLst>
      <p:ext uri="{BB962C8B-B14F-4D97-AF65-F5344CB8AC3E}">
        <p14:creationId xmlns:p14="http://schemas.microsoft.com/office/powerpoint/2010/main" val="10593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1000" fill="hold"/>
                                        <p:tgtEl>
                                          <p:spTgt spid="1028"/>
                                        </p:tgtEl>
                                        <p:attrNameLst>
                                          <p:attrName>ppt_w</p:attrName>
                                        </p:attrNameLst>
                                      </p:cBhvr>
                                      <p:tavLst>
                                        <p:tav tm="0">
                                          <p:val>
                                            <p:fltVal val="0"/>
                                          </p:val>
                                        </p:tav>
                                        <p:tav tm="100000">
                                          <p:val>
                                            <p:strVal val="#ppt_w"/>
                                          </p:val>
                                        </p:tav>
                                      </p:tavLst>
                                    </p:anim>
                                    <p:anim calcmode="lin" valueType="num">
                                      <p:cBhvr>
                                        <p:cTn id="15" dur="1000" fill="hold"/>
                                        <p:tgtEl>
                                          <p:spTgt spid="1028"/>
                                        </p:tgtEl>
                                        <p:attrNameLst>
                                          <p:attrName>ppt_h</p:attrName>
                                        </p:attrNameLst>
                                      </p:cBhvr>
                                      <p:tavLst>
                                        <p:tav tm="0">
                                          <p:val>
                                            <p:fltVal val="0"/>
                                          </p:val>
                                        </p:tav>
                                        <p:tav tm="100000">
                                          <p:val>
                                            <p:strVal val="#ppt_h"/>
                                          </p:val>
                                        </p:tav>
                                      </p:tavLst>
                                    </p:anim>
                                    <p:anim calcmode="lin" valueType="num">
                                      <p:cBhvr>
                                        <p:cTn id="16" dur="1000" fill="hold"/>
                                        <p:tgtEl>
                                          <p:spTgt spid="1028"/>
                                        </p:tgtEl>
                                        <p:attrNameLst>
                                          <p:attrName>style.rotation</p:attrName>
                                        </p:attrNameLst>
                                      </p:cBhvr>
                                      <p:tavLst>
                                        <p:tav tm="0">
                                          <p:val>
                                            <p:fltVal val="90"/>
                                          </p:val>
                                        </p:tav>
                                        <p:tav tm="100000">
                                          <p:val>
                                            <p:fltVal val="0"/>
                                          </p:val>
                                        </p:tav>
                                      </p:tavLst>
                                    </p:anim>
                                    <p:animEffect transition="in" filter="fade">
                                      <p:cBhvr>
                                        <p:cTn id="17" dur="1000"/>
                                        <p:tgtEl>
                                          <p:spTgt spid="102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817BDE-6CCF-1022-8F90-9BB3C34B2F60}"/>
              </a:ext>
            </a:extLst>
          </p:cNvPr>
          <p:cNvSpPr/>
          <p:nvPr/>
        </p:nvSpPr>
        <p:spPr>
          <a:xfrm>
            <a:off x="925004" y="1035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9" name="TextBox 8">
            <a:extLst>
              <a:ext uri="{FF2B5EF4-FFF2-40B4-BE49-F238E27FC236}">
                <a16:creationId xmlns:a16="http://schemas.microsoft.com/office/drawing/2014/main" id="{B1036DF5-63CC-A640-27E9-8BD06FF7E2EE}"/>
              </a:ext>
            </a:extLst>
          </p:cNvPr>
          <p:cNvSpPr txBox="1"/>
          <p:nvPr/>
        </p:nvSpPr>
        <p:spPr>
          <a:xfrm>
            <a:off x="0" y="952500"/>
            <a:ext cx="11686456" cy="1055608"/>
          </a:xfrm>
          <a:prstGeom prst="roundRect">
            <a:avLst/>
          </a:prstGeom>
          <a:solidFill>
            <a:srgbClr val="FFFFCC"/>
          </a:solidFill>
          <a:ln w="28575">
            <a:solidFill>
              <a:schemeClr val="bg1"/>
            </a:solidFill>
            <a:prstDash val="sysDash"/>
          </a:ln>
        </p:spPr>
        <p:txBody>
          <a:bodyPr wrap="square">
            <a:spAutoFit/>
          </a:bodyPr>
          <a:lstStyle/>
          <a:p>
            <a:pPr lvl="0"/>
            <a:r>
              <a:rPr lang="en-US" sz="2800" b="1">
                <a:solidFill>
                  <a:srgbClr val="008000"/>
                </a:solidFill>
                <a:latin typeface="Nunito Black" pitchFamily="2" charset="0"/>
                <a:ea typeface="Tahoma" panose="020B0604030504040204" pitchFamily="34" charset="0"/>
                <a:cs typeface="Tahoma" panose="020B0604030504040204" pitchFamily="34" charset="0"/>
              </a:rPr>
              <a:t>a. Tìm từ ngữ được tạo bởi mỗi tiếng dưới đây. Đặt câu với 2 từ ngữ tìm được. </a:t>
            </a:r>
            <a:endParaRPr lang="en-US" sz="28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23F8F21E-EFA3-D33B-B45D-375DA04C3F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0159" l="2900" r="94288">
                        <a14:foregroundMark x1="9781" y1="57143" x2="10341" y2="58177"/>
                        <a14:foregroundMark x1="2900" y1="44444" x2="9781" y2="57143"/>
                        <a14:foregroundMark x1="14148" y1="18413" x2="18717" y2="37778"/>
                        <a14:foregroundMark x1="15510" y1="51111" x2="15024" y2="52282"/>
                        <a14:foregroundMark x1="15642" y1="50794" x2="15510" y2="51111"/>
                        <a14:foregroundMark x1="15774" y1="50476" x2="15642" y2="50794"/>
                        <a14:foregroundMark x1="16169" y1="49524" x2="15774" y2="50476"/>
                        <a14:foregroundMark x1="6415" y1="68254" x2="8084" y2="83492"/>
                        <a14:foregroundMark x1="13972" y1="81587" x2="16696" y2="81270"/>
                        <a14:foregroundMark x1="52900" y1="18413" x2="55360" y2="35873"/>
                        <a14:foregroundMark x1="55360" y1="35873" x2="55360" y2="35873"/>
                        <a14:foregroundMark x1="65729" y1="62222" x2="66696" y2="62540"/>
                        <a14:foregroundMark x1="53954" y1="80952" x2="53954" y2="80952"/>
                        <a14:foregroundMark x1="76011" y1="39048" x2="77944" y2="45397"/>
                        <a14:foregroundMark x1="93585" y1="51746" x2="94376" y2="52063"/>
                        <a14:foregroundMark x1="62917" y1="36190" x2="62917" y2="36190"/>
                        <a14:foregroundMark x1="63796" y1="37143" x2="63796" y2="37143"/>
                        <a14:foregroundMark x1="78295" y1="73651" x2="79174" y2="82857"/>
                        <a14:foregroundMark x1="83919" y1="83810" x2="86995" y2="81270"/>
                        <a14:foregroundMark x1="37610" y1="90159" x2="37610" y2="90159"/>
                        <a14:backgroundMark x1="15026" y1="50476" x2="15026" y2="50476"/>
                        <a14:backgroundMark x1="15026" y1="51111" x2="15026" y2="51111"/>
                        <a14:backgroundMark x1="16257" y1="48889" x2="16257" y2="48889"/>
                        <a14:backgroundMark x1="16257" y1="48889" x2="16257" y2="48889"/>
                        <a14:backgroundMark x1="14851" y1="53016" x2="15114" y2="51429"/>
                        <a14:backgroundMark x1="15114" y1="50794" x2="15114" y2="50794"/>
                        <a14:backgroundMark x1="10369" y1="59683" x2="10369" y2="59683"/>
                        <a14:backgroundMark x1="10193" y1="56508" x2="10193" y2="56190"/>
                        <a14:backgroundMark x1="10633" y1="58095" x2="10633" y2="58095"/>
                        <a14:backgroundMark x1="10369" y1="58413" x2="10721" y2="60317"/>
                        <a14:backgroundMark x1="10018" y1="57143" x2="10018" y2="57143"/>
                      </a14:backgroundRemoval>
                    </a14:imgEffect>
                  </a14:imgLayer>
                </a14:imgProps>
              </a:ext>
            </a:extLst>
          </a:blip>
          <a:stretch>
            <a:fillRect/>
          </a:stretch>
        </p:blipFill>
        <p:spPr>
          <a:xfrm>
            <a:off x="342920" y="2008108"/>
            <a:ext cx="11146368" cy="4040156"/>
          </a:xfrm>
          <a:prstGeom prst="rect">
            <a:avLst/>
          </a:prstGeom>
        </p:spPr>
      </p:pic>
    </p:spTree>
    <p:extLst>
      <p:ext uri="{BB962C8B-B14F-4D97-AF65-F5344CB8AC3E}">
        <p14:creationId xmlns:p14="http://schemas.microsoft.com/office/powerpoint/2010/main" val="314030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BC3EE6D-F2F4-6FDB-D469-5B67D5E864BB}"/>
              </a:ext>
            </a:extLst>
          </p:cNvPr>
          <p:cNvSpPr/>
          <p:nvPr/>
        </p:nvSpPr>
        <p:spPr>
          <a:xfrm>
            <a:off x="925004" y="0"/>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pic>
        <p:nvPicPr>
          <p:cNvPr id="11" name="Picture 10">
            <a:extLst>
              <a:ext uri="{FF2B5EF4-FFF2-40B4-BE49-F238E27FC236}">
                <a16:creationId xmlns:a16="http://schemas.microsoft.com/office/drawing/2014/main" id="{9C7D04F9-D7A6-660D-AD4C-600C633B06C9}"/>
              </a:ext>
            </a:extLst>
          </p:cNvPr>
          <p:cNvPicPr>
            <a:picLocks noChangeAspect="1"/>
          </p:cNvPicPr>
          <p:nvPr/>
        </p:nvPicPr>
        <p:blipFill>
          <a:blip r:embed="rId3"/>
          <a:stretch>
            <a:fillRect/>
          </a:stretch>
        </p:blipFill>
        <p:spPr>
          <a:xfrm>
            <a:off x="2707792" y="2454743"/>
            <a:ext cx="1682913" cy="1270672"/>
          </a:xfrm>
          <a:prstGeom prst="rect">
            <a:avLst/>
          </a:prstGeom>
        </p:spPr>
      </p:pic>
      <p:pic>
        <p:nvPicPr>
          <p:cNvPr id="13" name="Picture 12">
            <a:extLst>
              <a:ext uri="{FF2B5EF4-FFF2-40B4-BE49-F238E27FC236}">
                <a16:creationId xmlns:a16="http://schemas.microsoft.com/office/drawing/2014/main" id="{9F9709AD-9BBB-3025-4CEC-1DC56D558E97}"/>
              </a:ext>
            </a:extLst>
          </p:cNvPr>
          <p:cNvPicPr>
            <a:picLocks noChangeAspect="1"/>
          </p:cNvPicPr>
          <p:nvPr/>
        </p:nvPicPr>
        <p:blipFill>
          <a:blip r:embed="rId4"/>
          <a:stretch>
            <a:fillRect/>
          </a:stretch>
        </p:blipFill>
        <p:spPr>
          <a:xfrm>
            <a:off x="1669250" y="934874"/>
            <a:ext cx="1470933" cy="1090372"/>
          </a:xfrm>
          <a:prstGeom prst="rect">
            <a:avLst/>
          </a:prstGeom>
        </p:spPr>
      </p:pic>
      <p:pic>
        <p:nvPicPr>
          <p:cNvPr id="15" name="Picture 14">
            <a:extLst>
              <a:ext uri="{FF2B5EF4-FFF2-40B4-BE49-F238E27FC236}">
                <a16:creationId xmlns:a16="http://schemas.microsoft.com/office/drawing/2014/main" id="{0628C7D1-9F39-873E-753B-26DD02760535}"/>
              </a:ext>
            </a:extLst>
          </p:cNvPr>
          <p:cNvPicPr>
            <a:picLocks noChangeAspect="1"/>
          </p:cNvPicPr>
          <p:nvPr/>
        </p:nvPicPr>
        <p:blipFill>
          <a:blip r:embed="rId5"/>
          <a:stretch>
            <a:fillRect/>
          </a:stretch>
        </p:blipFill>
        <p:spPr>
          <a:xfrm>
            <a:off x="981839" y="1960718"/>
            <a:ext cx="1774165" cy="1090372"/>
          </a:xfrm>
          <a:prstGeom prst="rect">
            <a:avLst/>
          </a:prstGeom>
        </p:spPr>
      </p:pic>
      <p:pic>
        <p:nvPicPr>
          <p:cNvPr id="17" name="Picture 16">
            <a:extLst>
              <a:ext uri="{FF2B5EF4-FFF2-40B4-BE49-F238E27FC236}">
                <a16:creationId xmlns:a16="http://schemas.microsoft.com/office/drawing/2014/main" id="{F84B9915-2C86-5AAC-9D04-9A1A5AE9A66C}"/>
              </a:ext>
            </a:extLst>
          </p:cNvPr>
          <p:cNvPicPr>
            <a:picLocks noChangeAspect="1"/>
          </p:cNvPicPr>
          <p:nvPr/>
        </p:nvPicPr>
        <p:blipFill>
          <a:blip r:embed="rId6"/>
          <a:stretch>
            <a:fillRect/>
          </a:stretch>
        </p:blipFill>
        <p:spPr>
          <a:xfrm>
            <a:off x="3214596" y="1124588"/>
            <a:ext cx="1629766" cy="1061550"/>
          </a:xfrm>
          <a:prstGeom prst="rect">
            <a:avLst/>
          </a:prstGeom>
        </p:spPr>
      </p:pic>
      <p:pic>
        <p:nvPicPr>
          <p:cNvPr id="19" name="Picture 18">
            <a:extLst>
              <a:ext uri="{FF2B5EF4-FFF2-40B4-BE49-F238E27FC236}">
                <a16:creationId xmlns:a16="http://schemas.microsoft.com/office/drawing/2014/main" id="{E024B2AA-3FCD-65B0-3632-36547057D8B9}"/>
              </a:ext>
            </a:extLst>
          </p:cNvPr>
          <p:cNvPicPr>
            <a:picLocks noChangeAspect="1"/>
          </p:cNvPicPr>
          <p:nvPr/>
        </p:nvPicPr>
        <p:blipFill>
          <a:blip r:embed="rId7"/>
          <a:stretch>
            <a:fillRect/>
          </a:stretch>
        </p:blipFill>
        <p:spPr>
          <a:xfrm>
            <a:off x="4342492" y="2076793"/>
            <a:ext cx="1294005" cy="958811"/>
          </a:xfrm>
          <a:prstGeom prst="rect">
            <a:avLst/>
          </a:prstGeom>
        </p:spPr>
      </p:pic>
      <p:pic>
        <p:nvPicPr>
          <p:cNvPr id="20" name="Picture 19">
            <a:extLst>
              <a:ext uri="{FF2B5EF4-FFF2-40B4-BE49-F238E27FC236}">
                <a16:creationId xmlns:a16="http://schemas.microsoft.com/office/drawing/2014/main" id="{DC7B6AF0-AEFB-2A72-E243-7EB5518F6535}"/>
              </a:ext>
            </a:extLst>
          </p:cNvPr>
          <p:cNvPicPr>
            <a:picLocks noChangeAspect="1"/>
          </p:cNvPicPr>
          <p:nvPr/>
        </p:nvPicPr>
        <p:blipFill>
          <a:blip r:embed="rId8"/>
          <a:stretch>
            <a:fillRect/>
          </a:stretch>
        </p:blipFill>
        <p:spPr>
          <a:xfrm>
            <a:off x="6236066" y="3594884"/>
            <a:ext cx="1503573" cy="1395068"/>
          </a:xfrm>
          <a:prstGeom prst="rect">
            <a:avLst/>
          </a:prstGeom>
        </p:spPr>
      </p:pic>
      <p:pic>
        <p:nvPicPr>
          <p:cNvPr id="21" name="Picture 20">
            <a:extLst>
              <a:ext uri="{FF2B5EF4-FFF2-40B4-BE49-F238E27FC236}">
                <a16:creationId xmlns:a16="http://schemas.microsoft.com/office/drawing/2014/main" id="{EC36F10B-19CD-537B-0F8B-2EFA3A4F425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273" b="95941" l="7435" r="97026">
                        <a14:foregroundMark x1="18959" y1="21771" x2="30112" y2="23247"/>
                        <a14:foregroundMark x1="56134" y1="15129" x2="74349" y2="21771"/>
                        <a14:foregroundMark x1="65799" y1="10701" x2="76580" y2="22509"/>
                        <a14:foregroundMark x1="53160" y1="13653" x2="66914" y2="17343"/>
                        <a14:foregroundMark x1="65056" y1="7380" x2="49814" y2="19557"/>
                        <a14:foregroundMark x1="15613" y1="56089" x2="27881" y2="74170"/>
                        <a14:foregroundMark x1="7435" y1="66421" x2="24907" y2="80074"/>
                        <a14:foregroundMark x1="21933" y1="35424" x2="32342" y2="22509"/>
                        <a14:foregroundMark x1="55390" y1="83764" x2="70632" y2="83764"/>
                        <a14:foregroundMark x1="40149" y1="79336" x2="56877" y2="89299"/>
                        <a14:foregroundMark x1="56877" y1="90775" x2="53160" y2="95941"/>
                        <a14:foregroundMark x1="91822" y1="49077" x2="97026" y2="57565"/>
                      </a14:backgroundRemoval>
                    </a14:imgEffect>
                  </a14:imgLayer>
                </a14:imgProps>
              </a:ext>
            </a:extLst>
          </a:blip>
          <a:stretch>
            <a:fillRect/>
          </a:stretch>
        </p:blipFill>
        <p:spPr>
          <a:xfrm>
            <a:off x="5372399" y="4292418"/>
            <a:ext cx="1283663" cy="1293207"/>
          </a:xfrm>
          <a:prstGeom prst="rect">
            <a:avLst/>
          </a:prstGeom>
        </p:spPr>
      </p:pic>
      <p:pic>
        <p:nvPicPr>
          <p:cNvPr id="22" name="Picture 21">
            <a:extLst>
              <a:ext uri="{FF2B5EF4-FFF2-40B4-BE49-F238E27FC236}">
                <a16:creationId xmlns:a16="http://schemas.microsoft.com/office/drawing/2014/main" id="{AF341273-F6CE-59D2-C01F-59007DBEC05D}"/>
              </a:ext>
            </a:extLst>
          </p:cNvPr>
          <p:cNvPicPr>
            <a:picLocks noChangeAspect="1"/>
          </p:cNvPicPr>
          <p:nvPr/>
        </p:nvPicPr>
        <p:blipFill>
          <a:blip r:embed="rId11"/>
          <a:stretch>
            <a:fillRect/>
          </a:stretch>
        </p:blipFill>
        <p:spPr>
          <a:xfrm>
            <a:off x="5206295" y="5445894"/>
            <a:ext cx="1243684" cy="1189429"/>
          </a:xfrm>
          <a:prstGeom prst="rect">
            <a:avLst/>
          </a:prstGeom>
        </p:spPr>
      </p:pic>
      <p:pic>
        <p:nvPicPr>
          <p:cNvPr id="23" name="Picture 22">
            <a:extLst>
              <a:ext uri="{FF2B5EF4-FFF2-40B4-BE49-F238E27FC236}">
                <a16:creationId xmlns:a16="http://schemas.microsoft.com/office/drawing/2014/main" id="{43764D7D-D2EF-5EEC-E076-786FE1835DF9}"/>
              </a:ext>
            </a:extLst>
          </p:cNvPr>
          <p:cNvPicPr>
            <a:picLocks noChangeAspect="1"/>
          </p:cNvPicPr>
          <p:nvPr/>
        </p:nvPicPr>
        <p:blipFill>
          <a:blip r:embed="rId12"/>
          <a:stretch>
            <a:fillRect/>
          </a:stretch>
        </p:blipFill>
        <p:spPr>
          <a:xfrm>
            <a:off x="6331866" y="5489568"/>
            <a:ext cx="1155111" cy="1124483"/>
          </a:xfrm>
          <a:prstGeom prst="rect">
            <a:avLst/>
          </a:prstGeom>
        </p:spPr>
      </p:pic>
      <p:pic>
        <p:nvPicPr>
          <p:cNvPr id="24" name="Picture 23">
            <a:extLst>
              <a:ext uri="{FF2B5EF4-FFF2-40B4-BE49-F238E27FC236}">
                <a16:creationId xmlns:a16="http://schemas.microsoft.com/office/drawing/2014/main" id="{0820C89D-82D8-7EBF-C7AA-F132A53355A6}"/>
              </a:ext>
            </a:extLst>
          </p:cNvPr>
          <p:cNvPicPr>
            <a:picLocks noChangeAspect="1"/>
          </p:cNvPicPr>
          <p:nvPr/>
        </p:nvPicPr>
        <p:blipFill>
          <a:blip r:embed="rId13"/>
          <a:stretch>
            <a:fillRect/>
          </a:stretch>
        </p:blipFill>
        <p:spPr>
          <a:xfrm>
            <a:off x="7385861" y="4765985"/>
            <a:ext cx="1294005" cy="1239135"/>
          </a:xfrm>
          <a:prstGeom prst="rect">
            <a:avLst/>
          </a:prstGeom>
        </p:spPr>
      </p:pic>
      <p:pic>
        <p:nvPicPr>
          <p:cNvPr id="31" name="Picture 30">
            <a:extLst>
              <a:ext uri="{FF2B5EF4-FFF2-40B4-BE49-F238E27FC236}">
                <a16:creationId xmlns:a16="http://schemas.microsoft.com/office/drawing/2014/main" id="{FEA18DC9-B86E-9ED8-C6F0-30094FDFE90F}"/>
              </a:ext>
            </a:extLst>
          </p:cNvPr>
          <p:cNvPicPr>
            <a:picLocks noChangeAspect="1"/>
          </p:cNvPicPr>
          <p:nvPr/>
        </p:nvPicPr>
        <p:blipFill>
          <a:blip r:embed="rId14"/>
          <a:stretch>
            <a:fillRect/>
          </a:stretch>
        </p:blipFill>
        <p:spPr>
          <a:xfrm>
            <a:off x="440731" y="3854030"/>
            <a:ext cx="1503573" cy="1275968"/>
          </a:xfrm>
          <a:prstGeom prst="rect">
            <a:avLst/>
          </a:prstGeom>
        </p:spPr>
      </p:pic>
      <p:pic>
        <p:nvPicPr>
          <p:cNvPr id="33" name="Picture 32">
            <a:extLst>
              <a:ext uri="{FF2B5EF4-FFF2-40B4-BE49-F238E27FC236}">
                <a16:creationId xmlns:a16="http://schemas.microsoft.com/office/drawing/2014/main" id="{9C24AD0A-A802-51A4-DBD2-4E8442860F90}"/>
              </a:ext>
            </a:extLst>
          </p:cNvPr>
          <p:cNvPicPr>
            <a:picLocks noChangeAspect="1"/>
          </p:cNvPicPr>
          <p:nvPr/>
        </p:nvPicPr>
        <p:blipFill>
          <a:blip r:embed="rId15"/>
          <a:stretch>
            <a:fillRect/>
          </a:stretch>
        </p:blipFill>
        <p:spPr>
          <a:xfrm>
            <a:off x="1958316" y="3877778"/>
            <a:ext cx="1283663" cy="1079716"/>
          </a:xfrm>
          <a:prstGeom prst="rect">
            <a:avLst/>
          </a:prstGeom>
        </p:spPr>
      </p:pic>
      <p:pic>
        <p:nvPicPr>
          <p:cNvPr id="35" name="Picture 34">
            <a:extLst>
              <a:ext uri="{FF2B5EF4-FFF2-40B4-BE49-F238E27FC236}">
                <a16:creationId xmlns:a16="http://schemas.microsoft.com/office/drawing/2014/main" id="{6C2C511D-6994-1F5B-D0B3-236276CFD754}"/>
              </a:ext>
            </a:extLst>
          </p:cNvPr>
          <p:cNvPicPr>
            <a:picLocks noChangeAspect="1"/>
          </p:cNvPicPr>
          <p:nvPr/>
        </p:nvPicPr>
        <p:blipFill>
          <a:blip r:embed="rId16"/>
          <a:stretch>
            <a:fillRect/>
          </a:stretch>
        </p:blipFill>
        <p:spPr>
          <a:xfrm>
            <a:off x="2550970" y="5188569"/>
            <a:ext cx="1178427" cy="958811"/>
          </a:xfrm>
          <a:prstGeom prst="rect">
            <a:avLst/>
          </a:prstGeom>
        </p:spPr>
      </p:pic>
      <p:pic>
        <p:nvPicPr>
          <p:cNvPr id="37" name="Picture 36">
            <a:extLst>
              <a:ext uri="{FF2B5EF4-FFF2-40B4-BE49-F238E27FC236}">
                <a16:creationId xmlns:a16="http://schemas.microsoft.com/office/drawing/2014/main" id="{1D21452B-E2DC-9734-3EC4-DF2F55C5F9C0}"/>
              </a:ext>
            </a:extLst>
          </p:cNvPr>
          <p:cNvPicPr>
            <a:picLocks noChangeAspect="1"/>
          </p:cNvPicPr>
          <p:nvPr/>
        </p:nvPicPr>
        <p:blipFill>
          <a:blip r:embed="rId17"/>
          <a:stretch>
            <a:fillRect/>
          </a:stretch>
        </p:blipFill>
        <p:spPr>
          <a:xfrm>
            <a:off x="56489" y="5129998"/>
            <a:ext cx="1178427" cy="1075955"/>
          </a:xfrm>
          <a:prstGeom prst="rect">
            <a:avLst/>
          </a:prstGeom>
        </p:spPr>
      </p:pic>
      <p:pic>
        <p:nvPicPr>
          <p:cNvPr id="39" name="Picture 38">
            <a:extLst>
              <a:ext uri="{FF2B5EF4-FFF2-40B4-BE49-F238E27FC236}">
                <a16:creationId xmlns:a16="http://schemas.microsoft.com/office/drawing/2014/main" id="{F086E13C-1D1F-661D-7BF5-32E6ACCA14ED}"/>
              </a:ext>
            </a:extLst>
          </p:cNvPr>
          <p:cNvPicPr>
            <a:picLocks noChangeAspect="1"/>
          </p:cNvPicPr>
          <p:nvPr/>
        </p:nvPicPr>
        <p:blipFill>
          <a:blip r:embed="rId18"/>
          <a:stretch>
            <a:fillRect/>
          </a:stretch>
        </p:blipFill>
        <p:spPr>
          <a:xfrm>
            <a:off x="1192517" y="5129998"/>
            <a:ext cx="1352811" cy="1161375"/>
          </a:xfrm>
          <a:prstGeom prst="rect">
            <a:avLst/>
          </a:prstGeom>
        </p:spPr>
      </p:pic>
      <p:pic>
        <p:nvPicPr>
          <p:cNvPr id="41" name="Picture 40">
            <a:extLst>
              <a:ext uri="{FF2B5EF4-FFF2-40B4-BE49-F238E27FC236}">
                <a16:creationId xmlns:a16="http://schemas.microsoft.com/office/drawing/2014/main" id="{85139D40-F1D7-F2D4-95F3-26E416F9C855}"/>
              </a:ext>
            </a:extLst>
          </p:cNvPr>
          <p:cNvPicPr>
            <a:picLocks noChangeAspect="1"/>
          </p:cNvPicPr>
          <p:nvPr/>
        </p:nvPicPr>
        <p:blipFill>
          <a:blip r:embed="rId19"/>
          <a:stretch>
            <a:fillRect/>
          </a:stretch>
        </p:blipFill>
        <p:spPr>
          <a:xfrm>
            <a:off x="3187381" y="4183134"/>
            <a:ext cx="1155111" cy="976150"/>
          </a:xfrm>
          <a:prstGeom prst="rect">
            <a:avLst/>
          </a:prstGeom>
        </p:spPr>
      </p:pic>
      <p:pic>
        <p:nvPicPr>
          <p:cNvPr id="43" name="Picture 42">
            <a:extLst>
              <a:ext uri="{FF2B5EF4-FFF2-40B4-BE49-F238E27FC236}">
                <a16:creationId xmlns:a16="http://schemas.microsoft.com/office/drawing/2014/main" id="{8EFC2FDF-B949-0BE4-ED63-9D41C813DCC8}"/>
              </a:ext>
            </a:extLst>
          </p:cNvPr>
          <p:cNvPicPr>
            <a:picLocks noChangeAspect="1"/>
          </p:cNvPicPr>
          <p:nvPr/>
        </p:nvPicPr>
        <p:blipFill>
          <a:blip r:embed="rId20"/>
          <a:stretch>
            <a:fillRect/>
          </a:stretch>
        </p:blipFill>
        <p:spPr>
          <a:xfrm>
            <a:off x="10347457" y="1915680"/>
            <a:ext cx="1360716" cy="971057"/>
          </a:xfrm>
          <a:prstGeom prst="rect">
            <a:avLst/>
          </a:prstGeom>
        </p:spPr>
      </p:pic>
      <p:pic>
        <p:nvPicPr>
          <p:cNvPr id="44" name="Picture 43">
            <a:extLst>
              <a:ext uri="{FF2B5EF4-FFF2-40B4-BE49-F238E27FC236}">
                <a16:creationId xmlns:a16="http://schemas.microsoft.com/office/drawing/2014/main" id="{5D89B6E4-8A6F-39AB-D019-649F784D6323}"/>
              </a:ext>
            </a:extLst>
          </p:cNvPr>
          <p:cNvPicPr>
            <a:picLocks noChangeAspect="1"/>
          </p:cNvPicPr>
          <p:nvPr/>
        </p:nvPicPr>
        <p:blipFill>
          <a:blip r:embed="rId21"/>
          <a:stretch>
            <a:fillRect/>
          </a:stretch>
        </p:blipFill>
        <p:spPr>
          <a:xfrm>
            <a:off x="10421616" y="2906803"/>
            <a:ext cx="1570162" cy="1124483"/>
          </a:xfrm>
          <a:prstGeom prst="rect">
            <a:avLst/>
          </a:prstGeom>
        </p:spPr>
      </p:pic>
      <p:pic>
        <p:nvPicPr>
          <p:cNvPr id="45" name="Picture 44">
            <a:extLst>
              <a:ext uri="{FF2B5EF4-FFF2-40B4-BE49-F238E27FC236}">
                <a16:creationId xmlns:a16="http://schemas.microsoft.com/office/drawing/2014/main" id="{B40C1634-06BA-5677-65DC-93D8738F174B}"/>
              </a:ext>
            </a:extLst>
          </p:cNvPr>
          <p:cNvPicPr>
            <a:picLocks noChangeAspect="1"/>
          </p:cNvPicPr>
          <p:nvPr/>
        </p:nvPicPr>
        <p:blipFill>
          <a:blip r:embed="rId22"/>
          <a:stretch>
            <a:fillRect/>
          </a:stretch>
        </p:blipFill>
        <p:spPr>
          <a:xfrm>
            <a:off x="8834546" y="2128306"/>
            <a:ext cx="1409783" cy="1058904"/>
          </a:xfrm>
          <a:prstGeom prst="rect">
            <a:avLst/>
          </a:prstGeom>
        </p:spPr>
      </p:pic>
      <p:pic>
        <p:nvPicPr>
          <p:cNvPr id="46" name="Picture 45">
            <a:extLst>
              <a:ext uri="{FF2B5EF4-FFF2-40B4-BE49-F238E27FC236}">
                <a16:creationId xmlns:a16="http://schemas.microsoft.com/office/drawing/2014/main" id="{8B652D91-B12D-9DBD-ED4A-D64705FF9FBA}"/>
              </a:ext>
            </a:extLst>
          </p:cNvPr>
          <p:cNvPicPr>
            <a:picLocks noChangeAspect="1"/>
          </p:cNvPicPr>
          <p:nvPr/>
        </p:nvPicPr>
        <p:blipFill>
          <a:blip r:embed="rId23"/>
          <a:stretch>
            <a:fillRect/>
          </a:stretch>
        </p:blipFill>
        <p:spPr>
          <a:xfrm>
            <a:off x="9057173" y="3951315"/>
            <a:ext cx="1682973" cy="1237254"/>
          </a:xfrm>
          <a:prstGeom prst="rect">
            <a:avLst/>
          </a:prstGeom>
        </p:spPr>
      </p:pic>
      <p:pic>
        <p:nvPicPr>
          <p:cNvPr id="47" name="Picture 46">
            <a:extLst>
              <a:ext uri="{FF2B5EF4-FFF2-40B4-BE49-F238E27FC236}">
                <a16:creationId xmlns:a16="http://schemas.microsoft.com/office/drawing/2014/main" id="{ECA97BB2-5289-3A51-D4C7-C7114810884E}"/>
              </a:ext>
            </a:extLst>
          </p:cNvPr>
          <p:cNvPicPr>
            <a:picLocks noChangeAspect="1"/>
          </p:cNvPicPr>
          <p:nvPr/>
        </p:nvPicPr>
        <p:blipFill>
          <a:blip r:embed="rId24"/>
          <a:stretch>
            <a:fillRect/>
          </a:stretch>
        </p:blipFill>
        <p:spPr>
          <a:xfrm>
            <a:off x="7941906" y="3276385"/>
            <a:ext cx="1433796" cy="1058904"/>
          </a:xfrm>
          <a:prstGeom prst="rect">
            <a:avLst/>
          </a:prstGeom>
        </p:spPr>
      </p:pic>
    </p:spTree>
    <p:extLst>
      <p:ext uri="{BB962C8B-B14F-4D97-AF65-F5344CB8AC3E}">
        <p14:creationId xmlns:p14="http://schemas.microsoft.com/office/powerpoint/2010/main" val="1960382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950877-429B-FE5C-AD93-6189E4A8854E}"/>
              </a:ext>
            </a:extLst>
          </p:cNvPr>
          <p:cNvSpPr/>
          <p:nvPr/>
        </p:nvSpPr>
        <p:spPr>
          <a:xfrm>
            <a:off x="276225" y="0"/>
            <a:ext cx="10972799" cy="127635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b . Tìm tiếng chứa </a:t>
            </a:r>
            <a:r>
              <a:rPr lang="en-US" sz="3200">
                <a:solidFill>
                  <a:srgbClr val="FFC000"/>
                </a:solidFill>
                <a:latin typeface="Nunito Black" pitchFamily="2" charset="0"/>
              </a:rPr>
              <a:t>uôn</a:t>
            </a:r>
            <a:r>
              <a:rPr lang="en-US" sz="3200">
                <a:latin typeface="Nunito Black" pitchFamily="2" charset="0"/>
              </a:rPr>
              <a:t> hoặc </a:t>
            </a:r>
            <a:r>
              <a:rPr lang="en-US" sz="3200">
                <a:solidFill>
                  <a:srgbClr val="FFC000"/>
                </a:solidFill>
                <a:latin typeface="Nunito Black" pitchFamily="2" charset="0"/>
              </a:rPr>
              <a:t>uông</a:t>
            </a:r>
            <a:r>
              <a:rPr lang="en-US" sz="3200">
                <a:latin typeface="Nunito Black" pitchFamily="2" charset="0"/>
              </a:rPr>
              <a:t> thay cho ô vuông. Viết vào vở các từ ngữ có tiếng đó trong đoạn văn.</a:t>
            </a:r>
          </a:p>
        </p:txBody>
      </p:sp>
      <p:sp>
        <p:nvSpPr>
          <p:cNvPr id="39" name="TextBox 2">
            <a:extLst>
              <a:ext uri="{FF2B5EF4-FFF2-40B4-BE49-F238E27FC236}">
                <a16:creationId xmlns:a16="http://schemas.microsoft.com/office/drawing/2014/main" id="{0946208F-9F48-8F92-C405-87DA78DDA7D2}"/>
              </a:ext>
            </a:extLst>
          </p:cNvPr>
          <p:cNvSpPr txBox="1"/>
          <p:nvPr/>
        </p:nvSpPr>
        <p:spPr>
          <a:xfrm>
            <a:off x="8100829" y="1362525"/>
            <a:ext cx="4389081" cy="1827193"/>
          </a:xfrm>
          <a:prstGeom prst="cloud">
            <a:avLst/>
          </a:prstGeom>
          <a:solidFill>
            <a:srgbClr val="FFFFCC"/>
          </a:solidFill>
          <a:ln w="28575">
            <a:solidFill>
              <a:srgbClr val="217875"/>
            </a:solidFill>
            <a:prstDash val="sysDash"/>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sinh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thảo</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err="1">
                <a:ln>
                  <a:noFill/>
                </a:ln>
                <a:solidFill>
                  <a:srgbClr val="F79646">
                    <a:lumMod val="50000"/>
                  </a:srgbClr>
                </a:solidFill>
                <a:effectLst/>
                <a:uLnTx/>
                <a:uFillTx/>
                <a:latin typeface="Baloo 2 SemiBold" pitchFamily="2" charset="0"/>
                <a:ea typeface="+mn-ea"/>
                <a:cs typeface="Baloo 2 SemiBold" pitchFamily="2" charset="0"/>
              </a:rPr>
              <a:t>luận</a:t>
            </a:r>
            <a:r>
              <a:rPr kumimoji="0" lang="en-US" sz="3600" b="1"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nhóm</a:t>
            </a:r>
            <a:endPar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endParaRPr>
          </a:p>
        </p:txBody>
      </p:sp>
      <p:sp>
        <p:nvSpPr>
          <p:cNvPr id="43" name="TextBox 42">
            <a:extLst>
              <a:ext uri="{FF2B5EF4-FFF2-40B4-BE49-F238E27FC236}">
                <a16:creationId xmlns:a16="http://schemas.microsoft.com/office/drawing/2014/main" id="{00FA681D-0C8A-711D-2DEE-F276A2958467}"/>
              </a:ext>
            </a:extLst>
          </p:cNvPr>
          <p:cNvSpPr txBox="1"/>
          <p:nvPr/>
        </p:nvSpPr>
        <p:spPr>
          <a:xfrm>
            <a:off x="628650" y="4237018"/>
            <a:ext cx="609600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4" name="Rectangle: Rounded Corners 43">
            <a:extLst>
              <a:ext uri="{FF2B5EF4-FFF2-40B4-BE49-F238E27FC236}">
                <a16:creationId xmlns:a16="http://schemas.microsoft.com/office/drawing/2014/main" id="{0918391D-56C8-D396-EEDF-EDF679782BDF}"/>
              </a:ext>
            </a:extLst>
          </p:cNvPr>
          <p:cNvSpPr/>
          <p:nvPr/>
        </p:nvSpPr>
        <p:spPr>
          <a:xfrm>
            <a:off x="716197" y="3061261"/>
            <a:ext cx="10972799" cy="3644176"/>
          </a:xfrm>
          <a:prstGeom prst="roundRect">
            <a:avLst/>
          </a:prstGeom>
          <a:solidFill>
            <a:schemeClr val="accent1">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rgbClr val="000000"/>
                </a:solidFill>
                <a:effectLst/>
                <a:latin typeface="Nunito Black" pitchFamily="2" charset="0"/>
              </a:rPr>
              <a:t>Cơn dông nổi lên. Trời sập tối, gió giật</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mạnh,</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vi-VN" sz="4800" b="0" i="0">
                <a:solidFill>
                  <a:srgbClr val="000000"/>
                </a:solidFill>
                <a:effectLst/>
                <a:latin typeface="Nunito Black" pitchFamily="2" charset="0"/>
              </a:rPr>
              <a:t>□</a:t>
            </a:r>
            <a:r>
              <a:rPr lang="en-US" sz="4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phăng những đám lá rụng và thổi tung chúng lên không trung. Bụi bay cuồn</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vi-VN" sz="5400" b="0" i="0">
                <a:solidFill>
                  <a:srgbClr val="000000"/>
                </a:solidFill>
                <a:effectLst/>
                <a:latin typeface="Nunito Black" pitchFamily="2" charset="0"/>
              </a:rPr>
              <a:t>□</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Mẹ bỏ đám rau </a:t>
            </a:r>
            <a:r>
              <a:rPr lang="en-US" sz="2800" b="0" i="0">
                <a:solidFill>
                  <a:srgbClr val="000000"/>
                </a:solidFill>
                <a:effectLst/>
                <a:latin typeface="Nunito Black" pitchFamily="2" charset="0"/>
              </a:rPr>
              <a:t>   </a:t>
            </a:r>
            <a:r>
              <a:rPr lang="vi-VN" sz="4400" b="0" i="0">
                <a:solidFill>
                  <a:srgbClr val="000000"/>
                </a:solidFill>
                <a:effectLst/>
                <a:latin typeface="Nunito Black" pitchFamily="2" charset="0"/>
              </a:rPr>
              <a:t>□ </a:t>
            </a:r>
            <a:r>
              <a:rPr lang="en-US" sz="4400" b="0" i="0">
                <a:solidFill>
                  <a:srgbClr val="000000"/>
                </a:solidFill>
                <a:effectLst/>
                <a:latin typeface="Nunito Black" pitchFamily="2" charset="0"/>
              </a:rPr>
              <a:t>    </a:t>
            </a:r>
            <a:r>
              <a:rPr lang="vi-VN" sz="2800" b="0" i="0">
                <a:solidFill>
                  <a:srgbClr val="000000"/>
                </a:solidFill>
                <a:effectLst/>
                <a:latin typeface="Nunito Black" pitchFamily="2" charset="0"/>
              </a:rPr>
              <a:t>đang hái dở,</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5400" b="0" i="0">
                <a:solidFill>
                  <a:srgbClr val="000000"/>
                </a:solidFill>
                <a:effectLst/>
                <a:latin typeface="Nunito Black" pitchFamily="2" charset="0"/>
              </a:rPr>
              <a:t>□</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quýt chạy đi lùa gà vịt vào </a:t>
            </a:r>
            <a:r>
              <a:rPr lang="vi-VN" sz="4800" b="0" i="0">
                <a:solidFill>
                  <a:srgbClr val="000000"/>
                </a:solidFill>
                <a:effectLst/>
                <a:latin typeface="Nunito Black" pitchFamily="2" charset="0"/>
              </a:rPr>
              <a:t>□</a:t>
            </a:r>
            <a:r>
              <a:rPr lang="vi-VN" sz="2800" b="0" i="0">
                <a:solidFill>
                  <a:srgbClr val="000000"/>
                </a:solidFill>
                <a:effectLst/>
                <a:latin typeface="Nunito Black" pitchFamily="2" charset="0"/>
              </a:rPr>
              <a:t>.</a:t>
            </a:r>
            <a:br>
              <a:rPr lang="vi-VN" sz="2800" b="0" i="0">
                <a:solidFill>
                  <a:srgbClr val="000000"/>
                </a:solidFill>
                <a:effectLst/>
                <a:latin typeface="Nunito Black" pitchFamily="2" charset="0"/>
              </a:rPr>
            </a:br>
            <a:endParaRPr lang="en-US" sz="2800">
              <a:latin typeface="Nunito Black" pitchFamily="2" charset="0"/>
            </a:endParaRPr>
          </a:p>
        </p:txBody>
      </p:sp>
      <p:sp>
        <p:nvSpPr>
          <p:cNvPr id="45" name="Rectangle: Rounded Corners 44">
            <a:extLst>
              <a:ext uri="{FF2B5EF4-FFF2-40B4-BE49-F238E27FC236}">
                <a16:creationId xmlns:a16="http://schemas.microsoft.com/office/drawing/2014/main" id="{5A12A960-94CE-0E73-9821-56D566EFE7F5}"/>
              </a:ext>
            </a:extLst>
          </p:cNvPr>
          <p:cNvSpPr/>
          <p:nvPr/>
        </p:nvSpPr>
        <p:spPr>
          <a:xfrm>
            <a:off x="8880683" y="3345117"/>
            <a:ext cx="1177716"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cuốn </a:t>
            </a:r>
          </a:p>
        </p:txBody>
      </p:sp>
      <p:sp>
        <p:nvSpPr>
          <p:cNvPr id="46" name="Rectangle: Rounded Corners 45">
            <a:extLst>
              <a:ext uri="{FF2B5EF4-FFF2-40B4-BE49-F238E27FC236}">
                <a16:creationId xmlns:a16="http://schemas.microsoft.com/office/drawing/2014/main" id="{60BD7E77-F94A-1CEE-F71C-D3513E98399F}"/>
              </a:ext>
            </a:extLst>
          </p:cNvPr>
          <p:cNvSpPr/>
          <p:nvPr/>
        </p:nvSpPr>
        <p:spPr>
          <a:xfrm>
            <a:off x="2816092" y="4651462"/>
            <a:ext cx="1073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cuộn</a:t>
            </a:r>
          </a:p>
        </p:txBody>
      </p:sp>
      <p:sp>
        <p:nvSpPr>
          <p:cNvPr id="47" name="Rectangle: Rounded Corners 46">
            <a:extLst>
              <a:ext uri="{FF2B5EF4-FFF2-40B4-BE49-F238E27FC236}">
                <a16:creationId xmlns:a16="http://schemas.microsoft.com/office/drawing/2014/main" id="{B327E561-45A5-CCCB-5031-38148F767EAB}"/>
              </a:ext>
            </a:extLst>
          </p:cNvPr>
          <p:cNvSpPr/>
          <p:nvPr/>
        </p:nvSpPr>
        <p:spPr>
          <a:xfrm>
            <a:off x="6660809" y="4651463"/>
            <a:ext cx="1440019"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muống</a:t>
            </a:r>
          </a:p>
        </p:txBody>
      </p:sp>
      <p:sp>
        <p:nvSpPr>
          <p:cNvPr id="48" name="Rectangle: Rounded Corners 47">
            <a:extLst>
              <a:ext uri="{FF2B5EF4-FFF2-40B4-BE49-F238E27FC236}">
                <a16:creationId xmlns:a16="http://schemas.microsoft.com/office/drawing/2014/main" id="{47E79795-8E50-E2DE-A7C0-4FB4969AA5F3}"/>
              </a:ext>
            </a:extLst>
          </p:cNvPr>
          <p:cNvSpPr/>
          <p:nvPr/>
        </p:nvSpPr>
        <p:spPr>
          <a:xfrm>
            <a:off x="10273013" y="4651463"/>
            <a:ext cx="1290337"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C00000"/>
                </a:solidFill>
                <a:latin typeface="Nunito Black" pitchFamily="2" charset="0"/>
              </a:rPr>
              <a:t>cuống</a:t>
            </a:r>
          </a:p>
        </p:txBody>
      </p:sp>
      <p:sp>
        <p:nvSpPr>
          <p:cNvPr id="49" name="Rectangle: Rounded Corners 48">
            <a:extLst>
              <a:ext uri="{FF2B5EF4-FFF2-40B4-BE49-F238E27FC236}">
                <a16:creationId xmlns:a16="http://schemas.microsoft.com/office/drawing/2014/main" id="{61B2A8CE-E60E-74F6-5DEC-E9A366FB394C}"/>
              </a:ext>
            </a:extLst>
          </p:cNvPr>
          <p:cNvSpPr/>
          <p:nvPr/>
        </p:nvSpPr>
        <p:spPr>
          <a:xfrm>
            <a:off x="8224188" y="5464464"/>
            <a:ext cx="1582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chuồng</a:t>
            </a:r>
          </a:p>
        </p:txBody>
      </p:sp>
    </p:spTree>
    <p:extLst>
      <p:ext uri="{BB962C8B-B14F-4D97-AF65-F5344CB8AC3E}">
        <p14:creationId xmlns:p14="http://schemas.microsoft.com/office/powerpoint/2010/main" val="17935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P spid="46" grpId="0" animBg="1"/>
      <p:bldP spid="47" grpId="0" animBg="1"/>
      <p:bldP spid="48" grpId="0"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7E2C35E1-83EE-9F38-187F-D8235FA9480C}"/>
              </a:ext>
            </a:extLst>
          </p:cNvPr>
          <p:cNvSpPr txBox="1"/>
          <p:nvPr/>
        </p:nvSpPr>
        <p:spPr>
          <a:xfrm>
            <a:off x="2262053" y="108968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VẬN DỤNG</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313757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32C468-1FBE-60AB-6F5C-A3E240F88DB9}"/>
              </a:ext>
            </a:extLst>
          </p:cNvPr>
          <p:cNvSpPr txBox="1"/>
          <p:nvPr/>
        </p:nvSpPr>
        <p:spPr>
          <a:xfrm>
            <a:off x="885949" y="96667"/>
            <a:ext cx="10724861" cy="1938992"/>
          </a:xfrm>
          <a:prstGeom prst="rect">
            <a:avLst/>
          </a:prstGeom>
          <a:noFill/>
        </p:spPr>
        <p:txBody>
          <a:bodyPr wrap="square" rtlCol="0">
            <a:spAutoFit/>
          </a:bodyPr>
          <a:lstStyle/>
          <a:p>
            <a:r>
              <a:rPr lang="en-US" sz="2400">
                <a:solidFill>
                  <a:srgbClr val="0070C0"/>
                </a:solidFill>
                <a:latin typeface="Nunito Black" pitchFamily="2" charset="0"/>
              </a:rPr>
              <a:t>3. </a:t>
            </a:r>
            <a:r>
              <a:rPr lang="vi-VN" sz="2400" b="0" i="0">
                <a:solidFill>
                  <a:srgbClr val="0070C0"/>
                </a:solidFill>
                <a:effectLst/>
                <a:latin typeface="Nunito Black" pitchFamily="2" charset="0"/>
              </a:rPr>
              <a:t>Làm một tấm thiệp nhỏ, trang trí thật đẹp. Viết những lời thể hiện tình cảm yêu thương hoặc lòng biết ơn của em dành tặng một người thân.</a:t>
            </a:r>
            <a:br>
              <a:rPr lang="vi-VN" sz="2400" b="0" i="0">
                <a:solidFill>
                  <a:srgbClr val="0070C0"/>
                </a:solidFill>
                <a:effectLst/>
                <a:latin typeface="Nunito Black" pitchFamily="2" charset="0"/>
              </a:rPr>
            </a:br>
            <a:br>
              <a:rPr lang="vi-VN" sz="2400" b="0" i="0">
                <a:solidFill>
                  <a:srgbClr val="000000"/>
                </a:solidFill>
                <a:effectLst/>
                <a:latin typeface="OpenSans"/>
              </a:rPr>
            </a:br>
            <a:endParaRPr lang="en-US" sz="2400">
              <a:solidFill>
                <a:schemeClr val="accent1">
                  <a:lumMod val="75000"/>
                </a:schemeClr>
              </a:solidFill>
              <a:latin typeface="Nunito Black" pitchFamily="2" charset="0"/>
            </a:endParaRPr>
          </a:p>
        </p:txBody>
      </p:sp>
      <p:pic>
        <p:nvPicPr>
          <p:cNvPr id="9" name="Picture 8">
            <a:extLst>
              <a:ext uri="{FF2B5EF4-FFF2-40B4-BE49-F238E27FC236}">
                <a16:creationId xmlns:a16="http://schemas.microsoft.com/office/drawing/2014/main" id="{476536B7-7CFB-A107-9090-D03A527B30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138215" y="0"/>
            <a:ext cx="885949" cy="581106"/>
          </a:xfrm>
          <a:prstGeom prst="rect">
            <a:avLst/>
          </a:prstGeom>
        </p:spPr>
      </p:pic>
      <p:sp>
        <p:nvSpPr>
          <p:cNvPr id="11" name="TextBox 10">
            <a:extLst>
              <a:ext uri="{FF2B5EF4-FFF2-40B4-BE49-F238E27FC236}">
                <a16:creationId xmlns:a16="http://schemas.microsoft.com/office/drawing/2014/main" id="{8CDFA847-A15C-767D-BA81-74F741C96DE8}"/>
              </a:ext>
            </a:extLst>
          </p:cNvPr>
          <p:cNvSpPr txBox="1"/>
          <p:nvPr/>
        </p:nvSpPr>
        <p:spPr>
          <a:xfrm>
            <a:off x="4454076" y="1136509"/>
            <a:ext cx="6097554" cy="2369880"/>
          </a:xfrm>
          <a:prstGeom prst="rect">
            <a:avLst/>
          </a:prstGeom>
          <a:noFill/>
        </p:spPr>
        <p:txBody>
          <a:bodyPr wrap="square">
            <a:spAutoFit/>
          </a:bodyPr>
          <a:lstStyle/>
          <a:p>
            <a:r>
              <a:rPr lang="en-US" sz="2800" b="0" i="0">
                <a:solidFill>
                  <a:srgbClr val="00B050"/>
                </a:solidFill>
                <a:effectLst/>
                <a:latin typeface="Nunito Black" pitchFamily="2" charset="0"/>
              </a:rPr>
              <a:t>Em chuẩn bị các dụng cụ, vật liệu cần thiết để làm thiệp và viết những lời thể hiện tình cảm của bản thân vào đó.</a:t>
            </a:r>
            <a:br>
              <a:rPr lang="en-US" sz="2800" b="0" i="0">
                <a:solidFill>
                  <a:srgbClr val="00B050"/>
                </a:solidFill>
                <a:effectLst/>
                <a:latin typeface="Nunito Black" pitchFamily="2" charset="0"/>
              </a:rPr>
            </a:br>
            <a:br>
              <a:rPr lang="en-US" b="0" i="0">
                <a:solidFill>
                  <a:srgbClr val="000000"/>
                </a:solidFill>
                <a:effectLst/>
                <a:latin typeface="OpenSans"/>
              </a:rPr>
            </a:br>
            <a:endParaRPr lang="en-US"/>
          </a:p>
        </p:txBody>
      </p:sp>
      <p:pic>
        <p:nvPicPr>
          <p:cNvPr id="1026" name="Picture 2" descr="Giấy Fort (Ford) 100gsm - khổ A4 - Xấp 100 tờ | Lazada.vn">
            <a:extLst>
              <a:ext uri="{FF2B5EF4-FFF2-40B4-BE49-F238E27FC236}">
                <a16:creationId xmlns:a16="http://schemas.microsoft.com/office/drawing/2014/main" id="{FDEF67BA-2C86-86A0-2DFD-DECA14B35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886" y="447552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éo cắt giấy - Văn Phòng Phẩm">
            <a:extLst>
              <a:ext uri="{FF2B5EF4-FFF2-40B4-BE49-F238E27FC236}">
                <a16:creationId xmlns:a16="http://schemas.microsoft.com/office/drawing/2014/main" id="{982763A5-2C26-8767-3CF7-B9F9AA2FA3A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96" b="89583" l="9924" r="91603">
                        <a14:foregroundMark x1="15649" y1="71875" x2="22901" y2="75000"/>
                        <a14:foregroundMark x1="68321" y1="39583" x2="86641" y2="55208"/>
                        <a14:foregroundMark x1="86641" y1="40104" x2="91603" y2="48438"/>
                        <a14:foregroundMark x1="15267" y1="75000" x2="16031"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277157" y="1943308"/>
            <a:ext cx="1884555" cy="1381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o Dán Giấy 30ml WinQ GL-01">
            <a:extLst>
              <a:ext uri="{FF2B5EF4-FFF2-40B4-BE49-F238E27FC236}">
                <a16:creationId xmlns:a16="http://schemas.microsoft.com/office/drawing/2014/main" id="{1B87A955-9E05-4B5A-3E66-DF9427E2A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971" y="33243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ước Kẻ 20cm - Deli G01302 - Màu Hồng">
            <a:extLst>
              <a:ext uri="{FF2B5EF4-FFF2-40B4-BE49-F238E27FC236}">
                <a16:creationId xmlns:a16="http://schemas.microsoft.com/office/drawing/2014/main" id="{F3AB28B6-E454-8536-1F82-3156E34E436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8" b="89778" l="6667" r="93778">
                        <a14:foregroundMark x1="6667" y1="65778" x2="11111" y2="69778"/>
                        <a14:foregroundMark x1="87556" y1="27111" x2="93778" y2="27556"/>
                      </a14:backgroundRemoval>
                    </a14:imgEffect>
                  </a14:imgLayer>
                </a14:imgProps>
              </a:ext>
              <a:ext uri="{28A0092B-C50C-407E-A947-70E740481C1C}">
                <a14:useLocalDpi xmlns:a14="http://schemas.microsoft.com/office/drawing/2010/main" val="0"/>
              </a:ext>
            </a:extLst>
          </a:blip>
          <a:srcRect/>
          <a:stretch>
            <a:fillRect/>
          </a:stretch>
        </p:blipFill>
        <p:spPr bwMode="auto">
          <a:xfrm>
            <a:off x="4377515" y="3429000"/>
            <a:ext cx="1718485" cy="1718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ộn dây ruy băng nylon 1,2cm (có nhiều màu) | PHỤ KIỆN TRANG TRÍ SINH NHẬT  XUÂN AN AN">
            <a:extLst>
              <a:ext uri="{FF2B5EF4-FFF2-40B4-BE49-F238E27FC236}">
                <a16:creationId xmlns:a16="http://schemas.microsoft.com/office/drawing/2014/main" id="{B1EEF820-91EB-DB37-21B2-C47D1FC5E2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0408" y="130346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út Sáp Màu Dooly 18 Màu | Tiki">
            <a:extLst>
              <a:ext uri="{FF2B5EF4-FFF2-40B4-BE49-F238E27FC236}">
                <a16:creationId xmlns:a16="http://schemas.microsoft.com/office/drawing/2014/main" id="{16359130-3DAF-4EB6-3BFC-B3AF126BF2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607" y="332435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ơi bán Bút chì gỗ 2B Thiên Long GP02 giá rẻ nhất tháng 08/2022">
            <a:extLst>
              <a:ext uri="{FF2B5EF4-FFF2-40B4-BE49-F238E27FC236}">
                <a16:creationId xmlns:a16="http://schemas.microsoft.com/office/drawing/2014/main" id="{6D792054-D105-6592-FBB8-2889BB8475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0114" y="5242419"/>
            <a:ext cx="1206060" cy="120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 calcmode="lin" valueType="num">
                                      <p:cBhvr>
                                        <p:cTn id="15" dur="1000" fill="hold"/>
                                        <p:tgtEl>
                                          <p:spTgt spid="1034"/>
                                        </p:tgtEl>
                                        <p:attrNameLst>
                                          <p:attrName>ppt_w</p:attrName>
                                        </p:attrNameLst>
                                      </p:cBhvr>
                                      <p:tavLst>
                                        <p:tav tm="0">
                                          <p:val>
                                            <p:fltVal val="0"/>
                                          </p:val>
                                        </p:tav>
                                        <p:tav tm="100000">
                                          <p:val>
                                            <p:strVal val="#ppt_w"/>
                                          </p:val>
                                        </p:tav>
                                      </p:tavLst>
                                    </p:anim>
                                    <p:anim calcmode="lin" valueType="num">
                                      <p:cBhvr>
                                        <p:cTn id="16" dur="1000" fill="hold"/>
                                        <p:tgtEl>
                                          <p:spTgt spid="1034"/>
                                        </p:tgtEl>
                                        <p:attrNameLst>
                                          <p:attrName>ppt_h</p:attrName>
                                        </p:attrNameLst>
                                      </p:cBhvr>
                                      <p:tavLst>
                                        <p:tav tm="0">
                                          <p:val>
                                            <p:fltVal val="0"/>
                                          </p:val>
                                        </p:tav>
                                        <p:tav tm="100000">
                                          <p:val>
                                            <p:strVal val="#ppt_h"/>
                                          </p:val>
                                        </p:tav>
                                      </p:tavLst>
                                    </p:anim>
                                    <p:anim calcmode="lin" valueType="num">
                                      <p:cBhvr>
                                        <p:cTn id="17" dur="1000" fill="hold"/>
                                        <p:tgtEl>
                                          <p:spTgt spid="1034"/>
                                        </p:tgtEl>
                                        <p:attrNameLst>
                                          <p:attrName>style.rotation</p:attrName>
                                        </p:attrNameLst>
                                      </p:cBhvr>
                                      <p:tavLst>
                                        <p:tav tm="0">
                                          <p:val>
                                            <p:fltVal val="90"/>
                                          </p:val>
                                        </p:tav>
                                        <p:tav tm="100000">
                                          <p:val>
                                            <p:fltVal val="0"/>
                                          </p:val>
                                        </p:tav>
                                      </p:tavLst>
                                    </p:anim>
                                    <p:animEffect transition="in" filter="fade">
                                      <p:cBhvr>
                                        <p:cTn id="18" dur="10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 calcmode="lin" valueType="num">
                                      <p:cBhvr>
                                        <p:cTn id="23" dur="1000" fill="hold"/>
                                        <p:tgtEl>
                                          <p:spTgt spid="1036"/>
                                        </p:tgtEl>
                                        <p:attrNameLst>
                                          <p:attrName>ppt_w</p:attrName>
                                        </p:attrNameLst>
                                      </p:cBhvr>
                                      <p:tavLst>
                                        <p:tav tm="0">
                                          <p:val>
                                            <p:fltVal val="0"/>
                                          </p:val>
                                        </p:tav>
                                        <p:tav tm="100000">
                                          <p:val>
                                            <p:strVal val="#ppt_w"/>
                                          </p:val>
                                        </p:tav>
                                      </p:tavLst>
                                    </p:anim>
                                    <p:anim calcmode="lin" valueType="num">
                                      <p:cBhvr>
                                        <p:cTn id="24" dur="1000" fill="hold"/>
                                        <p:tgtEl>
                                          <p:spTgt spid="1036"/>
                                        </p:tgtEl>
                                        <p:attrNameLst>
                                          <p:attrName>ppt_h</p:attrName>
                                        </p:attrNameLst>
                                      </p:cBhvr>
                                      <p:tavLst>
                                        <p:tav tm="0">
                                          <p:val>
                                            <p:fltVal val="0"/>
                                          </p:val>
                                        </p:tav>
                                        <p:tav tm="100000">
                                          <p:val>
                                            <p:strVal val="#ppt_h"/>
                                          </p:val>
                                        </p:tav>
                                      </p:tavLst>
                                    </p:anim>
                                    <p:anim calcmode="lin" valueType="num">
                                      <p:cBhvr>
                                        <p:cTn id="25" dur="1000" fill="hold"/>
                                        <p:tgtEl>
                                          <p:spTgt spid="1036"/>
                                        </p:tgtEl>
                                        <p:attrNameLst>
                                          <p:attrName>style.rotation</p:attrName>
                                        </p:attrNameLst>
                                      </p:cBhvr>
                                      <p:tavLst>
                                        <p:tav tm="0">
                                          <p:val>
                                            <p:fltVal val="90"/>
                                          </p:val>
                                        </p:tav>
                                        <p:tav tm="100000">
                                          <p:val>
                                            <p:fltVal val="0"/>
                                          </p:val>
                                        </p:tav>
                                      </p:tavLst>
                                    </p:anim>
                                    <p:animEffect transition="in" filter="fade">
                                      <p:cBhvr>
                                        <p:cTn id="26" dur="1000"/>
                                        <p:tgtEl>
                                          <p:spTgt spid="103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fltVal val="0"/>
                                          </p:val>
                                        </p:tav>
                                        <p:tav tm="100000">
                                          <p:val>
                                            <p:strVal val="#ppt_w"/>
                                          </p:val>
                                        </p:tav>
                                      </p:tavLst>
                                    </p:anim>
                                    <p:anim calcmode="lin" valueType="num">
                                      <p:cBhvr>
                                        <p:cTn id="32" dur="1000" fill="hold"/>
                                        <p:tgtEl>
                                          <p:spTgt spid="1030"/>
                                        </p:tgtEl>
                                        <p:attrNameLst>
                                          <p:attrName>ppt_h</p:attrName>
                                        </p:attrNameLst>
                                      </p:cBhvr>
                                      <p:tavLst>
                                        <p:tav tm="0">
                                          <p:val>
                                            <p:fltVal val="0"/>
                                          </p:val>
                                        </p:tav>
                                        <p:tav tm="100000">
                                          <p:val>
                                            <p:strVal val="#ppt_h"/>
                                          </p:val>
                                        </p:tav>
                                      </p:tavLst>
                                    </p:anim>
                                    <p:anim calcmode="lin" valueType="num">
                                      <p:cBhvr>
                                        <p:cTn id="33" dur="1000" fill="hold"/>
                                        <p:tgtEl>
                                          <p:spTgt spid="1030"/>
                                        </p:tgtEl>
                                        <p:attrNameLst>
                                          <p:attrName>style.rotation</p:attrName>
                                        </p:attrNameLst>
                                      </p:cBhvr>
                                      <p:tavLst>
                                        <p:tav tm="0">
                                          <p:val>
                                            <p:fltVal val="90"/>
                                          </p:val>
                                        </p:tav>
                                        <p:tav tm="100000">
                                          <p:val>
                                            <p:fltVal val="0"/>
                                          </p:val>
                                        </p:tav>
                                      </p:tavLst>
                                    </p:anim>
                                    <p:animEffect transition="in" filter="fad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anim calcmode="lin" valueType="num">
                                      <p:cBhvr>
                                        <p:cTn id="39" dur="1000" fill="hold"/>
                                        <p:tgtEl>
                                          <p:spTgt spid="1038"/>
                                        </p:tgtEl>
                                        <p:attrNameLst>
                                          <p:attrName>ppt_w</p:attrName>
                                        </p:attrNameLst>
                                      </p:cBhvr>
                                      <p:tavLst>
                                        <p:tav tm="0">
                                          <p:val>
                                            <p:fltVal val="0"/>
                                          </p:val>
                                        </p:tav>
                                        <p:tav tm="100000">
                                          <p:val>
                                            <p:strVal val="#ppt_w"/>
                                          </p:val>
                                        </p:tav>
                                      </p:tavLst>
                                    </p:anim>
                                    <p:anim calcmode="lin" valueType="num">
                                      <p:cBhvr>
                                        <p:cTn id="40" dur="1000" fill="hold"/>
                                        <p:tgtEl>
                                          <p:spTgt spid="1038"/>
                                        </p:tgtEl>
                                        <p:attrNameLst>
                                          <p:attrName>ppt_h</p:attrName>
                                        </p:attrNameLst>
                                      </p:cBhvr>
                                      <p:tavLst>
                                        <p:tav tm="0">
                                          <p:val>
                                            <p:fltVal val="0"/>
                                          </p:val>
                                        </p:tav>
                                        <p:tav tm="100000">
                                          <p:val>
                                            <p:strVal val="#ppt_h"/>
                                          </p:val>
                                        </p:tav>
                                      </p:tavLst>
                                    </p:anim>
                                    <p:anim calcmode="lin" valueType="num">
                                      <p:cBhvr>
                                        <p:cTn id="41" dur="1000" fill="hold"/>
                                        <p:tgtEl>
                                          <p:spTgt spid="1038"/>
                                        </p:tgtEl>
                                        <p:attrNameLst>
                                          <p:attrName>style.rotation</p:attrName>
                                        </p:attrNameLst>
                                      </p:cBhvr>
                                      <p:tavLst>
                                        <p:tav tm="0">
                                          <p:val>
                                            <p:fltVal val="90"/>
                                          </p:val>
                                        </p:tav>
                                        <p:tav tm="100000">
                                          <p:val>
                                            <p:fltVal val="0"/>
                                          </p:val>
                                        </p:tav>
                                      </p:tavLst>
                                    </p:anim>
                                    <p:animEffect transition="in" filter="fade">
                                      <p:cBhvr>
                                        <p:cTn id="42" dur="1000"/>
                                        <p:tgtEl>
                                          <p:spTgt spid="103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1000" fill="hold"/>
                                        <p:tgtEl>
                                          <p:spTgt spid="1032"/>
                                        </p:tgtEl>
                                        <p:attrNameLst>
                                          <p:attrName>ppt_w</p:attrName>
                                        </p:attrNameLst>
                                      </p:cBhvr>
                                      <p:tavLst>
                                        <p:tav tm="0">
                                          <p:val>
                                            <p:fltVal val="0"/>
                                          </p:val>
                                        </p:tav>
                                        <p:tav tm="100000">
                                          <p:val>
                                            <p:strVal val="#ppt_w"/>
                                          </p:val>
                                        </p:tav>
                                      </p:tavLst>
                                    </p:anim>
                                    <p:anim calcmode="lin" valueType="num">
                                      <p:cBhvr>
                                        <p:cTn id="48" dur="1000" fill="hold"/>
                                        <p:tgtEl>
                                          <p:spTgt spid="1032"/>
                                        </p:tgtEl>
                                        <p:attrNameLst>
                                          <p:attrName>ppt_h</p:attrName>
                                        </p:attrNameLst>
                                      </p:cBhvr>
                                      <p:tavLst>
                                        <p:tav tm="0">
                                          <p:val>
                                            <p:fltVal val="0"/>
                                          </p:val>
                                        </p:tav>
                                        <p:tav tm="100000">
                                          <p:val>
                                            <p:strVal val="#ppt_h"/>
                                          </p:val>
                                        </p:tav>
                                      </p:tavLst>
                                    </p:anim>
                                    <p:anim calcmode="lin" valueType="num">
                                      <p:cBhvr>
                                        <p:cTn id="49" dur="1000" fill="hold"/>
                                        <p:tgtEl>
                                          <p:spTgt spid="1032"/>
                                        </p:tgtEl>
                                        <p:attrNameLst>
                                          <p:attrName>style.rotation</p:attrName>
                                        </p:attrNameLst>
                                      </p:cBhvr>
                                      <p:tavLst>
                                        <p:tav tm="0">
                                          <p:val>
                                            <p:fltVal val="90"/>
                                          </p:val>
                                        </p:tav>
                                        <p:tav tm="100000">
                                          <p:val>
                                            <p:fltVal val="0"/>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1000" fill="hold"/>
                                        <p:tgtEl>
                                          <p:spTgt spid="1026"/>
                                        </p:tgtEl>
                                        <p:attrNameLst>
                                          <p:attrName>ppt_w</p:attrName>
                                        </p:attrNameLst>
                                      </p:cBhvr>
                                      <p:tavLst>
                                        <p:tav tm="0">
                                          <p:val>
                                            <p:fltVal val="0"/>
                                          </p:val>
                                        </p:tav>
                                        <p:tav tm="100000">
                                          <p:val>
                                            <p:strVal val="#ppt_w"/>
                                          </p:val>
                                        </p:tav>
                                      </p:tavLst>
                                    </p:anim>
                                    <p:anim calcmode="lin" valueType="num">
                                      <p:cBhvr>
                                        <p:cTn id="56" dur="1000" fill="hold"/>
                                        <p:tgtEl>
                                          <p:spTgt spid="1026"/>
                                        </p:tgtEl>
                                        <p:attrNameLst>
                                          <p:attrName>ppt_h</p:attrName>
                                        </p:attrNameLst>
                                      </p:cBhvr>
                                      <p:tavLst>
                                        <p:tav tm="0">
                                          <p:val>
                                            <p:fltVal val="0"/>
                                          </p:val>
                                        </p:tav>
                                        <p:tav tm="100000">
                                          <p:val>
                                            <p:strVal val="#ppt_h"/>
                                          </p:val>
                                        </p:tav>
                                      </p:tavLst>
                                    </p:anim>
                                    <p:anim calcmode="lin" valueType="num">
                                      <p:cBhvr>
                                        <p:cTn id="57" dur="1000" fill="hold"/>
                                        <p:tgtEl>
                                          <p:spTgt spid="1026"/>
                                        </p:tgtEl>
                                        <p:attrNameLst>
                                          <p:attrName>style.rotation</p:attrName>
                                        </p:attrNameLst>
                                      </p:cBhvr>
                                      <p:tavLst>
                                        <p:tav tm="0">
                                          <p:val>
                                            <p:fltVal val="90"/>
                                          </p:val>
                                        </p:tav>
                                        <p:tav tm="100000">
                                          <p:val>
                                            <p:fltVal val="0"/>
                                          </p:val>
                                        </p:tav>
                                      </p:tavLst>
                                    </p:anim>
                                    <p:animEffect transition="in" filter="fade">
                                      <p:cBhvr>
                                        <p:cTn id="5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36B14A-907D-7B17-3304-E7C0BD7B0988}"/>
              </a:ext>
            </a:extLst>
          </p:cNvPr>
          <p:cNvGrpSpPr>
            <a:grpSpLocks noChangeAspect="1"/>
          </p:cNvGrpSpPr>
          <p:nvPr/>
        </p:nvGrpSpPr>
        <p:grpSpPr>
          <a:xfrm>
            <a:off x="11175251" y="0"/>
            <a:ext cx="1016749" cy="1016745"/>
            <a:chOff x="0" y="0"/>
            <a:chExt cx="6350000" cy="6349975"/>
          </a:xfrm>
        </p:grpSpPr>
        <p:sp>
          <p:nvSpPr>
            <p:cNvPr id="3" name="Freeform 6">
              <a:extLst>
                <a:ext uri="{FF2B5EF4-FFF2-40B4-BE49-F238E27FC236}">
                  <a16:creationId xmlns:a16="http://schemas.microsoft.com/office/drawing/2014/main" id="{8E7FC963-9EAB-C169-718B-FB59DB19ED8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16" descr="Tìm hiểu về thiệp sinh nhật là gì? Hướng dẫn cách làm thiệp sinh nhật SIÊU  ĐẸP">
            <a:extLst>
              <a:ext uri="{FF2B5EF4-FFF2-40B4-BE49-F238E27FC236}">
                <a16:creationId xmlns:a16="http://schemas.microsoft.com/office/drawing/2014/main" id="{0850BB57-DC07-F81D-53C7-F5B9EC585BA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918" b="93443" l="9455" r="94182">
                        <a14:foregroundMark x1="41091" y1="44262" x2="68000" y2="72131"/>
                        <a14:foregroundMark x1="66909" y1="65574" x2="78909" y2="75410"/>
                        <a14:foregroundMark x1="77818" y1="66120" x2="80000" y2="72678"/>
                        <a14:foregroundMark x1="89818" y1="69945" x2="91636" y2="73770"/>
                        <a14:foregroundMark x1="91636" y1="70492" x2="94909" y2="74863"/>
                        <a14:foregroundMark x1="63636" y1="86339" x2="78182" y2="83607"/>
                        <a14:foregroundMark x1="60727" y1="87978" x2="68000" y2="93443"/>
                        <a14:foregroundMark x1="27273" y1="13115" x2="57818" y2="13115"/>
                        <a14:foregroundMark x1="30182" y1="2186" x2="56727" y2="4918"/>
                        <a14:foregroundMark x1="56727" y1="4918" x2="58182" y2="6011"/>
                        <a14:foregroundMark x1="28364" y1="88525" x2="28364" y2="88525"/>
                        <a14:foregroundMark x1="26909" y1="84153" x2="26909" y2="84153"/>
                        <a14:foregroundMark x1="26545" y1="82514" x2="26545" y2="82514"/>
                        <a14:foregroundMark x1="26545" y1="89617" x2="26545" y2="89617"/>
                      </a14:backgroundRemoval>
                    </a14:imgEffect>
                  </a14:imgLayer>
                </a14:imgProps>
              </a:ext>
              <a:ext uri="{28A0092B-C50C-407E-A947-70E740481C1C}">
                <a14:useLocalDpi xmlns:a14="http://schemas.microsoft.com/office/drawing/2010/main" val="0"/>
              </a:ext>
            </a:extLst>
          </a:blip>
          <a:srcRect/>
          <a:stretch>
            <a:fillRect/>
          </a:stretch>
        </p:blipFill>
        <p:spPr bwMode="auto">
          <a:xfrm>
            <a:off x="31601" y="1457981"/>
            <a:ext cx="3874788" cy="25784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ách làm thiệp sinh nhật đơn giản. 36 mẫu thiệp sinh nhật đẹp">
            <a:extLst>
              <a:ext uri="{FF2B5EF4-FFF2-40B4-BE49-F238E27FC236}">
                <a16:creationId xmlns:a16="http://schemas.microsoft.com/office/drawing/2014/main" id="{5338352E-7C7D-1A58-3E8F-8B263D946C1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11" b="90000" l="5500" r="90000">
                        <a14:foregroundMark x1="5500" y1="8000" x2="33625" y2="76667"/>
                        <a14:foregroundMark x1="13125" y1="55778" x2="34125" y2="87778"/>
                        <a14:foregroundMark x1="11375" y1="74000" x2="32375" y2="88667"/>
                        <a14:foregroundMark x1="32375" y1="88667" x2="34125" y2="88667"/>
                        <a14:foregroundMark x1="35875" y1="88444" x2="36250" y2="89778"/>
                        <a14:foregroundMark x1="16500" y1="5111" x2="30500" y2="5556"/>
                      </a14:backgroundRemoval>
                    </a14:imgEffect>
                  </a14:imgLayer>
                </a14:imgProps>
              </a:ext>
              <a:ext uri="{28A0092B-C50C-407E-A947-70E740481C1C}">
                <a14:useLocalDpi xmlns:a14="http://schemas.microsoft.com/office/drawing/2010/main" val="0"/>
              </a:ext>
            </a:extLst>
          </a:blip>
          <a:srcRect/>
          <a:stretch>
            <a:fillRect/>
          </a:stretch>
        </p:blipFill>
        <p:spPr bwMode="auto">
          <a:xfrm>
            <a:off x="4768691" y="827362"/>
            <a:ext cx="5553075" cy="31236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00FC51-EF23-DDBD-6832-213C1DF9D809}"/>
              </a:ext>
            </a:extLst>
          </p:cNvPr>
          <p:cNvPicPr>
            <a:picLocks noChangeAspect="1"/>
          </p:cNvPicPr>
          <p:nvPr/>
        </p:nvPicPr>
        <p:blipFill>
          <a:blip r:embed="rId8"/>
          <a:stretch>
            <a:fillRect/>
          </a:stretch>
        </p:blipFill>
        <p:spPr>
          <a:xfrm>
            <a:off x="2051678" y="3908485"/>
            <a:ext cx="5784221" cy="3051719"/>
          </a:xfrm>
          <a:prstGeom prst="rect">
            <a:avLst/>
          </a:prstGeom>
        </p:spPr>
      </p:pic>
      <p:pic>
        <p:nvPicPr>
          <p:cNvPr id="7" name="Picture 6">
            <a:extLst>
              <a:ext uri="{FF2B5EF4-FFF2-40B4-BE49-F238E27FC236}">
                <a16:creationId xmlns:a16="http://schemas.microsoft.com/office/drawing/2014/main" id="{B70F685E-D52A-DAD5-F664-B65DEE44FC7E}"/>
              </a:ext>
            </a:extLst>
          </p:cNvPr>
          <p:cNvPicPr>
            <a:picLocks noChangeAspect="1"/>
          </p:cNvPicPr>
          <p:nvPr/>
        </p:nvPicPr>
        <p:blipFill>
          <a:blip r:embed="rId9"/>
          <a:stretch>
            <a:fillRect/>
          </a:stretch>
        </p:blipFill>
        <p:spPr>
          <a:xfrm>
            <a:off x="7668791" y="1457981"/>
            <a:ext cx="3079717" cy="3942037"/>
          </a:xfrm>
          <a:prstGeom prst="rect">
            <a:avLst/>
          </a:prstGeom>
        </p:spPr>
      </p:pic>
      <p:pic>
        <p:nvPicPr>
          <p:cNvPr id="8" name="Picture 7">
            <a:extLst>
              <a:ext uri="{FF2B5EF4-FFF2-40B4-BE49-F238E27FC236}">
                <a16:creationId xmlns:a16="http://schemas.microsoft.com/office/drawing/2014/main" id="{152CD9E2-271D-CE9F-48C9-47BEFE07537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337072" y="0"/>
            <a:ext cx="885949" cy="581106"/>
          </a:xfrm>
          <a:prstGeom prst="rect">
            <a:avLst/>
          </a:prstGeom>
        </p:spPr>
      </p:pic>
      <p:sp>
        <p:nvSpPr>
          <p:cNvPr id="9" name="TextBox 8">
            <a:extLst>
              <a:ext uri="{FF2B5EF4-FFF2-40B4-BE49-F238E27FC236}">
                <a16:creationId xmlns:a16="http://schemas.microsoft.com/office/drawing/2014/main" id="{7BC2D752-B7FF-4726-1F29-D2D0EA6E1298}"/>
              </a:ext>
            </a:extLst>
          </p:cNvPr>
          <p:cNvSpPr txBox="1"/>
          <p:nvPr/>
        </p:nvSpPr>
        <p:spPr>
          <a:xfrm>
            <a:off x="885949" y="96667"/>
            <a:ext cx="10724861" cy="1938992"/>
          </a:xfrm>
          <a:prstGeom prst="rect">
            <a:avLst/>
          </a:prstGeom>
          <a:noFill/>
        </p:spPr>
        <p:txBody>
          <a:bodyPr wrap="square" rtlCol="0">
            <a:spAutoFit/>
          </a:bodyPr>
          <a:lstStyle/>
          <a:p>
            <a:r>
              <a:rPr lang="en-US" sz="2400">
                <a:solidFill>
                  <a:srgbClr val="0070C0"/>
                </a:solidFill>
                <a:latin typeface="Nunito Black" pitchFamily="2" charset="0"/>
              </a:rPr>
              <a:t>3. </a:t>
            </a:r>
            <a:r>
              <a:rPr lang="vi-VN" sz="2400" b="0" i="0">
                <a:solidFill>
                  <a:srgbClr val="0070C0"/>
                </a:solidFill>
                <a:effectLst/>
                <a:latin typeface="Nunito Black" pitchFamily="2" charset="0"/>
              </a:rPr>
              <a:t>Làm một tấm thiệp nhỏ, trang trí thật đẹp. Viết những lời thể hiện tình cảm yêu thương hoặc lòng biết ơn của em dành tặng một người thân.</a:t>
            </a:r>
            <a:br>
              <a:rPr lang="vi-VN" sz="2400" b="0" i="0">
                <a:solidFill>
                  <a:srgbClr val="0070C0"/>
                </a:solidFill>
                <a:effectLst/>
                <a:latin typeface="Nunito Black" pitchFamily="2" charset="0"/>
              </a:rPr>
            </a:br>
            <a:br>
              <a:rPr lang="vi-VN" sz="2400" b="0" i="0">
                <a:solidFill>
                  <a:srgbClr val="000000"/>
                </a:solidFill>
                <a:effectLst/>
                <a:latin typeface="OpenSans"/>
              </a:rPr>
            </a:br>
            <a:endParaRPr lang="en-US" sz="2400">
              <a:solidFill>
                <a:schemeClr val="accent1">
                  <a:lumMod val="75000"/>
                </a:schemeClr>
              </a:solidFill>
              <a:latin typeface="Nunito Black" pitchFamily="2" charset="0"/>
            </a:endParaRPr>
          </a:p>
        </p:txBody>
      </p:sp>
    </p:spTree>
    <p:extLst>
      <p:ext uri="{BB962C8B-B14F-4D97-AF65-F5344CB8AC3E}">
        <p14:creationId xmlns:p14="http://schemas.microsoft.com/office/powerpoint/2010/main" val="29871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F2E63-0E88-4482-12EE-7D8A36DA85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451" y="208975"/>
            <a:ext cx="12102549" cy="6788172"/>
          </a:xfrm>
          <a:prstGeom prst="rect">
            <a:avLst/>
          </a:prstGeom>
        </p:spPr>
      </p:pic>
      <p:pic>
        <p:nvPicPr>
          <p:cNvPr id="5" name="Picture 1">
            <a:extLst>
              <a:ext uri="{FF2B5EF4-FFF2-40B4-BE49-F238E27FC236}">
                <a16:creationId xmlns:a16="http://schemas.microsoft.com/office/drawing/2014/main" id="{5A9988AE-088A-8BE8-864A-938AEBECD81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C7E2E54C-D929-F19A-BA27-88726E4930F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49174" y="2921313"/>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F1EAADCB-736E-C196-C7E9-9B80AA928BA8}"/>
              </a:ext>
            </a:extLst>
          </p:cNvPr>
          <p:cNvGrpSpPr>
            <a:grpSpLocks noChangeAspect="1"/>
          </p:cNvGrpSpPr>
          <p:nvPr/>
        </p:nvGrpSpPr>
        <p:grpSpPr>
          <a:xfrm>
            <a:off x="11342800" y="0"/>
            <a:ext cx="849200" cy="844826"/>
            <a:chOff x="0" y="0"/>
            <a:chExt cx="6350000" cy="6349975"/>
          </a:xfrm>
        </p:grpSpPr>
        <p:sp>
          <p:nvSpPr>
            <p:cNvPr id="8" name="Freeform 6">
              <a:extLst>
                <a:ext uri="{FF2B5EF4-FFF2-40B4-BE49-F238E27FC236}">
                  <a16:creationId xmlns:a16="http://schemas.microsoft.com/office/drawing/2014/main" id="{B0643D58-4092-10CC-C998-999B3EF77DF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
        <p:nvSpPr>
          <p:cNvPr id="2" name="TextBox 29">
            <a:extLst>
              <a:ext uri="{FF2B5EF4-FFF2-40B4-BE49-F238E27FC236}">
                <a16:creationId xmlns:a16="http://schemas.microsoft.com/office/drawing/2014/main" id="{9B61B1D5-A2D4-94E9-4D24-0BD19183172F}"/>
              </a:ext>
            </a:extLst>
          </p:cNvPr>
          <p:cNvSpPr txBox="1"/>
          <p:nvPr/>
        </p:nvSpPr>
        <p:spPr>
          <a:xfrm>
            <a:off x="739446" y="647665"/>
            <a:ext cx="10163098" cy="2595582"/>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CỦNG CỐ -</a:t>
            </a:r>
          </a:p>
          <a:p>
            <a:pPr algn="ctr">
              <a:lnSpc>
                <a:spcPts val="6400"/>
              </a:lnSpc>
              <a:spcBef>
                <a:spcPct val="0"/>
              </a:spcBef>
            </a:pPr>
            <a:endParaRPr lang="en-US" sz="8800" b="1" spc="-133">
              <a:solidFill>
                <a:srgbClr val="F92D67"/>
              </a:solidFill>
              <a:latin typeface="Nunito Black" pitchFamily="2" charset="0"/>
            </a:endParaRPr>
          </a:p>
          <a:p>
            <a:pPr algn="ctr">
              <a:lnSpc>
                <a:spcPts val="6400"/>
              </a:lnSpc>
              <a:spcBef>
                <a:spcPct val="0"/>
              </a:spcBef>
            </a:pPr>
            <a:r>
              <a:rPr lang="en-US" sz="8800" b="1" spc="-133">
                <a:solidFill>
                  <a:srgbClr val="F92D67"/>
                </a:solidFill>
                <a:latin typeface="Nunito Black" pitchFamily="2" charset="0"/>
              </a:rPr>
              <a:t> DẶN DÒ</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2566584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BCADCD7-1C9D-9630-5B98-6AA2D22DCC79}"/>
              </a:ext>
            </a:extLst>
          </p:cNvPr>
          <p:cNvSpPr txBox="1"/>
          <p:nvPr/>
        </p:nvSpPr>
        <p:spPr>
          <a:xfrm>
            <a:off x="481028" y="319675"/>
            <a:ext cx="17697641" cy="2154436"/>
          </a:xfrm>
          <a:prstGeom prst="rect">
            <a:avLst/>
          </a:prstGeom>
        </p:spPr>
        <p:txBody>
          <a:bodyPr wrap="square" lIns="0" tIns="0" rIns="0" bIns="0" rtlCol="0" anchor="t">
            <a:spAutoFit/>
          </a:bodyPr>
          <a:lstStyle/>
          <a:p>
            <a:pPr>
              <a:lnSpc>
                <a:spcPct val="200000"/>
              </a:lnSpc>
              <a:spcBef>
                <a:spcPct val="0"/>
              </a:spcBef>
            </a:pPr>
            <a:r>
              <a:rPr lang="en-US" sz="8000" b="1" spc="-133">
                <a:solidFill>
                  <a:srgbClr val="00B050"/>
                </a:solidFill>
                <a:latin typeface="Nunito Black" pitchFamily="2" charset="0"/>
              </a:rPr>
              <a:t>HẸN GẶP LẠI  CÁC EM </a:t>
            </a:r>
            <a:endParaRPr lang="en-US" sz="8000" b="1" spc="-133" dirty="0">
              <a:solidFill>
                <a:srgbClr val="00B050"/>
              </a:solidFill>
              <a:latin typeface="Nunito Black" pitchFamily="2" charset="0"/>
            </a:endParaRPr>
          </a:p>
        </p:txBody>
      </p:sp>
    </p:spTree>
    <p:extLst>
      <p:ext uri="{BB962C8B-B14F-4D97-AF65-F5344CB8AC3E}">
        <p14:creationId xmlns:p14="http://schemas.microsoft.com/office/powerpoint/2010/main" val="2475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641FCF-FA53-24B6-989C-DA83CA8E091D}"/>
              </a:ext>
            </a:extLst>
          </p:cNvPr>
          <p:cNvSpPr txBox="1"/>
          <p:nvPr/>
        </p:nvSpPr>
        <p:spPr>
          <a:xfrm>
            <a:off x="2020956" y="125613"/>
            <a:ext cx="8776745" cy="578882"/>
          </a:xfrm>
          <a:prstGeom prst="roundRect">
            <a:avLst/>
          </a:prstGeom>
          <a:solidFill>
            <a:srgbClr val="FFFFCC"/>
          </a:solidFill>
          <a:ln w="28575">
            <a:solidFill>
              <a:srgbClr val="217875"/>
            </a:solidFill>
            <a:prstDash val="sysDash"/>
          </a:ln>
        </p:spPr>
        <p:txBody>
          <a:bodyPr wrap="square">
            <a:spAutoFit/>
          </a:bodyPr>
          <a:lstStyle/>
          <a:p>
            <a:r>
              <a:rPr lang="en-US" sz="2800" b="0" i="0">
                <a:solidFill>
                  <a:srgbClr val="00B050"/>
                </a:solidFill>
                <a:effectLst/>
                <a:latin typeface="Nunito Black" pitchFamily="2" charset="0"/>
              </a:rPr>
              <a:t>Quan sát tranh, đoán xem bạn nhỏ đang làm gì?</a:t>
            </a:r>
            <a:endParaRPr lang="en-US" sz="4000"/>
          </a:p>
        </p:txBody>
      </p:sp>
      <p:pic>
        <p:nvPicPr>
          <p:cNvPr id="8" name="Picture 7">
            <a:extLst>
              <a:ext uri="{FF2B5EF4-FFF2-40B4-BE49-F238E27FC236}">
                <a16:creationId xmlns:a16="http://schemas.microsoft.com/office/drawing/2014/main" id="{8BBA3CE7-72A3-3614-6A24-59A539C6E55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74" b="93590" l="9302" r="89922">
                        <a14:foregroundMark x1="13953" y1="30769" x2="72868" y2="62821"/>
                        <a14:foregroundMark x1="21705" y1="85897" x2="35659" y2="89744"/>
                        <a14:foregroundMark x1="17829" y1="88462" x2="40310" y2="88462"/>
                        <a14:foregroundMark x1="61240" y1="25641" x2="86047" y2="46154"/>
                        <a14:foregroundMark x1="66667" y1="89744" x2="86822" y2="85897"/>
                        <a14:foregroundMark x1="55039" y1="93590" x2="74419" y2="87179"/>
                        <a14:foregroundMark x1="43411" y1="88462" x2="67442" y2="87179"/>
                      </a14:backgroundRemoval>
                    </a14:imgEffect>
                  </a14:imgLayer>
                </a14:imgProps>
              </a:ext>
            </a:extLst>
          </a:blip>
          <a:stretch>
            <a:fillRect/>
          </a:stretch>
        </p:blipFill>
        <p:spPr>
          <a:xfrm>
            <a:off x="779851" y="43527"/>
            <a:ext cx="1228896" cy="743054"/>
          </a:xfrm>
          <a:prstGeom prst="rect">
            <a:avLst/>
          </a:prstGeom>
        </p:spPr>
      </p:pic>
      <p:pic>
        <p:nvPicPr>
          <p:cNvPr id="9" name="Picture 8">
            <a:extLst>
              <a:ext uri="{FF2B5EF4-FFF2-40B4-BE49-F238E27FC236}">
                <a16:creationId xmlns:a16="http://schemas.microsoft.com/office/drawing/2014/main" id="{AE62C103-3F40-68E9-C74E-B48D8C3798BF}"/>
              </a:ext>
            </a:extLst>
          </p:cNvPr>
          <p:cNvPicPr>
            <a:picLocks noChangeAspect="1"/>
          </p:cNvPicPr>
          <p:nvPr/>
        </p:nvPicPr>
        <p:blipFill>
          <a:blip r:embed="rId5"/>
          <a:stretch>
            <a:fillRect/>
          </a:stretch>
        </p:blipFill>
        <p:spPr>
          <a:xfrm>
            <a:off x="1518576" y="786581"/>
            <a:ext cx="9478698" cy="49346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id="{5EBCC79D-C255-710C-0693-26FC0EA00ED0}"/>
              </a:ext>
            </a:extLst>
          </p:cNvPr>
          <p:cNvSpPr txBox="1"/>
          <p:nvPr/>
        </p:nvSpPr>
        <p:spPr>
          <a:xfrm>
            <a:off x="1518576" y="5901390"/>
            <a:ext cx="9478698" cy="830997"/>
          </a:xfrm>
          <a:prstGeom prst="rect">
            <a:avLst/>
          </a:prstGeom>
          <a:noFill/>
        </p:spPr>
        <p:txBody>
          <a:bodyPr wrap="square" rtlCol="0">
            <a:spAutoFit/>
          </a:bodyPr>
          <a:lstStyle/>
          <a:p>
            <a:r>
              <a:rPr lang="en-US" sz="2400" b="0" i="0">
                <a:solidFill>
                  <a:srgbClr val="7030A0"/>
                </a:solidFill>
                <a:effectLst/>
                <a:latin typeface="Nunito Black" pitchFamily="2" charset="0"/>
              </a:rPr>
              <a:t>Bạn nhỏ đang lấy vạt áo hứng những tia nắng của ông mặt trời rọi xuống.</a:t>
            </a:r>
            <a:endParaRPr lang="en-US" sz="2400">
              <a:solidFill>
                <a:srgbClr val="7030A0"/>
              </a:solidFill>
              <a:latin typeface="Nunito Black" pitchFamily="2" charset="0"/>
            </a:endParaRPr>
          </a:p>
        </p:txBody>
      </p:sp>
    </p:spTree>
    <p:extLst>
      <p:ext uri="{BB962C8B-B14F-4D97-AF65-F5344CB8AC3E}">
        <p14:creationId xmlns:p14="http://schemas.microsoft.com/office/powerpoint/2010/main" val="38075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ỏ Ba Lá Bốn Biểu - Miễn Phí vector hình ảnh trên Pixabay">
            <a:extLst>
              <a:ext uri="{FF2B5EF4-FFF2-40B4-BE49-F238E27FC236}">
                <a16:creationId xmlns:a16="http://schemas.microsoft.com/office/drawing/2014/main" id="{12B242DD-43FE-47A8-B174-4531B433C2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42" b="97338" l="1563" r="95313">
                        <a14:foregroundMark x1="42708" y1="3422" x2="50000" y2="7985"/>
                        <a14:foregroundMark x1="89583" y1="17871" x2="95313" y2="32700"/>
                        <a14:foregroundMark x1="7813" y1="35361" x2="10417" y2="46388"/>
                        <a14:foregroundMark x1="2083" y1="34981" x2="6250" y2="39924"/>
                        <a14:backgroundMark x1="37500" y1="58175" x2="33333" y2="82510"/>
                        <a14:backgroundMark x1="33333" y1="82510" x2="42188" y2="96198"/>
                        <a14:backgroundMark x1="38021" y1="53612" x2="31250" y2="61597"/>
                        <a14:backgroundMark x1="36979" y1="57414" x2="32813" y2="66540"/>
                        <a14:backgroundMark x1="40104" y1="94677" x2="41146" y2="96958"/>
                        <a14:backgroundMark x1="44271" y1="95437" x2="42188" y2="99620"/>
                      </a14:backgroundRemoval>
                    </a14:imgEffect>
                  </a14:imgLayer>
                </a14:imgProps>
              </a:ext>
              <a:ext uri="{28A0092B-C50C-407E-A947-70E740481C1C}">
                <a14:useLocalDpi xmlns:a14="http://schemas.microsoft.com/office/drawing/2010/main" val="0"/>
              </a:ext>
            </a:extLst>
          </a:blip>
          <a:srcRect/>
          <a:stretch>
            <a:fillRect/>
          </a:stretch>
        </p:blipFill>
        <p:spPr bwMode="auto">
          <a:xfrm rot="19041434">
            <a:off x="10818886" y="5915387"/>
            <a:ext cx="878706" cy="116764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7">
            <a:extLst>
              <a:ext uri="{FF2B5EF4-FFF2-40B4-BE49-F238E27FC236}">
                <a16:creationId xmlns:a16="http://schemas.microsoft.com/office/drawing/2014/main" id="{20CBE1F6-D282-FC45-5ACD-779613050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6064">
            <a:off x="11584382" y="5086654"/>
            <a:ext cx="605012" cy="1069921"/>
          </a:xfrm>
          <a:prstGeom prst="rect">
            <a:avLst/>
          </a:prstGeom>
        </p:spPr>
      </p:pic>
      <p:pic>
        <p:nvPicPr>
          <p:cNvPr id="7" name="Picture 2" descr="Cỏ Ba Lá Bốn Biểu - Miễn Phí vector hình ảnh trên Pixabay">
            <a:extLst>
              <a:ext uri="{FF2B5EF4-FFF2-40B4-BE49-F238E27FC236}">
                <a16:creationId xmlns:a16="http://schemas.microsoft.com/office/drawing/2014/main" id="{8582C002-E172-5F9B-189E-14359DD9627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42" b="97338" l="1563" r="95313">
                        <a14:foregroundMark x1="42708" y1="3422" x2="50000" y2="7985"/>
                        <a14:foregroundMark x1="89583" y1="17871" x2="95313" y2="32700"/>
                        <a14:foregroundMark x1="7813" y1="35361" x2="10417" y2="46388"/>
                        <a14:foregroundMark x1="2083" y1="34981" x2="6250" y2="39924"/>
                        <a14:backgroundMark x1="37500" y1="58175" x2="33333" y2="82510"/>
                        <a14:backgroundMark x1="33333" y1="82510" x2="42188" y2="96198"/>
                        <a14:backgroundMark x1="38021" y1="53612" x2="31250" y2="61597"/>
                        <a14:backgroundMark x1="36979" y1="57414" x2="32813" y2="66540"/>
                        <a14:backgroundMark x1="40104" y1="94677" x2="41146" y2="96958"/>
                        <a14:backgroundMark x1="44271" y1="95437" x2="42188" y2="99620"/>
                      </a14:backgroundRemoval>
                    </a14:imgEffect>
                  </a14:imgLayer>
                </a14:imgProps>
              </a:ext>
              <a:ext uri="{28A0092B-C50C-407E-A947-70E740481C1C}">
                <a14:useLocalDpi xmlns:a14="http://schemas.microsoft.com/office/drawing/2010/main" val="0"/>
              </a:ext>
            </a:extLst>
          </a:blip>
          <a:srcRect/>
          <a:stretch>
            <a:fillRect/>
          </a:stretch>
        </p:blipFill>
        <p:spPr bwMode="auto">
          <a:xfrm rot="19041434">
            <a:off x="11447535" y="5915388"/>
            <a:ext cx="878706" cy="11676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161B1C-AD75-BC14-FC23-3A0DDCADB361}"/>
              </a:ext>
            </a:extLst>
          </p:cNvPr>
          <p:cNvPicPr>
            <a:picLocks noChangeAspect="1"/>
          </p:cNvPicPr>
          <p:nvPr/>
        </p:nvPicPr>
        <p:blipFill>
          <a:blip r:embed="rId5"/>
          <a:stretch>
            <a:fillRect/>
          </a:stretch>
        </p:blipFill>
        <p:spPr>
          <a:xfrm>
            <a:off x="28977" y="5163993"/>
            <a:ext cx="1685404" cy="1781445"/>
          </a:xfrm>
          <a:prstGeom prst="rect">
            <a:avLst/>
          </a:prstGeom>
        </p:spPr>
      </p:pic>
      <p:pic>
        <p:nvPicPr>
          <p:cNvPr id="10" name="Picture 2" descr="Cỏ Ba Lá Bốn Biểu - Miễn Phí vector hình ảnh trên Pixabay">
            <a:extLst>
              <a:ext uri="{FF2B5EF4-FFF2-40B4-BE49-F238E27FC236}">
                <a16:creationId xmlns:a16="http://schemas.microsoft.com/office/drawing/2014/main" id="{ECE1CEEB-EB4E-167C-5EF5-D3553E5D34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42" b="97338" l="1563" r="95313">
                        <a14:foregroundMark x1="42708" y1="3422" x2="50000" y2="7985"/>
                        <a14:foregroundMark x1="89583" y1="17871" x2="95313" y2="32700"/>
                        <a14:foregroundMark x1="7813" y1="35361" x2="10417" y2="46388"/>
                        <a14:foregroundMark x1="2083" y1="34981" x2="6250" y2="39924"/>
                        <a14:backgroundMark x1="37500" y1="58175" x2="33333" y2="82510"/>
                        <a14:backgroundMark x1="33333" y1="82510" x2="42188" y2="96198"/>
                        <a14:backgroundMark x1="38021" y1="53612" x2="31250" y2="61597"/>
                        <a14:backgroundMark x1="36979" y1="57414" x2="32813" y2="66540"/>
                        <a14:backgroundMark x1="40104" y1="94677" x2="41146" y2="96958"/>
                        <a14:backgroundMark x1="44271" y1="95437" x2="42188" y2="99620"/>
                      </a14:backgroundRemoval>
                    </a14:imgEffect>
                  </a14:imgLayer>
                </a14:imgProps>
              </a:ext>
              <a:ext uri="{28A0092B-C50C-407E-A947-70E740481C1C}">
                <a14:useLocalDpi xmlns:a14="http://schemas.microsoft.com/office/drawing/2010/main" val="0"/>
              </a:ext>
            </a:extLst>
          </a:blip>
          <a:srcRect/>
          <a:stretch>
            <a:fillRect/>
          </a:stretch>
        </p:blipFill>
        <p:spPr bwMode="auto">
          <a:xfrm rot="19041434">
            <a:off x="11133211" y="5307255"/>
            <a:ext cx="878706" cy="116764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5">
            <a:extLst>
              <a:ext uri="{FF2B5EF4-FFF2-40B4-BE49-F238E27FC236}">
                <a16:creationId xmlns:a16="http://schemas.microsoft.com/office/drawing/2014/main" id="{7D6A9EB9-CAB1-8E66-0B5B-314C3D093D1D}"/>
              </a:ext>
            </a:extLst>
          </p:cNvPr>
          <p:cNvGrpSpPr>
            <a:grpSpLocks noChangeAspect="1"/>
          </p:cNvGrpSpPr>
          <p:nvPr/>
        </p:nvGrpSpPr>
        <p:grpSpPr>
          <a:xfrm>
            <a:off x="11213004" y="664"/>
            <a:ext cx="978996" cy="973954"/>
            <a:chOff x="0" y="0"/>
            <a:chExt cx="6350000" cy="6349975"/>
          </a:xfrm>
        </p:grpSpPr>
        <p:sp>
          <p:nvSpPr>
            <p:cNvPr id="12" name="Freeform 6">
              <a:extLst>
                <a:ext uri="{FF2B5EF4-FFF2-40B4-BE49-F238E27FC236}">
                  <a16:creationId xmlns:a16="http://schemas.microsoft.com/office/drawing/2014/main" id="{369CCC5A-57E4-1AC0-6E9D-2E7204F1003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sp>
      </p:grpSp>
      <p:pic>
        <p:nvPicPr>
          <p:cNvPr id="14" name="Picture 13">
            <a:extLst>
              <a:ext uri="{FF2B5EF4-FFF2-40B4-BE49-F238E27FC236}">
                <a16:creationId xmlns:a16="http://schemas.microsoft.com/office/drawing/2014/main" id="{BBFAADD6-FE38-F22E-13D1-D631AB7F4F51}"/>
              </a:ext>
            </a:extLst>
          </p:cNvPr>
          <p:cNvPicPr>
            <a:picLocks noChangeAspect="1"/>
          </p:cNvPicPr>
          <p:nvPr/>
        </p:nvPicPr>
        <p:blipFill>
          <a:blip r:embed="rId7"/>
          <a:stretch>
            <a:fillRect/>
          </a:stretch>
        </p:blipFill>
        <p:spPr>
          <a:xfrm>
            <a:off x="-47626" y="0"/>
            <a:ext cx="1238423" cy="1838582"/>
          </a:xfrm>
          <a:prstGeom prst="rect">
            <a:avLst/>
          </a:prstGeom>
        </p:spPr>
      </p:pic>
      <p:sp>
        <p:nvSpPr>
          <p:cNvPr id="2" name="TextBox 1">
            <a:extLst>
              <a:ext uri="{FF2B5EF4-FFF2-40B4-BE49-F238E27FC236}">
                <a16:creationId xmlns:a16="http://schemas.microsoft.com/office/drawing/2014/main" id="{AD89AE0D-FF43-BF58-4CA4-4D29C3D231A0}"/>
              </a:ext>
            </a:extLst>
          </p:cNvPr>
          <p:cNvSpPr txBox="1"/>
          <p:nvPr/>
        </p:nvSpPr>
        <p:spPr>
          <a:xfrm>
            <a:off x="390525" y="56001"/>
            <a:ext cx="11586394" cy="7786747"/>
          </a:xfrm>
          <a:prstGeom prst="rect">
            <a:avLst/>
          </a:prstGeom>
          <a:noFill/>
        </p:spPr>
        <p:txBody>
          <a:bodyPr wrap="square">
            <a:spAutoFit/>
          </a:bodyPr>
          <a:lstStyle/>
          <a:p>
            <a:pPr algn="l"/>
            <a:r>
              <a:rPr lang="en-US" sz="2400" b="1" i="0">
                <a:solidFill>
                  <a:srgbClr val="2888E1"/>
                </a:solidFill>
                <a:effectLst/>
                <a:latin typeface="OpenSans"/>
              </a:rPr>
              <a:t>       </a:t>
            </a:r>
            <a:r>
              <a:rPr lang="vi-VN" sz="2400" b="1" i="0">
                <a:solidFill>
                  <a:srgbClr val="2888E1"/>
                </a:solidFill>
                <a:effectLst/>
                <a:latin typeface="OpenSans"/>
              </a:rPr>
              <a:t>Bài đọc</a:t>
            </a:r>
            <a:endParaRPr lang="vi-VN" sz="2400" b="0" i="0">
              <a:solidFill>
                <a:srgbClr val="000000"/>
              </a:solidFill>
              <a:effectLst/>
              <a:latin typeface="OpenSans"/>
            </a:endParaRPr>
          </a:p>
          <a:p>
            <a:pPr algn="ctr"/>
            <a:r>
              <a:rPr lang="vi-VN" sz="3600" b="1" i="0">
                <a:solidFill>
                  <a:srgbClr val="C00000"/>
                </a:solidFill>
                <a:effectLst/>
                <a:latin typeface="OpenSans"/>
              </a:rPr>
              <a:t>Tia nắng bé nhỏ</a:t>
            </a:r>
            <a:endParaRPr lang="vi-VN" sz="3600" b="0" i="0">
              <a:solidFill>
                <a:srgbClr val="C00000"/>
              </a:solidFill>
              <a:effectLst/>
              <a:latin typeface="OpenSans"/>
            </a:endParaRPr>
          </a:p>
          <a:p>
            <a:pPr algn="just"/>
            <a:r>
              <a:rPr lang="en-US" sz="2400" b="1" i="0">
                <a:solidFill>
                  <a:srgbClr val="002060"/>
                </a:solidFill>
                <a:effectLst/>
                <a:latin typeface="OpenSans"/>
              </a:rPr>
              <a:t>     </a:t>
            </a:r>
            <a:r>
              <a:rPr lang="vi-VN" sz="2400" b="1" i="0">
                <a:solidFill>
                  <a:srgbClr val="002060"/>
                </a:solidFill>
                <a:effectLst/>
                <a:latin typeface="OpenSans"/>
              </a:rPr>
              <a:t>Bà nội của Na đã già yếu. Bà đi lại rất khó khăn.</a:t>
            </a:r>
          </a:p>
          <a:p>
            <a:pPr algn="just"/>
            <a:r>
              <a:rPr lang="vi-VN" sz="24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4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400" b="1" i="0">
                <a:solidFill>
                  <a:srgbClr val="002060"/>
                </a:solidFill>
                <a:effectLst/>
                <a:latin typeface="OpenSans"/>
              </a:rPr>
              <a:t>- Mình sẽ bắt nắng trên vạt áo mang về cho bà!</a:t>
            </a:r>
          </a:p>
          <a:p>
            <a:pPr algn="just"/>
            <a:r>
              <a:rPr lang="vi-VN" sz="2400" b="1" i="0">
                <a:solidFill>
                  <a:srgbClr val="002060"/>
                </a:solidFill>
                <a:effectLst/>
                <a:latin typeface="OpenSans"/>
              </a:rPr>
              <a:t>Nghĩ vậy, cô bé chạy ùa vào phòng bà:</a:t>
            </a:r>
          </a:p>
          <a:p>
            <a:pPr algn="just"/>
            <a:r>
              <a:rPr lang="vi-VN" sz="24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4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4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400" b="1" i="0">
                <a:solidFill>
                  <a:srgbClr val="002060"/>
                </a:solidFill>
                <a:effectLst/>
                <a:latin typeface="OpenSans"/>
              </a:rPr>
              <a:t>(Theo Hà Yên)</a:t>
            </a:r>
          </a:p>
          <a:p>
            <a:br>
              <a:rPr lang="vi-VN" sz="2400"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46488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B8E40-BF8A-E541-1586-9433BAFE34DD}"/>
              </a:ext>
            </a:extLst>
          </p:cNvPr>
          <p:cNvPicPr>
            <a:picLocks noChangeAspect="1"/>
          </p:cNvPicPr>
          <p:nvPr/>
        </p:nvPicPr>
        <p:blipFill>
          <a:blip r:embed="rId3"/>
          <a:stretch>
            <a:fillRect/>
          </a:stretch>
        </p:blipFill>
        <p:spPr>
          <a:xfrm>
            <a:off x="966895" y="0"/>
            <a:ext cx="957155" cy="762066"/>
          </a:xfrm>
          <a:prstGeom prst="rect">
            <a:avLst/>
          </a:prstGeom>
        </p:spPr>
      </p:pic>
      <p:sp>
        <p:nvSpPr>
          <p:cNvPr id="7" name="TextBox 6">
            <a:extLst>
              <a:ext uri="{FF2B5EF4-FFF2-40B4-BE49-F238E27FC236}">
                <a16:creationId xmlns:a16="http://schemas.microsoft.com/office/drawing/2014/main" id="{3831EBB1-9EBF-0D61-9745-C3C451128B89}"/>
              </a:ext>
            </a:extLst>
          </p:cNvPr>
          <p:cNvSpPr txBox="1"/>
          <p:nvPr/>
        </p:nvSpPr>
        <p:spPr>
          <a:xfrm>
            <a:off x="2020957" y="125613"/>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pic>
        <p:nvPicPr>
          <p:cNvPr id="14" name="Picture 13">
            <a:extLst>
              <a:ext uri="{FF2B5EF4-FFF2-40B4-BE49-F238E27FC236}">
                <a16:creationId xmlns:a16="http://schemas.microsoft.com/office/drawing/2014/main" id="{66398337-96D7-D15F-BC2B-8673AC8E13CA}"/>
              </a:ext>
            </a:extLst>
          </p:cNvPr>
          <p:cNvPicPr>
            <a:picLocks noChangeAspect="1"/>
          </p:cNvPicPr>
          <p:nvPr/>
        </p:nvPicPr>
        <p:blipFill>
          <a:blip r:embed="rId4"/>
          <a:stretch>
            <a:fillRect/>
          </a:stretch>
        </p:blipFill>
        <p:spPr>
          <a:xfrm>
            <a:off x="802332" y="959421"/>
            <a:ext cx="6925642" cy="4363059"/>
          </a:xfrm>
          <a:prstGeom prst="rect">
            <a:avLst/>
          </a:prstGeom>
        </p:spPr>
      </p:pic>
      <p:sp>
        <p:nvSpPr>
          <p:cNvPr id="15" name="TextBox 14">
            <a:extLst>
              <a:ext uri="{FF2B5EF4-FFF2-40B4-BE49-F238E27FC236}">
                <a16:creationId xmlns:a16="http://schemas.microsoft.com/office/drawing/2014/main" id="{5880814D-A1E4-3C96-549B-622C8BC1524D}"/>
              </a:ext>
            </a:extLst>
          </p:cNvPr>
          <p:cNvSpPr txBox="1"/>
          <p:nvPr/>
        </p:nvSpPr>
        <p:spPr>
          <a:xfrm>
            <a:off x="2746633" y="2494021"/>
            <a:ext cx="2663020" cy="646929"/>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nắng</a:t>
            </a:r>
            <a:endParaRPr lang="en-US" sz="3600" dirty="0">
              <a:solidFill>
                <a:srgbClr val="002060"/>
              </a:solidFill>
              <a:latin typeface="Nunito Black" pitchFamily="2" charset="0"/>
              <a:cs typeface="Baloo 2 SemiBold" pitchFamily="2" charset="0"/>
            </a:endParaRPr>
          </a:p>
        </p:txBody>
      </p:sp>
      <p:sp>
        <p:nvSpPr>
          <p:cNvPr id="16" name="TextBox 15">
            <a:extLst>
              <a:ext uri="{FF2B5EF4-FFF2-40B4-BE49-F238E27FC236}">
                <a16:creationId xmlns:a16="http://schemas.microsoft.com/office/drawing/2014/main" id="{7B00489F-F5EA-4D38-6D6D-D9DD34448887}"/>
              </a:ext>
            </a:extLst>
          </p:cNvPr>
          <p:cNvSpPr txBox="1"/>
          <p:nvPr/>
        </p:nvSpPr>
        <p:spPr>
          <a:xfrm>
            <a:off x="2514270" y="3875484"/>
            <a:ext cx="3501766" cy="646331"/>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tán lá</a:t>
            </a:r>
            <a:endParaRPr lang="en-US" sz="3600" dirty="0">
              <a:solidFill>
                <a:srgbClr val="002060"/>
              </a:solidFill>
              <a:latin typeface="Nunito Black" pitchFamily="2" charset="0"/>
              <a:cs typeface="Baloo 2 SemiBold" pitchFamily="2" charset="0"/>
            </a:endParaRPr>
          </a:p>
        </p:txBody>
      </p:sp>
      <p:pic>
        <p:nvPicPr>
          <p:cNvPr id="17" name="Picture 2" descr="100+ Hình Ảnh Học Bài, Học Tập Chăm Chỉ [Chill Nhẹ Nhàng]">
            <a:extLst>
              <a:ext uri="{FF2B5EF4-FFF2-40B4-BE49-F238E27FC236}">
                <a16:creationId xmlns:a16="http://schemas.microsoft.com/office/drawing/2014/main" id="{C62C6F65-19F6-4260-9922-BE86112F2BF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8116615" y="1292882"/>
            <a:ext cx="4304698" cy="463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1BD95A-3BAD-6642-EB0F-E59B4E096981}"/>
              </a:ext>
            </a:extLst>
          </p:cNvPr>
          <p:cNvSpPr txBox="1"/>
          <p:nvPr/>
        </p:nvSpPr>
        <p:spPr>
          <a:xfrm>
            <a:off x="1667250" y="83976"/>
            <a:ext cx="5867400"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câu dài</a:t>
            </a:r>
          </a:p>
        </p:txBody>
      </p:sp>
      <p:sp>
        <p:nvSpPr>
          <p:cNvPr id="9" name="TextBox 8">
            <a:extLst>
              <a:ext uri="{FF2B5EF4-FFF2-40B4-BE49-F238E27FC236}">
                <a16:creationId xmlns:a16="http://schemas.microsoft.com/office/drawing/2014/main" id="{967FA81A-344A-57E5-01DE-B29F02C60593}"/>
              </a:ext>
            </a:extLst>
          </p:cNvPr>
          <p:cNvSpPr txBox="1"/>
          <p:nvPr/>
        </p:nvSpPr>
        <p:spPr>
          <a:xfrm>
            <a:off x="593627" y="1317788"/>
            <a:ext cx="9681007"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a:solidFill>
                  <a:srgbClr val="002060"/>
                </a:solidFill>
                <a:latin typeface="Nunito Black" pitchFamily="2" charset="0"/>
              </a:rPr>
              <a:t>    Hằng ngày,</a:t>
            </a:r>
            <a:r>
              <a:rPr lang="en-US" sz="2800">
                <a:solidFill>
                  <a:srgbClr val="FF0000"/>
                </a:solidFill>
                <a:latin typeface="Nunito Black" pitchFamily="2" charset="0"/>
              </a:rPr>
              <a:t>/ </a:t>
            </a:r>
            <a:r>
              <a:rPr lang="en-US" sz="2800">
                <a:solidFill>
                  <a:srgbClr val="002060"/>
                </a:solidFill>
                <a:latin typeface="Nunito Black" pitchFamily="2" charset="0"/>
              </a:rPr>
              <a:t>nắng xuyên qua những tán lá trong khu vườn trước nhà</a:t>
            </a:r>
            <a:r>
              <a:rPr lang="en-US" sz="2800">
                <a:solidFill>
                  <a:srgbClr val="FF0000"/>
                </a:solidFill>
                <a:latin typeface="Nunito Black" pitchFamily="2" charset="0"/>
              </a:rPr>
              <a:t>/</a:t>
            </a:r>
            <a:r>
              <a:rPr lang="en-US" sz="2800">
                <a:solidFill>
                  <a:srgbClr val="002060"/>
                </a:solidFill>
                <a:latin typeface="Nunito Black" pitchFamily="2" charset="0"/>
              </a:rPr>
              <a:t> tạo thành những vệt sáng long lánh,</a:t>
            </a:r>
            <a:r>
              <a:rPr lang="en-US" sz="2800">
                <a:solidFill>
                  <a:srgbClr val="FF0000"/>
                </a:solidFill>
                <a:latin typeface="Nunito Black" pitchFamily="2" charset="0"/>
              </a:rPr>
              <a:t>/</a:t>
            </a:r>
            <a:r>
              <a:rPr lang="en-US" sz="2800">
                <a:solidFill>
                  <a:srgbClr val="002060"/>
                </a:solidFill>
                <a:latin typeface="Nunito Black" pitchFamily="2" charset="0"/>
              </a:rPr>
              <a:t> rất đẹp; Mỗi buổi sáng</a:t>
            </a:r>
            <a:r>
              <a:rPr lang="en-US" sz="2800">
                <a:solidFill>
                  <a:srgbClr val="FF0000"/>
                </a:solidFill>
                <a:latin typeface="Nunito Black" pitchFamily="2" charset="0"/>
              </a:rPr>
              <a:t>/</a:t>
            </a:r>
            <a:r>
              <a:rPr lang="en-US" sz="2800">
                <a:solidFill>
                  <a:srgbClr val="002060"/>
                </a:solidFill>
                <a:latin typeface="Nunito Black" pitchFamily="2" charset="0"/>
              </a:rPr>
              <a:t> khi đang dạo chơi trên đòng cỏ,</a:t>
            </a:r>
            <a:r>
              <a:rPr lang="en-US" sz="2800">
                <a:solidFill>
                  <a:srgbClr val="FF0000"/>
                </a:solidFill>
                <a:latin typeface="Nunito Black" pitchFamily="2" charset="0"/>
              </a:rPr>
              <a:t>/</a:t>
            </a:r>
            <a:r>
              <a:rPr lang="en-US" sz="2800">
                <a:solidFill>
                  <a:srgbClr val="002060"/>
                </a:solidFill>
                <a:latin typeface="Nunito Black" pitchFamily="2" charset="0"/>
              </a:rPr>
              <a:t> Na cảm thấy,</a:t>
            </a:r>
            <a:r>
              <a:rPr lang="en-US" sz="2800">
                <a:solidFill>
                  <a:srgbClr val="FF0000"/>
                </a:solidFill>
                <a:latin typeface="Nunito Black" pitchFamily="2" charset="0"/>
              </a:rPr>
              <a:t>/</a:t>
            </a:r>
            <a:r>
              <a:rPr lang="en-US" sz="2800">
                <a:solidFill>
                  <a:srgbClr val="002060"/>
                </a:solidFill>
                <a:latin typeface="Nunito Black" pitchFamily="2" charset="0"/>
              </a:rPr>
              <a:t> nắng sưởi ấm mái tóc mình</a:t>
            </a:r>
            <a:r>
              <a:rPr lang="en-US" sz="2800">
                <a:solidFill>
                  <a:srgbClr val="FF0000"/>
                </a:solidFill>
                <a:latin typeface="Nunito Black" pitchFamily="2" charset="0"/>
              </a:rPr>
              <a:t>/</a:t>
            </a:r>
            <a:r>
              <a:rPr lang="en-US" sz="2800">
                <a:solidFill>
                  <a:srgbClr val="002060"/>
                </a:solidFill>
                <a:latin typeface="Nunito Black" pitchFamily="2" charset="0"/>
              </a:rPr>
              <a:t> và nhảy nhót trên vạt áo.</a:t>
            </a:r>
          </a:p>
        </p:txBody>
      </p:sp>
      <p:pic>
        <p:nvPicPr>
          <p:cNvPr id="10" name="Picture 9">
            <a:extLst>
              <a:ext uri="{FF2B5EF4-FFF2-40B4-BE49-F238E27FC236}">
                <a16:creationId xmlns:a16="http://schemas.microsoft.com/office/drawing/2014/main" id="{BA457170-472E-D375-49A7-92989B9E82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363" y="0"/>
            <a:ext cx="1396887" cy="1112171"/>
          </a:xfrm>
          <a:prstGeom prst="rect">
            <a:avLst/>
          </a:prstGeom>
        </p:spPr>
      </p:pic>
      <p:pic>
        <p:nvPicPr>
          <p:cNvPr id="11" name="Picture 2" descr="100+ Hình Ảnh Học Bài, Học Tập Chăm Chỉ [Chill Nhẹ Nhàng]">
            <a:extLst>
              <a:ext uri="{FF2B5EF4-FFF2-40B4-BE49-F238E27FC236}">
                <a16:creationId xmlns:a16="http://schemas.microsoft.com/office/drawing/2014/main" id="{D872983F-0ACE-B3A2-EBAF-9A19A90AD0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94" b="89691" l="1931" r="92278">
                        <a14:foregroundMark x1="14672" y1="49485" x2="58687" y2="73196"/>
                        <a14:foregroundMark x1="72201" y1="33505" x2="77220" y2="64948"/>
                        <a14:foregroundMark x1="77220" y1="64948" x2="77220" y2="64433"/>
                        <a14:foregroundMark x1="83784" y1="52577" x2="84556" y2="58763"/>
                        <a14:foregroundMark x1="34363" y1="29897" x2="34749" y2="33505"/>
                        <a14:foregroundMark x1="41313" y1="29897" x2="44402" y2="29897"/>
                        <a14:foregroundMark x1="68726" y1="26289" x2="67181" y2="24227"/>
                        <a14:foregroundMark x1="93050" y1="41237" x2="93050" y2="43814"/>
                        <a14:foregroundMark x1="7722" y1="47938" x2="8108" y2="52062"/>
                        <a14:foregroundMark x1="1931" y1="67010" x2="2317" y2="59278"/>
                        <a14:foregroundMark x1="18147" y1="40722" x2="22780" y2="39175"/>
                      </a14:backgroundRemoval>
                    </a14:imgEffect>
                  </a14:imgLayer>
                </a14:imgProps>
              </a:ext>
              <a:ext uri="{28A0092B-C50C-407E-A947-70E740481C1C}">
                <a14:useLocalDpi xmlns:a14="http://schemas.microsoft.com/office/drawing/2010/main" val="0"/>
              </a:ext>
            </a:extLst>
          </a:blip>
          <a:srcRect/>
          <a:stretch>
            <a:fillRect/>
          </a:stretch>
        </p:blipFill>
        <p:spPr bwMode="auto">
          <a:xfrm>
            <a:off x="3943651" y="3867259"/>
            <a:ext cx="4304698" cy="374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FC31C-09E8-0C6B-9C09-7EDFC567F025}"/>
              </a:ext>
            </a:extLst>
          </p:cNvPr>
          <p:cNvPicPr>
            <a:picLocks noChangeAspect="1"/>
          </p:cNvPicPr>
          <p:nvPr/>
        </p:nvPicPr>
        <p:blipFill>
          <a:blip r:embed="rId3"/>
          <a:stretch>
            <a:fillRect/>
          </a:stretch>
        </p:blipFill>
        <p:spPr>
          <a:xfrm>
            <a:off x="825623" y="1715582"/>
            <a:ext cx="10561956" cy="3815660"/>
          </a:xfrm>
          <a:prstGeom prst="rect">
            <a:avLst/>
          </a:prstGeom>
        </p:spPr>
      </p:pic>
      <p:sp>
        <p:nvSpPr>
          <p:cNvPr id="6" name="TextBox 5">
            <a:extLst>
              <a:ext uri="{FF2B5EF4-FFF2-40B4-BE49-F238E27FC236}">
                <a16:creationId xmlns:a16="http://schemas.microsoft.com/office/drawing/2014/main" id="{6BADBE60-A09E-7E32-5892-A4A4FD92CF3E}"/>
              </a:ext>
            </a:extLst>
          </p:cNvPr>
          <p:cNvSpPr txBox="1"/>
          <p:nvPr/>
        </p:nvSpPr>
        <p:spPr>
          <a:xfrm>
            <a:off x="1669586" y="108388"/>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7" name="Picture 6">
            <a:extLst>
              <a:ext uri="{FF2B5EF4-FFF2-40B4-BE49-F238E27FC236}">
                <a16:creationId xmlns:a16="http://schemas.microsoft.com/office/drawing/2014/main" id="{1E3F2081-B3ED-0A8C-D519-EAF4A3FC12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509" y="0"/>
            <a:ext cx="1071645" cy="853220"/>
          </a:xfrm>
          <a:prstGeom prst="rect">
            <a:avLst/>
          </a:prstGeom>
        </p:spPr>
      </p:pic>
      <p:sp>
        <p:nvSpPr>
          <p:cNvPr id="8" name="TextBox 7">
            <a:extLst>
              <a:ext uri="{FF2B5EF4-FFF2-40B4-BE49-F238E27FC236}">
                <a16:creationId xmlns:a16="http://schemas.microsoft.com/office/drawing/2014/main" id="{94AF3AEA-0AA1-DC77-1F11-9C6BA4BDBEA4}"/>
              </a:ext>
            </a:extLst>
          </p:cNvPr>
          <p:cNvSpPr txBox="1"/>
          <p:nvPr/>
        </p:nvSpPr>
        <p:spPr>
          <a:xfrm>
            <a:off x="2221345" y="2125510"/>
            <a:ext cx="768632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đem nắng cho bà</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ED8F553A-8863-7C26-F4F9-66DA09D93133}"/>
              </a:ext>
            </a:extLst>
          </p:cNvPr>
          <p:cNvSpPr txBox="1"/>
          <p:nvPr/>
        </p:nvSpPr>
        <p:spPr>
          <a:xfrm>
            <a:off x="1428971" y="3083274"/>
            <a:ext cx="9054548"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2: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err="1">
                <a:solidFill>
                  <a:srgbClr val="F79646">
                    <a:lumMod val="50000"/>
                  </a:srgbClr>
                </a:solidFill>
                <a:latin typeface="Nunito Black" pitchFamily="2" charset="0"/>
                <a:cs typeface="Baloo 2 SemiBold" pitchFamily="2" charset="0"/>
              </a:rPr>
              <a:t>đến</a:t>
            </a:r>
            <a:r>
              <a:rPr lang="en-US" sz="2800">
                <a:solidFill>
                  <a:srgbClr val="F79646">
                    <a:lumMod val="50000"/>
                  </a:srgbClr>
                </a:solidFill>
                <a:latin typeface="Nunito Black" pitchFamily="2" charset="0"/>
                <a:cs typeface="Baloo 2 SemiBold" pitchFamily="2" charset="0"/>
              </a:rPr>
              <a:t> </a:t>
            </a:r>
            <a:r>
              <a:rPr lang="en-US" sz="2800">
                <a:solidFill>
                  <a:srgbClr val="FF0000"/>
                </a:solidFill>
                <a:latin typeface="Nunito Black" pitchFamily="2" charset="0"/>
                <a:cs typeface="Baloo 2 SemiBold" pitchFamily="2" charset="0"/>
              </a:rPr>
              <a:t>chẳng có tia nắng nào có cả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FC052258-9C7D-484C-8E55-F5E6314615D9}"/>
              </a:ext>
            </a:extLst>
          </p:cNvPr>
          <p:cNvSpPr txBox="1"/>
          <p:nvPr/>
        </p:nvSpPr>
        <p:spPr>
          <a:xfrm>
            <a:off x="3493973" y="4137594"/>
            <a:ext cx="385893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3</a:t>
            </a:r>
            <a:r>
              <a:rPr lang="en-US" sz="2800">
                <a:solidFill>
                  <a:srgbClr val="F79646">
                    <a:lumMod val="50000"/>
                  </a:srgbClr>
                </a:solidFill>
                <a:latin typeface="Nunito Black" pitchFamily="2" charset="0"/>
                <a:cs typeface="Baloo 2 SemiBold" pitchFamily="2" charset="0"/>
              </a:rPr>
              <a:t>: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0283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F4FB25-EA1C-870B-8EB7-E62553F19766}"/>
              </a:ext>
            </a:extLst>
          </p:cNvPr>
          <p:cNvSpPr txBox="1"/>
          <p:nvPr/>
        </p:nvSpPr>
        <p:spPr>
          <a:xfrm>
            <a:off x="1947180" y="132934"/>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pic>
        <p:nvPicPr>
          <p:cNvPr id="5" name="Picture 4">
            <a:extLst>
              <a:ext uri="{FF2B5EF4-FFF2-40B4-BE49-F238E27FC236}">
                <a16:creationId xmlns:a16="http://schemas.microsoft.com/office/drawing/2014/main" id="{F427BDD2-853D-230B-DE0D-A01A02C831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0"/>
            <a:ext cx="1071645" cy="853220"/>
          </a:xfrm>
          <a:prstGeom prst="rect">
            <a:avLst/>
          </a:prstGeom>
        </p:spPr>
      </p:pic>
      <p:grpSp>
        <p:nvGrpSpPr>
          <p:cNvPr id="6" name="Group 5">
            <a:extLst>
              <a:ext uri="{FF2B5EF4-FFF2-40B4-BE49-F238E27FC236}">
                <a16:creationId xmlns:a16="http://schemas.microsoft.com/office/drawing/2014/main" id="{51476B3D-5C84-0015-0A31-23B2E8A7EFDD}"/>
              </a:ext>
            </a:extLst>
          </p:cNvPr>
          <p:cNvGrpSpPr/>
          <p:nvPr/>
        </p:nvGrpSpPr>
        <p:grpSpPr>
          <a:xfrm>
            <a:off x="-182420" y="907657"/>
            <a:ext cx="914801" cy="584333"/>
            <a:chOff x="104615" y="807451"/>
            <a:chExt cx="851094" cy="584333"/>
          </a:xfrm>
        </p:grpSpPr>
        <p:pic>
          <p:nvPicPr>
            <p:cNvPr id="7" name="Picture 6">
              <a:extLst>
                <a:ext uri="{FF2B5EF4-FFF2-40B4-BE49-F238E27FC236}">
                  <a16:creationId xmlns:a16="http://schemas.microsoft.com/office/drawing/2014/main" id="{92D20602-D813-E9A9-B762-E73CE0FA8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8" name="TextBox 7">
              <a:extLst>
                <a:ext uri="{FF2B5EF4-FFF2-40B4-BE49-F238E27FC236}">
                  <a16:creationId xmlns:a16="http://schemas.microsoft.com/office/drawing/2014/main" id="{74EFDFB9-434D-0BE5-5F04-5A62C82F158B}"/>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9" name="TextBox 8">
            <a:extLst>
              <a:ext uri="{FF2B5EF4-FFF2-40B4-BE49-F238E27FC236}">
                <a16:creationId xmlns:a16="http://schemas.microsoft.com/office/drawing/2014/main" id="{832EC5D2-438A-7082-E77C-EB5DF10A7842}"/>
              </a:ext>
            </a:extLst>
          </p:cNvPr>
          <p:cNvSpPr txBox="1"/>
          <p:nvPr/>
        </p:nvSpPr>
        <p:spPr>
          <a:xfrm>
            <a:off x="614470" y="883037"/>
            <a:ext cx="10963060" cy="3881914"/>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a:solidFill>
                  <a:schemeClr val="accent6">
                    <a:lumMod val="50000"/>
                  </a:schemeClr>
                </a:solidFill>
                <a:latin typeface="Nunito Black" pitchFamily="2" charset="0"/>
              </a:rPr>
              <a:t>	</a:t>
            </a:r>
            <a:r>
              <a:rPr lang="vi-VN" sz="2800" b="1">
                <a:solidFill>
                  <a:srgbClr val="002060"/>
                </a:solidFill>
                <a:latin typeface="Nunito Black" pitchFamily="2" charset="0"/>
              </a:rPr>
              <a:t>Bà nội của Na đã già yếu. Bà đi lại rất khó khăn.</a:t>
            </a:r>
          </a:p>
          <a:p>
            <a:pPr algn="just"/>
            <a:r>
              <a:rPr lang="vi-VN" sz="2800" b="1">
                <a:solidFill>
                  <a:srgbClr val="002060"/>
                </a:solidFill>
                <a:latin typeface="Nunito Black" pitchFamily="2"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endParaRPr lang="vi-VN" sz="2600" dirty="0">
              <a:latin typeface="Nunito Black" pitchFamily="2" charset="0"/>
            </a:endParaRPr>
          </a:p>
        </p:txBody>
      </p:sp>
      <p:grpSp>
        <p:nvGrpSpPr>
          <p:cNvPr id="10" name="Group 9">
            <a:extLst>
              <a:ext uri="{FF2B5EF4-FFF2-40B4-BE49-F238E27FC236}">
                <a16:creationId xmlns:a16="http://schemas.microsoft.com/office/drawing/2014/main" id="{EBDFEA96-9F28-7D15-6479-6D0D06CF0B19}"/>
              </a:ext>
            </a:extLst>
          </p:cNvPr>
          <p:cNvGrpSpPr/>
          <p:nvPr/>
        </p:nvGrpSpPr>
        <p:grpSpPr>
          <a:xfrm>
            <a:off x="-46965" y="4472784"/>
            <a:ext cx="914801" cy="584333"/>
            <a:chOff x="-62381" y="727412"/>
            <a:chExt cx="851094" cy="584333"/>
          </a:xfrm>
        </p:grpSpPr>
        <p:pic>
          <p:nvPicPr>
            <p:cNvPr id="11" name="Picture 10">
              <a:extLst>
                <a:ext uri="{FF2B5EF4-FFF2-40B4-BE49-F238E27FC236}">
                  <a16:creationId xmlns:a16="http://schemas.microsoft.com/office/drawing/2014/main" id="{D1B83595-01C8-FB99-C9EF-B403DB70C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2" name="TextBox 11">
              <a:extLst>
                <a:ext uri="{FF2B5EF4-FFF2-40B4-BE49-F238E27FC236}">
                  <a16:creationId xmlns:a16="http://schemas.microsoft.com/office/drawing/2014/main" id="{D4C3C6B1-65A4-E556-2152-96E086D58F04}"/>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Tree>
    <p:extLst>
      <p:ext uri="{BB962C8B-B14F-4D97-AF65-F5344CB8AC3E}">
        <p14:creationId xmlns:p14="http://schemas.microsoft.com/office/powerpoint/2010/main" val="128102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2710</Words>
  <Application>Microsoft Office PowerPoint</Application>
  <PresentationFormat>Widescreen</PresentationFormat>
  <Paragraphs>174</Paragraphs>
  <Slides>38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#9Slide03 AmpleSoft Bold</vt:lpstr>
      <vt:lpstr>Arial</vt:lpstr>
      <vt:lpstr>Baloo 2 SemiBold</vt:lpstr>
      <vt:lpstr>Calibri</vt:lpstr>
      <vt:lpstr>Calibri Light</vt:lpstr>
      <vt:lpstr>Nunito</vt:lpstr>
      <vt:lpstr>Nunito Black</vt:lpstr>
      <vt:lpstr>Open Sans</vt:lpstr>
      <vt:lpstr>OpenSans</vt:lpstr>
      <vt:lpstr>OpenSansBold</vt:lpstr>
      <vt:lpstr>Sigmar One</vt:lpstr>
      <vt:lpstr>Sriracha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Mr Manh</cp:lastModifiedBy>
  <cp:revision>11</cp:revision>
  <dcterms:created xsi:type="dcterms:W3CDTF">2022-08-09T09:34:05Z</dcterms:created>
  <dcterms:modified xsi:type="dcterms:W3CDTF">2022-08-16T05:04:16Z</dcterms:modified>
</cp:coreProperties>
</file>