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12"/>
  </p:notesMasterIdLst>
  <p:sldIdLst>
    <p:sldId id="307" r:id="rId3"/>
    <p:sldId id="314" r:id="rId4"/>
    <p:sldId id="311" r:id="rId5"/>
    <p:sldId id="308" r:id="rId6"/>
    <p:sldId id="309" r:id="rId7"/>
    <p:sldId id="310" r:id="rId8"/>
    <p:sldId id="313" r:id="rId9"/>
    <p:sldId id="312" r:id="rId10"/>
    <p:sldId id="315" r:id="rId11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838" userDrawn="1">
          <p15:clr>
            <a:srgbClr val="A4A3A4"/>
          </p15:clr>
        </p15:guide>
        <p15:guide id="2" pos="46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CC99FF"/>
    <a:srgbClr val="F29A5B"/>
    <a:srgbClr val="F7E3AD"/>
    <a:srgbClr val="865B3E"/>
    <a:srgbClr val="C8D85B"/>
    <a:srgbClr val="B09277"/>
    <a:srgbClr val="B09278"/>
    <a:srgbClr val="A6C0A4"/>
    <a:srgbClr val="85AA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72" autoAdjust="0"/>
    <p:restoredTop sz="94414" autoAdjust="0"/>
  </p:normalViewPr>
  <p:slideViewPr>
    <p:cSldViewPr snapToGrid="0" showGuides="1">
      <p:cViewPr varScale="1">
        <p:scale>
          <a:sx n="69" d="100"/>
          <a:sy n="69" d="100"/>
        </p:scale>
        <p:origin x="-1152" y="-108"/>
      </p:cViewPr>
      <p:guideLst>
        <p:guide orient="horz" pos="3838"/>
        <p:guide pos="4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gs" Target="tags/tag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38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83068A-753F-47ED-95DE-D06E5578E574}" type="datetimeFigureOut">
              <a:rPr lang="zh-CN" altLang="en-US" smtClean="0"/>
              <a:t>2021/7/4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F164E-D685-493E-AF07-0CE742DE1F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7533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8012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7499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89918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89918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1153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>
                <a:solidFill>
                  <a:prstClr val="black"/>
                </a:solidFill>
              </a:rPr>
              <a:pPr/>
              <a:t>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039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40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2021/7/4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905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2021/7/4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3097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26BC15-B161-4C75-9B3A-128C91250747}" type="datetimeFigureOut">
              <a:rPr lang="zh-CN" altLang="en-US" smtClean="0"/>
              <a:t>2021/7/4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B4E113-1DE2-475C-BE03-FB3C594330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421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743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748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047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>
                <a:solidFill>
                  <a:srgbClr val="000000"/>
                </a:solidFill>
              </a:rPr>
              <a:pPr/>
              <a:t>2021/7/4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515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>
                <a:solidFill>
                  <a:srgbClr val="000000"/>
                </a:solidFill>
              </a:rPr>
              <a:pPr/>
              <a:t>2021/7/4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950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>
                <a:solidFill>
                  <a:srgbClr val="000000"/>
                </a:solidFill>
              </a:rPr>
              <a:pPr/>
              <a:t>2021/7/4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698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>
                <a:solidFill>
                  <a:srgbClr val="000000"/>
                </a:solidFill>
              </a:rPr>
              <a:pPr/>
              <a:t>2021/7/4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510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473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>
                <a:solidFill>
                  <a:srgbClr val="000000"/>
                </a:solidFill>
              </a:rPr>
              <a:pPr/>
              <a:t>2021/7/4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351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>
                <a:solidFill>
                  <a:srgbClr val="000000"/>
                </a:solidFill>
              </a:rPr>
              <a:pPr/>
              <a:t>2021/7/4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757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>
                <a:solidFill>
                  <a:srgbClr val="000000"/>
                </a:solidFill>
              </a:rPr>
              <a:pPr/>
              <a:t>2021/7/4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378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>
                <a:solidFill>
                  <a:srgbClr val="000000"/>
                </a:solidFill>
              </a:rPr>
              <a:pPr/>
              <a:t>2021/7/4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45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26BC15-B161-4C75-9B3A-128C91250747}" type="datetimeFigureOut">
              <a:rPr lang="zh-CN" altLang="en-US" smtClean="0">
                <a:solidFill>
                  <a:srgbClr val="000000"/>
                </a:solidFill>
              </a:rPr>
              <a:pPr/>
              <a:t>2021/7/4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B4E113-1DE2-475C-BE03-FB3C59433037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847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98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2021/7/4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4315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2021/7/4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364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2021/7/4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157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2021/7/4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269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2021/7/4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7042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2021/7/4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1770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4706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846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1.jpe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4.xml"/><Relationship Id="rId6" Type="http://schemas.microsoft.com/office/2007/relationships/hdphoto" Target="../media/hdphoto4.wdp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2C05A27C-0C40-4CD7-93FB-419E8BBC2C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9198" y="-145144"/>
            <a:ext cx="4535365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467" b="46605"/>
          <a:stretch/>
        </p:blipFill>
        <p:spPr>
          <a:xfrm>
            <a:off x="-1" y="917359"/>
            <a:ext cx="786074" cy="268218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2857"/>
            <a:ext cx="12192000" cy="3980688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5500114" y="929211"/>
            <a:ext cx="373531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b="1" dirty="0" err="1" smtClean="0">
                <a:solidFill>
                  <a:srgbClr val="00B050"/>
                </a:solidFill>
                <a:latin typeface="iCiel Crocante" panose="02000000000000000000" pitchFamily="2" charset="0"/>
                <a:ea typeface="微软雅黑" panose="020B0503020204020204" pitchFamily="34" charset="-122"/>
              </a:rPr>
              <a:t>Bài</a:t>
            </a:r>
            <a:r>
              <a:rPr lang="en-US" altLang="zh-CN" sz="6000" b="1" dirty="0" smtClean="0">
                <a:solidFill>
                  <a:srgbClr val="00B050"/>
                </a:solidFill>
                <a:latin typeface="iCiel Crocante" panose="02000000000000000000" pitchFamily="2" charset="0"/>
                <a:ea typeface="微软雅黑" panose="020B0503020204020204" pitchFamily="34" charset="-122"/>
              </a:rPr>
              <a:t> 16: </a:t>
            </a:r>
            <a:r>
              <a:rPr lang="en-US" altLang="zh-CN" sz="6000" b="1" dirty="0" err="1" smtClean="0">
                <a:solidFill>
                  <a:srgbClr val="00B050"/>
                </a:solidFill>
                <a:latin typeface="iCiel Crocante" panose="02000000000000000000" pitchFamily="2" charset="0"/>
                <a:ea typeface="微软雅黑" panose="020B0503020204020204" pitchFamily="34" charset="-122"/>
              </a:rPr>
              <a:t>Lít</a:t>
            </a:r>
            <a:endParaRPr lang="zh-CN" altLang="en-US" sz="6000" b="1" dirty="0">
              <a:solidFill>
                <a:srgbClr val="00B050"/>
              </a:solidFill>
              <a:latin typeface="iCiel Crocante" panose="02000000000000000000" pitchFamily="2" charset="0"/>
              <a:ea typeface="微软雅黑" panose="020B0503020204020204" pitchFamily="34" charset="-122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D3D5378D-2B37-4113-B3D8-9A2935E980B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888" y="4680152"/>
            <a:ext cx="6413548" cy="154997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39251336-69F0-4CDA-8C7B-BC9AA8063F6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11" name="文本框 11"/>
          <p:cNvSpPr txBox="1"/>
          <p:nvPr/>
        </p:nvSpPr>
        <p:spPr>
          <a:xfrm>
            <a:off x="6511464" y="2258147"/>
            <a:ext cx="20979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b="1" dirty="0" err="1" smtClean="0">
                <a:solidFill>
                  <a:srgbClr val="FF0000"/>
                </a:solidFill>
                <a:latin typeface="iCiel Crocante" panose="02000000000000000000" pitchFamily="2" charset="0"/>
                <a:ea typeface="微软雅黑" panose="020B0503020204020204" pitchFamily="34" charset="-122"/>
              </a:rPr>
              <a:t>Tiết</a:t>
            </a:r>
            <a:r>
              <a:rPr lang="en-US" altLang="zh-CN" sz="5400" b="1" dirty="0" smtClean="0">
                <a:solidFill>
                  <a:srgbClr val="FF0000"/>
                </a:solidFill>
                <a:latin typeface="iCiel Crocante" panose="02000000000000000000" pitchFamily="2" charset="0"/>
                <a:ea typeface="微软雅黑" panose="020B0503020204020204" pitchFamily="34" charset="-122"/>
              </a:rPr>
              <a:t> 2</a:t>
            </a:r>
            <a:endParaRPr lang="zh-CN" altLang="en-US" sz="5400" b="1" dirty="0">
              <a:solidFill>
                <a:srgbClr val="FF0000"/>
              </a:solidFill>
              <a:latin typeface="iCiel Crocante" panose="02000000000000000000" pitchFamily="2" charset="0"/>
              <a:ea typeface="微软雅黑" panose="020B0503020204020204" pitchFamily="34" charset="-122"/>
            </a:endParaRPr>
          </a:p>
        </p:txBody>
      </p:sp>
      <p:sp>
        <p:nvSpPr>
          <p:cNvPr id="10" name="Text Box 1"/>
          <p:cNvSpPr txBox="1"/>
          <p:nvPr/>
        </p:nvSpPr>
        <p:spPr>
          <a:xfrm>
            <a:off x="682385" y="6345894"/>
            <a:ext cx="12462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FB </a:t>
            </a:r>
            <a:r>
              <a:rPr lang="en-US" sz="1800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1800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1800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4252373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4E6E4BE4-CA7A-45ED-BC85-72AF3380E0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2018" y="-20313"/>
            <a:ext cx="4535365" cy="68580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4194335" y="1907109"/>
            <a:ext cx="6397167" cy="1127035"/>
            <a:chOff x="4389120" y="1084217"/>
            <a:chExt cx="6499074" cy="736216"/>
          </a:xfrm>
        </p:grpSpPr>
        <p:sp>
          <p:nvSpPr>
            <p:cNvPr id="8" name="五边形 7"/>
            <p:cNvSpPr/>
            <p:nvPr/>
          </p:nvSpPr>
          <p:spPr>
            <a:xfrm flipH="1">
              <a:off x="4389120" y="1084217"/>
              <a:ext cx="6499074" cy="736216"/>
            </a:xfrm>
            <a:prstGeom prst="homePlate">
              <a:avLst/>
            </a:prstGeom>
            <a:solidFill>
              <a:srgbClr val="F29A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b="1" dirty="0" smtClean="0">
                  <a:solidFill>
                    <a:srgbClr val="0070C0"/>
                  </a:solidFill>
                  <a:latin typeface="iCiel Mijas" pitchFamily="50" charset="0"/>
                  <a:ea typeface="微软雅黑" panose="020B0503020204020204" pitchFamily="34" charset="-122"/>
                </a:rPr>
                <a:t>     </a:t>
              </a:r>
              <a:r>
                <a:rPr lang="en-US" altLang="zh-CN" sz="2800" b="1" dirty="0" err="1" smtClean="0">
                  <a:solidFill>
                    <a:srgbClr val="0070C0"/>
                  </a:solidFill>
                  <a:latin typeface="iCiel Mijas" pitchFamily="50" charset="0"/>
                  <a:ea typeface="微软雅黑" panose="020B0503020204020204" pitchFamily="34" charset="-122"/>
                </a:rPr>
                <a:t>Làm</a:t>
              </a:r>
              <a:r>
                <a:rPr lang="en-US" altLang="zh-CN" sz="2800" b="1" dirty="0" smtClean="0">
                  <a:solidFill>
                    <a:srgbClr val="0070C0"/>
                  </a:solidFill>
                  <a:latin typeface="iCiel Mijas" pitchFamily="50" charset="0"/>
                  <a:ea typeface="微软雅黑" panose="020B0503020204020204" pitchFamily="34" charset="-122"/>
                </a:rPr>
                <a:t> </a:t>
              </a:r>
              <a:r>
                <a:rPr lang="en-US" altLang="zh-CN" sz="2800" b="1" dirty="0" err="1" smtClean="0">
                  <a:solidFill>
                    <a:srgbClr val="0070C0"/>
                  </a:solidFill>
                  <a:latin typeface="iCiel Mijas" pitchFamily="50" charset="0"/>
                  <a:ea typeface="微软雅黑" panose="020B0503020204020204" pitchFamily="34" charset="-122"/>
                </a:rPr>
                <a:t>quen</a:t>
              </a:r>
              <a:r>
                <a:rPr lang="en-US" altLang="zh-CN" sz="2800" b="1" dirty="0" smtClean="0">
                  <a:solidFill>
                    <a:srgbClr val="0070C0"/>
                  </a:solidFill>
                  <a:latin typeface="iCiel Mijas" pitchFamily="50" charset="0"/>
                  <a:ea typeface="微软雅黑" panose="020B0503020204020204" pitchFamily="34" charset="-122"/>
                </a:rPr>
                <a:t> </a:t>
              </a:r>
              <a:r>
                <a:rPr lang="en-US" altLang="zh-CN" sz="2800" b="1" dirty="0" err="1" smtClean="0">
                  <a:solidFill>
                    <a:srgbClr val="0070C0"/>
                  </a:solidFill>
                  <a:latin typeface="iCiel Mijas" pitchFamily="50" charset="0"/>
                  <a:ea typeface="微软雅黑" panose="020B0503020204020204" pitchFamily="34" charset="-122"/>
                </a:rPr>
                <a:t>với</a:t>
              </a:r>
              <a:r>
                <a:rPr lang="en-US" altLang="zh-CN" sz="2800" b="1" dirty="0" smtClean="0">
                  <a:solidFill>
                    <a:srgbClr val="0070C0"/>
                  </a:solidFill>
                  <a:latin typeface="iCiel Mijas" pitchFamily="50" charset="0"/>
                  <a:ea typeface="微软雅黑" panose="020B0503020204020204" pitchFamily="34" charset="-122"/>
                </a:rPr>
                <a:t> </a:t>
              </a:r>
              <a:r>
                <a:rPr lang="en-US" altLang="zh-CN" sz="2800" b="1" dirty="0" err="1" smtClean="0">
                  <a:solidFill>
                    <a:srgbClr val="0070C0"/>
                  </a:solidFill>
                  <a:latin typeface="iCiel Mijas" pitchFamily="50" charset="0"/>
                  <a:ea typeface="微软雅黑" panose="020B0503020204020204" pitchFamily="34" charset="-122"/>
                </a:rPr>
                <a:t>phép</a:t>
              </a:r>
              <a:r>
                <a:rPr lang="en-US" altLang="zh-CN" sz="2800" b="1" dirty="0" smtClean="0">
                  <a:solidFill>
                    <a:srgbClr val="0070C0"/>
                  </a:solidFill>
                  <a:latin typeface="iCiel Mijas" pitchFamily="50" charset="0"/>
                  <a:ea typeface="微软雅黑" panose="020B0503020204020204" pitchFamily="34" charset="-122"/>
                </a:rPr>
                <a:t> </a:t>
              </a:r>
              <a:r>
                <a:rPr lang="en-US" altLang="zh-CN" sz="2800" b="1" dirty="0" err="1" smtClean="0">
                  <a:solidFill>
                    <a:srgbClr val="0070C0"/>
                  </a:solidFill>
                  <a:latin typeface="iCiel Mijas" pitchFamily="50" charset="0"/>
                  <a:ea typeface="微软雅黑" panose="020B0503020204020204" pitchFamily="34" charset="-122"/>
                </a:rPr>
                <a:t>tính</a:t>
              </a:r>
              <a:r>
                <a:rPr lang="en-US" altLang="zh-CN" sz="2800" b="1" dirty="0" smtClean="0">
                  <a:solidFill>
                    <a:srgbClr val="0070C0"/>
                  </a:solidFill>
                  <a:latin typeface="iCiel Mijas" pitchFamily="50" charset="0"/>
                  <a:ea typeface="微软雅黑" panose="020B0503020204020204" pitchFamily="34" charset="-122"/>
                </a:rPr>
                <a:t> </a:t>
              </a:r>
              <a:r>
                <a:rPr lang="en-US" altLang="zh-CN" sz="2800" b="1" dirty="0" err="1" smtClean="0">
                  <a:solidFill>
                    <a:srgbClr val="0070C0"/>
                  </a:solidFill>
                  <a:latin typeface="iCiel Mijas" pitchFamily="50" charset="0"/>
                  <a:ea typeface="微软雅黑" panose="020B0503020204020204" pitchFamily="34" charset="-122"/>
                </a:rPr>
                <a:t>cộng</a:t>
              </a:r>
              <a:r>
                <a:rPr lang="en-US" altLang="zh-CN" sz="2800" b="1" dirty="0" smtClean="0">
                  <a:solidFill>
                    <a:srgbClr val="0070C0"/>
                  </a:solidFill>
                  <a:latin typeface="iCiel Mijas" pitchFamily="50" charset="0"/>
                  <a:ea typeface="微软雅黑" panose="020B0503020204020204" pitchFamily="34" charset="-122"/>
                </a:rPr>
                <a:t>, </a:t>
              </a:r>
            </a:p>
            <a:p>
              <a:pPr algn="ctr"/>
              <a:r>
                <a:rPr lang="en-US" altLang="zh-CN" sz="2800" b="1" dirty="0" smtClean="0">
                  <a:solidFill>
                    <a:srgbClr val="0070C0"/>
                  </a:solidFill>
                  <a:latin typeface="iCiel Mijas" pitchFamily="50" charset="0"/>
                  <a:ea typeface="微软雅黑" panose="020B0503020204020204" pitchFamily="34" charset="-122"/>
                </a:rPr>
                <a:t>     </a:t>
              </a:r>
              <a:r>
                <a:rPr lang="en-US" altLang="zh-CN" sz="2800" b="1" dirty="0" err="1" smtClean="0">
                  <a:solidFill>
                    <a:srgbClr val="0070C0"/>
                  </a:solidFill>
                  <a:latin typeface="iCiel Mijas" pitchFamily="50" charset="0"/>
                  <a:ea typeface="微软雅黑" panose="020B0503020204020204" pitchFamily="34" charset="-122"/>
                </a:rPr>
                <a:t>trừ</a:t>
              </a:r>
              <a:r>
                <a:rPr lang="en-US" altLang="zh-CN" sz="2800" b="1" dirty="0" smtClean="0">
                  <a:solidFill>
                    <a:srgbClr val="0070C0"/>
                  </a:solidFill>
                  <a:latin typeface="iCiel Mijas" pitchFamily="50" charset="0"/>
                  <a:ea typeface="微软雅黑" panose="020B0503020204020204" pitchFamily="34" charset="-122"/>
                </a:rPr>
                <a:t> </a:t>
              </a:r>
              <a:r>
                <a:rPr lang="en-US" altLang="zh-CN" sz="2800" b="1" dirty="0" err="1" smtClean="0">
                  <a:solidFill>
                    <a:srgbClr val="0070C0"/>
                  </a:solidFill>
                  <a:latin typeface="iCiel Mijas" pitchFamily="50" charset="0"/>
                  <a:ea typeface="微软雅黑" panose="020B0503020204020204" pitchFamily="34" charset="-122"/>
                </a:rPr>
                <a:t>với</a:t>
              </a:r>
              <a:r>
                <a:rPr lang="en-US" altLang="zh-CN" sz="2800" b="1" dirty="0" smtClean="0">
                  <a:solidFill>
                    <a:srgbClr val="0070C0"/>
                  </a:solidFill>
                  <a:latin typeface="iCiel Mijas" pitchFamily="50" charset="0"/>
                  <a:ea typeface="微软雅黑" panose="020B0503020204020204" pitchFamily="34" charset="-122"/>
                </a:rPr>
                <a:t> </a:t>
              </a:r>
              <a:r>
                <a:rPr lang="en-US" altLang="zh-CN" sz="2800" b="1" dirty="0" err="1" smtClean="0">
                  <a:solidFill>
                    <a:srgbClr val="0070C0"/>
                  </a:solidFill>
                  <a:latin typeface="iCiel Mijas" pitchFamily="50" charset="0"/>
                  <a:ea typeface="微软雅黑" panose="020B0503020204020204" pitchFamily="34" charset="-122"/>
                </a:rPr>
                <a:t>số</a:t>
              </a:r>
              <a:r>
                <a:rPr lang="en-US" altLang="zh-CN" sz="2800" b="1" dirty="0" smtClean="0">
                  <a:solidFill>
                    <a:srgbClr val="0070C0"/>
                  </a:solidFill>
                  <a:latin typeface="iCiel Mijas" pitchFamily="50" charset="0"/>
                  <a:ea typeface="微软雅黑" panose="020B0503020204020204" pitchFamily="34" charset="-122"/>
                </a:rPr>
                <a:t> </a:t>
              </a:r>
              <a:r>
                <a:rPr lang="en-US" altLang="zh-CN" sz="2800" b="1" dirty="0" err="1" smtClean="0">
                  <a:solidFill>
                    <a:srgbClr val="0070C0"/>
                  </a:solidFill>
                  <a:latin typeface="iCiel Mijas" pitchFamily="50" charset="0"/>
                  <a:ea typeface="微软雅黑" panose="020B0503020204020204" pitchFamily="34" charset="-122"/>
                </a:rPr>
                <a:t>đo</a:t>
              </a:r>
              <a:r>
                <a:rPr lang="en-US" altLang="zh-CN" sz="2800" b="1" dirty="0" smtClean="0">
                  <a:solidFill>
                    <a:srgbClr val="0070C0"/>
                  </a:solidFill>
                  <a:latin typeface="iCiel Mijas" pitchFamily="50" charset="0"/>
                  <a:ea typeface="微软雅黑" panose="020B0503020204020204" pitchFamily="34" charset="-122"/>
                </a:rPr>
                <a:t> dung </a:t>
              </a:r>
              <a:r>
                <a:rPr lang="en-US" altLang="zh-CN" sz="2800" b="1" dirty="0" err="1" smtClean="0">
                  <a:solidFill>
                    <a:srgbClr val="0070C0"/>
                  </a:solidFill>
                  <a:latin typeface="iCiel Mijas" pitchFamily="50" charset="0"/>
                  <a:ea typeface="微软雅黑" panose="020B0503020204020204" pitchFamily="34" charset="-122"/>
                </a:rPr>
                <a:t>tích</a:t>
              </a:r>
              <a:r>
                <a:rPr lang="en-US" altLang="zh-CN" sz="2800" b="1" dirty="0" smtClean="0">
                  <a:solidFill>
                    <a:srgbClr val="0070C0"/>
                  </a:solidFill>
                  <a:latin typeface="iCiel Mijas" pitchFamily="50" charset="0"/>
                  <a:ea typeface="微软雅黑" panose="020B0503020204020204" pitchFamily="34" charset="-122"/>
                </a:rPr>
                <a:t> </a:t>
              </a:r>
              <a:r>
                <a:rPr lang="en-US" altLang="zh-CN" sz="2800" b="1" dirty="0" err="1" smtClean="0">
                  <a:solidFill>
                    <a:srgbClr val="0070C0"/>
                  </a:solidFill>
                  <a:latin typeface="iCiel Mijas" pitchFamily="50" charset="0"/>
                  <a:ea typeface="微软雅黑" panose="020B0503020204020204" pitchFamily="34" charset="-122"/>
                </a:rPr>
                <a:t>lít</a:t>
              </a:r>
              <a:r>
                <a:rPr lang="en-US" altLang="zh-CN" sz="2800" b="1" dirty="0" smtClean="0">
                  <a:solidFill>
                    <a:srgbClr val="0070C0"/>
                  </a:solidFill>
                  <a:latin typeface="iCiel Mijas" pitchFamily="50" charset="0"/>
                  <a:ea typeface="微软雅黑" panose="020B0503020204020204" pitchFamily="34" charset="-122"/>
                </a:rPr>
                <a:t>  (l).</a:t>
              </a:r>
              <a:endParaRPr lang="zh-CN" altLang="en-US" sz="2800" b="1" dirty="0">
                <a:solidFill>
                  <a:srgbClr val="0070C0"/>
                </a:solidFill>
                <a:latin typeface="iCiel Mijas" pitchFamily="50" charset="0"/>
                <a:ea typeface="微软雅黑" panose="020B0503020204020204" pitchFamily="34" charset="-122"/>
              </a:endParaRPr>
            </a:p>
          </p:txBody>
        </p:sp>
        <p:sp>
          <p:nvSpPr>
            <p:cNvPr id="2" name="菱形 1"/>
            <p:cNvSpPr/>
            <p:nvPr/>
          </p:nvSpPr>
          <p:spPr>
            <a:xfrm>
              <a:off x="4389122" y="1102319"/>
              <a:ext cx="1083481" cy="688354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  <a:latin typeface="iCiel Mijas" pitchFamily="50" charset="0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4571173" y="1264608"/>
              <a:ext cx="586600" cy="3819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b="1" dirty="0">
                  <a:solidFill>
                    <a:srgbClr val="0070C0"/>
                  </a:solidFill>
                  <a:latin typeface="iCiel Mijas" pitchFamily="50" charset="0"/>
                  <a:ea typeface="微软雅黑" panose="020B0503020204020204" pitchFamily="34" charset="-122"/>
                </a:rPr>
                <a:t>01</a:t>
              </a:r>
              <a:endParaRPr lang="zh-CN" altLang="en-US" sz="3200" b="1" dirty="0">
                <a:solidFill>
                  <a:srgbClr val="0070C0"/>
                </a:solidFill>
                <a:latin typeface="iCiel Mijas" pitchFamily="50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4181367" y="3595701"/>
            <a:ext cx="6410136" cy="996453"/>
            <a:chOff x="4375946" y="1084217"/>
            <a:chExt cx="6512250" cy="736216"/>
          </a:xfrm>
        </p:grpSpPr>
        <p:sp>
          <p:nvSpPr>
            <p:cNvPr id="30" name="五边形 29"/>
            <p:cNvSpPr/>
            <p:nvPr/>
          </p:nvSpPr>
          <p:spPr>
            <a:xfrm flipH="1">
              <a:off x="4389119" y="1084217"/>
              <a:ext cx="6499077" cy="736216"/>
            </a:xfrm>
            <a:prstGeom prst="homePlate">
              <a:avLst/>
            </a:prstGeom>
            <a:solidFill>
              <a:srgbClr val="A5C0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b="1" dirty="0" smtClean="0">
                  <a:solidFill>
                    <a:srgbClr val="0070C0"/>
                  </a:solidFill>
                  <a:latin typeface="iCiel Mijas" pitchFamily="50" charset="0"/>
                  <a:ea typeface="微软雅黑" panose="020B0503020204020204" pitchFamily="34" charset="-122"/>
                </a:rPr>
                <a:t>       </a:t>
              </a:r>
              <a:r>
                <a:rPr lang="en-US" altLang="zh-CN" sz="2800" b="1" dirty="0" err="1" smtClean="0">
                  <a:solidFill>
                    <a:srgbClr val="0070C0"/>
                  </a:solidFill>
                  <a:latin typeface="iCiel Mijas" pitchFamily="50" charset="0"/>
                  <a:ea typeface="微软雅黑" panose="020B0503020204020204" pitchFamily="34" charset="-122"/>
                </a:rPr>
                <a:t>Vận</a:t>
              </a:r>
              <a:r>
                <a:rPr lang="en-US" altLang="zh-CN" sz="2800" b="1" dirty="0" smtClean="0">
                  <a:solidFill>
                    <a:srgbClr val="0070C0"/>
                  </a:solidFill>
                  <a:latin typeface="iCiel Mijas" pitchFamily="50" charset="0"/>
                  <a:ea typeface="微软雅黑" panose="020B0503020204020204" pitchFamily="34" charset="-122"/>
                </a:rPr>
                <a:t> </a:t>
              </a:r>
              <a:r>
                <a:rPr lang="en-US" altLang="zh-CN" sz="2800" b="1" dirty="0" err="1" smtClean="0">
                  <a:solidFill>
                    <a:srgbClr val="0070C0"/>
                  </a:solidFill>
                  <a:latin typeface="iCiel Mijas" pitchFamily="50" charset="0"/>
                  <a:ea typeface="微软雅黑" panose="020B0503020204020204" pitchFamily="34" charset="-122"/>
                </a:rPr>
                <a:t>dụng</a:t>
              </a:r>
              <a:r>
                <a:rPr lang="en-US" altLang="zh-CN" sz="2800" b="1" dirty="0" smtClean="0">
                  <a:solidFill>
                    <a:srgbClr val="0070C0"/>
                  </a:solidFill>
                  <a:latin typeface="iCiel Mijas" pitchFamily="50" charset="0"/>
                  <a:ea typeface="微软雅黑" panose="020B0503020204020204" pitchFamily="34" charset="-122"/>
                </a:rPr>
                <a:t> </a:t>
              </a:r>
              <a:r>
                <a:rPr lang="en-US" altLang="zh-CN" sz="2800" b="1" dirty="0" err="1" smtClean="0">
                  <a:solidFill>
                    <a:srgbClr val="0070C0"/>
                  </a:solidFill>
                  <a:latin typeface="iCiel Mijas" pitchFamily="50" charset="0"/>
                  <a:ea typeface="微软雅黑" panose="020B0503020204020204" pitchFamily="34" charset="-122"/>
                </a:rPr>
                <a:t>giải</a:t>
              </a:r>
              <a:r>
                <a:rPr lang="en-US" altLang="zh-CN" sz="2800" b="1" dirty="0" smtClean="0">
                  <a:solidFill>
                    <a:srgbClr val="0070C0"/>
                  </a:solidFill>
                  <a:latin typeface="iCiel Mijas" pitchFamily="50" charset="0"/>
                  <a:ea typeface="微软雅黑" panose="020B0503020204020204" pitchFamily="34" charset="-122"/>
                </a:rPr>
                <a:t> </a:t>
              </a:r>
              <a:r>
                <a:rPr lang="en-US" altLang="zh-CN" sz="2800" b="1" dirty="0" err="1" smtClean="0">
                  <a:solidFill>
                    <a:srgbClr val="0070C0"/>
                  </a:solidFill>
                  <a:latin typeface="iCiel Mijas" pitchFamily="50" charset="0"/>
                  <a:ea typeface="微软雅黑" panose="020B0503020204020204" pitchFamily="34" charset="-122"/>
                </a:rPr>
                <a:t>bài</a:t>
              </a:r>
              <a:r>
                <a:rPr lang="en-US" altLang="zh-CN" sz="2800" b="1" dirty="0" smtClean="0">
                  <a:solidFill>
                    <a:srgbClr val="0070C0"/>
                  </a:solidFill>
                  <a:latin typeface="iCiel Mijas" pitchFamily="50" charset="0"/>
                  <a:ea typeface="微软雅黑" panose="020B0503020204020204" pitchFamily="34" charset="-122"/>
                </a:rPr>
                <a:t> </a:t>
              </a:r>
              <a:r>
                <a:rPr lang="en-US" altLang="zh-CN" sz="2800" b="1" dirty="0" err="1" smtClean="0">
                  <a:solidFill>
                    <a:srgbClr val="0070C0"/>
                  </a:solidFill>
                  <a:latin typeface="iCiel Mijas" pitchFamily="50" charset="0"/>
                  <a:ea typeface="微软雅黑" panose="020B0503020204020204" pitchFamily="34" charset="-122"/>
                </a:rPr>
                <a:t>tập</a:t>
              </a:r>
              <a:r>
                <a:rPr lang="en-US" altLang="zh-CN" sz="2800" b="1" dirty="0" smtClean="0">
                  <a:solidFill>
                    <a:srgbClr val="0070C0"/>
                  </a:solidFill>
                  <a:latin typeface="iCiel Mijas" pitchFamily="50" charset="0"/>
                  <a:ea typeface="微软雅黑" panose="020B0503020204020204" pitchFamily="34" charset="-122"/>
                </a:rPr>
                <a:t>, </a:t>
              </a:r>
              <a:r>
                <a:rPr lang="en-US" altLang="zh-CN" sz="2800" b="1" dirty="0" err="1" smtClean="0">
                  <a:solidFill>
                    <a:srgbClr val="0070C0"/>
                  </a:solidFill>
                  <a:latin typeface="iCiel Mijas" pitchFamily="50" charset="0"/>
                  <a:ea typeface="微软雅黑" panose="020B0503020204020204" pitchFamily="34" charset="-122"/>
                </a:rPr>
                <a:t>bài</a:t>
              </a:r>
              <a:r>
                <a:rPr lang="en-US" altLang="zh-CN" sz="2800" b="1" dirty="0" smtClean="0">
                  <a:solidFill>
                    <a:srgbClr val="0070C0"/>
                  </a:solidFill>
                  <a:latin typeface="iCiel Mijas" pitchFamily="50" charset="0"/>
                  <a:ea typeface="微软雅黑" panose="020B0503020204020204" pitchFamily="34" charset="-122"/>
                </a:rPr>
                <a:t> </a:t>
              </a:r>
              <a:r>
                <a:rPr lang="en-US" altLang="zh-CN" sz="2800" b="1" dirty="0" err="1" smtClean="0">
                  <a:solidFill>
                    <a:srgbClr val="0070C0"/>
                  </a:solidFill>
                  <a:latin typeface="iCiel Mijas" pitchFamily="50" charset="0"/>
                  <a:ea typeface="微软雅黑" panose="020B0503020204020204" pitchFamily="34" charset="-122"/>
                </a:rPr>
                <a:t>toán</a:t>
              </a:r>
              <a:r>
                <a:rPr lang="en-US" altLang="zh-CN" sz="2800" b="1" dirty="0" smtClean="0">
                  <a:solidFill>
                    <a:srgbClr val="0070C0"/>
                  </a:solidFill>
                  <a:latin typeface="iCiel Mijas" pitchFamily="50" charset="0"/>
                  <a:ea typeface="微软雅黑" panose="020B0503020204020204" pitchFamily="34" charset="-122"/>
                </a:rPr>
                <a:t> </a:t>
              </a:r>
              <a:r>
                <a:rPr lang="en-US" altLang="zh-CN" sz="2800" b="1" dirty="0" err="1" smtClean="0">
                  <a:solidFill>
                    <a:srgbClr val="0070C0"/>
                  </a:solidFill>
                  <a:latin typeface="iCiel Mijas" pitchFamily="50" charset="0"/>
                  <a:ea typeface="微软雅黑" panose="020B0503020204020204" pitchFamily="34" charset="-122"/>
                </a:rPr>
                <a:t>thực</a:t>
              </a:r>
              <a:r>
                <a:rPr lang="en-US" altLang="zh-CN" sz="2800" b="1" dirty="0" smtClean="0">
                  <a:solidFill>
                    <a:srgbClr val="0070C0"/>
                  </a:solidFill>
                  <a:latin typeface="iCiel Mijas" pitchFamily="50" charset="0"/>
                  <a:ea typeface="微软雅黑" panose="020B0503020204020204" pitchFamily="34" charset="-122"/>
                </a:rPr>
                <a:t> </a:t>
              </a:r>
              <a:r>
                <a:rPr lang="en-US" altLang="zh-CN" sz="2800" b="1" dirty="0" err="1" smtClean="0">
                  <a:solidFill>
                    <a:srgbClr val="0070C0"/>
                  </a:solidFill>
                  <a:latin typeface="iCiel Mijas" pitchFamily="50" charset="0"/>
                  <a:ea typeface="微软雅黑" panose="020B0503020204020204" pitchFamily="34" charset="-122"/>
                </a:rPr>
                <a:t>tế</a:t>
              </a:r>
              <a:r>
                <a:rPr lang="en-US" altLang="zh-CN" sz="2800" b="1" dirty="0" smtClean="0">
                  <a:solidFill>
                    <a:srgbClr val="0070C0"/>
                  </a:solidFill>
                  <a:latin typeface="iCiel Mijas" pitchFamily="50" charset="0"/>
                  <a:ea typeface="微软雅黑" panose="020B0503020204020204" pitchFamily="34" charset="-122"/>
                </a:rPr>
                <a:t>   </a:t>
              </a:r>
              <a:r>
                <a:rPr lang="en-US" altLang="zh-CN" sz="2800" b="1" dirty="0" err="1" smtClean="0">
                  <a:solidFill>
                    <a:srgbClr val="0070C0"/>
                  </a:solidFill>
                  <a:latin typeface="iCiel Mijas" pitchFamily="50" charset="0"/>
                  <a:ea typeface="微软雅黑" panose="020B0503020204020204" pitchFamily="34" charset="-122"/>
                </a:rPr>
                <a:t>liên</a:t>
              </a:r>
              <a:r>
                <a:rPr lang="en-US" altLang="zh-CN" sz="2800" b="1" dirty="0" smtClean="0">
                  <a:solidFill>
                    <a:srgbClr val="0070C0"/>
                  </a:solidFill>
                  <a:latin typeface="iCiel Mijas" pitchFamily="50" charset="0"/>
                  <a:ea typeface="微软雅黑" panose="020B0503020204020204" pitchFamily="34" charset="-122"/>
                </a:rPr>
                <a:t> </a:t>
              </a:r>
              <a:r>
                <a:rPr lang="en-US" altLang="zh-CN" sz="2800" b="1" dirty="0" err="1" smtClean="0">
                  <a:solidFill>
                    <a:srgbClr val="0070C0"/>
                  </a:solidFill>
                  <a:latin typeface="iCiel Mijas" pitchFamily="50" charset="0"/>
                  <a:ea typeface="微软雅黑" panose="020B0503020204020204" pitchFamily="34" charset="-122"/>
                </a:rPr>
                <a:t>quan</a:t>
              </a:r>
              <a:r>
                <a:rPr lang="en-US" altLang="zh-CN" sz="2800" b="1" dirty="0" smtClean="0">
                  <a:solidFill>
                    <a:srgbClr val="0070C0"/>
                  </a:solidFill>
                  <a:latin typeface="iCiel Mijas" pitchFamily="50" charset="0"/>
                  <a:ea typeface="微软雅黑" panose="020B0503020204020204" pitchFamily="34" charset="-122"/>
                </a:rPr>
                <a:t>.</a:t>
              </a:r>
              <a:endParaRPr lang="zh-CN" altLang="en-US" sz="2800" b="1" dirty="0">
                <a:solidFill>
                  <a:srgbClr val="0070C0"/>
                </a:solidFill>
                <a:latin typeface="iCiel Mijas" pitchFamily="50" charset="0"/>
                <a:ea typeface="微软雅黑" panose="020B0503020204020204" pitchFamily="34" charset="-122"/>
              </a:endParaRPr>
            </a:p>
          </p:txBody>
        </p:sp>
        <p:sp>
          <p:nvSpPr>
            <p:cNvPr id="31" name="菱形 30"/>
            <p:cNvSpPr/>
            <p:nvPr/>
          </p:nvSpPr>
          <p:spPr>
            <a:xfrm>
              <a:off x="4375946" y="1084217"/>
              <a:ext cx="1068505" cy="698592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  <a:latin typeface="iCiel Mijas" pitchFamily="50" charset="0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4487638" y="1217292"/>
              <a:ext cx="800769" cy="3865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solidFill>
                    <a:srgbClr val="0070C0"/>
                  </a:solidFill>
                  <a:latin typeface="iCiel Mijas" pitchFamily="50" charset="0"/>
                  <a:ea typeface="微软雅黑" panose="020B0503020204020204" pitchFamily="34" charset="-122"/>
                </a:rPr>
                <a:t>02</a:t>
              </a:r>
              <a:endParaRPr lang="zh-CN" altLang="en-US" sz="2800" b="1" dirty="0">
                <a:solidFill>
                  <a:srgbClr val="0070C0"/>
                </a:solidFill>
                <a:latin typeface="iCiel Mijas" pitchFamily="50" charset="0"/>
                <a:ea typeface="微软雅黑" panose="020B0503020204020204" pitchFamily="34" charset="-122"/>
              </a:endParaRPr>
            </a:p>
          </p:txBody>
        </p:sp>
      </p:grpSp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CA114482-22D7-4FFA-994F-AC82FF19D41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917987" y="554435"/>
            <a:ext cx="28520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00B050"/>
                </a:solidFill>
                <a:latin typeface="iCiel Cadena" panose="02000503000000020004" pitchFamily="2" charset="0"/>
              </a:rPr>
              <a:t>MỤC TIÊU</a:t>
            </a:r>
            <a:endParaRPr lang="en-US" sz="4800" dirty="0">
              <a:solidFill>
                <a:srgbClr val="00B050"/>
              </a:solidFill>
              <a:latin typeface="iCiel Cadena" panose="02000503000000020004" pitchFamily="2" charset="0"/>
            </a:endParaRPr>
          </a:p>
        </p:txBody>
      </p:sp>
      <p:pic>
        <p:nvPicPr>
          <p:cNvPr id="24" name="图片 1">
            <a:extLst>
              <a:ext uri="{FF2B5EF4-FFF2-40B4-BE49-F238E27FC236}">
                <a16:creationId xmlns:a16="http://schemas.microsoft.com/office/drawing/2014/main" xmlns="" id="{D3D5378D-2B37-4113-B3D8-9A2935E980B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069" y="4993303"/>
            <a:ext cx="6413548" cy="1549970"/>
          </a:xfrm>
          <a:prstGeom prst="rect">
            <a:avLst/>
          </a:prstGeom>
        </p:spPr>
      </p:pic>
      <p:sp>
        <p:nvSpPr>
          <p:cNvPr id="14" name="Text Box 1"/>
          <p:cNvSpPr txBox="1"/>
          <p:nvPr/>
        </p:nvSpPr>
        <p:spPr>
          <a:xfrm>
            <a:off x="2095548" y="6504893"/>
            <a:ext cx="12462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FB </a:t>
            </a:r>
            <a:r>
              <a:rPr lang="en-US" sz="1800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1800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1800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1524100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椭圆 9">
            <a:extLst>
              <a:ext uri="{FF2B5EF4-FFF2-40B4-BE49-F238E27FC236}">
                <a16:creationId xmlns:a16="http://schemas.microsoft.com/office/drawing/2014/main" xmlns="" id="{7DA23B47-F7D7-4911-BD6D-B6C2AB13EDAB}"/>
              </a:ext>
            </a:extLst>
          </p:cNvPr>
          <p:cNvSpPr/>
          <p:nvPr/>
        </p:nvSpPr>
        <p:spPr>
          <a:xfrm>
            <a:off x="10020674" y="3202741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B5BADF7B-B8CE-4478-ABD6-3BA6D83A2724}"/>
              </a:ext>
            </a:extLst>
          </p:cNvPr>
          <p:cNvGrpSpPr/>
          <p:nvPr/>
        </p:nvGrpSpPr>
        <p:grpSpPr>
          <a:xfrm>
            <a:off x="-261623" y="368467"/>
            <a:ext cx="5348463" cy="2242458"/>
            <a:chOff x="358880" y="-528402"/>
            <a:chExt cx="5408250" cy="2515060"/>
          </a:xfrm>
        </p:grpSpPr>
        <p:sp>
          <p:nvSpPr>
            <p:cNvPr id="26" name="Rectangle: Rounded Corners 5">
              <a:extLst>
                <a:ext uri="{FF2B5EF4-FFF2-40B4-BE49-F238E27FC236}">
                  <a16:creationId xmlns:a16="http://schemas.microsoft.com/office/drawing/2014/main" xmlns="" id="{EB5DBE17-FEA2-4EFB-BF18-25A485792D1A}"/>
                </a:ext>
              </a:extLst>
            </p:cNvPr>
            <p:cNvSpPr/>
            <p:nvPr/>
          </p:nvSpPr>
          <p:spPr>
            <a:xfrm>
              <a:off x="1051562" y="480059"/>
              <a:ext cx="4715568" cy="717891"/>
            </a:xfrm>
            <a:prstGeom prst="roundRect">
              <a:avLst/>
            </a:prstGeom>
            <a:solidFill>
              <a:srgbClr val="FFE575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2060"/>
                  </a:solidFill>
                </a:rPr>
                <a:t>	</a:t>
              </a:r>
              <a:r>
                <a:rPr lang="en-US" sz="32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Tính (theo mẫu)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7" name="图片 9">
              <a:extLst>
                <a:ext uri="{FF2B5EF4-FFF2-40B4-BE49-F238E27FC236}">
                  <a16:creationId xmlns:a16="http://schemas.microsoft.com/office/drawing/2014/main" xmlns="" id="{53B60D9A-B643-48AD-BEA3-9BD3D70FF6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880" y="-528402"/>
              <a:ext cx="1909679" cy="2515060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892092" y="3577082"/>
            <a:ext cx="3451307" cy="2580877"/>
            <a:chOff x="1022341" y="3022877"/>
            <a:chExt cx="2577332" cy="2580877"/>
          </a:xfrm>
        </p:grpSpPr>
        <p:sp>
          <p:nvSpPr>
            <p:cNvPr id="43" name="TextBox 42"/>
            <p:cNvSpPr txBox="1"/>
            <p:nvPr/>
          </p:nvSpPr>
          <p:spPr>
            <a:xfrm>
              <a:off x="1022341" y="3022877"/>
              <a:ext cx="22145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00B050"/>
                  </a:solidFill>
                  <a:latin typeface="+mj-lt"/>
                  <a:cs typeface="Times New Roman" panose="02020603050405020304" pitchFamily="18" charset="0"/>
                </a:rPr>
                <a:t>a) 5</a:t>
              </a:r>
              <a:r>
                <a:rPr lang="en-US" sz="3600" b="1" i="1" dirty="0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en-US" sz="3600" b="1" i="1" dirty="0" smtClean="0">
                  <a:solidFill>
                    <a:srgbClr val="00B050"/>
                  </a:solidFill>
                  <a:latin typeface="+mj-lt"/>
                  <a:cs typeface="Times New Roman" panose="02020603050405020304" pitchFamily="18" charset="0"/>
                </a:rPr>
                <a:t> + </a:t>
              </a:r>
              <a:r>
                <a:rPr lang="en-US" sz="3600" b="1" dirty="0" smtClean="0">
                  <a:solidFill>
                    <a:srgbClr val="00B050"/>
                  </a:solidFill>
                  <a:latin typeface="+mj-lt"/>
                  <a:cs typeface="Times New Roman" panose="02020603050405020304" pitchFamily="18" charset="0"/>
                </a:rPr>
                <a:t>4</a:t>
              </a:r>
              <a:r>
                <a:rPr lang="en-US" sz="3600" b="1" i="1" dirty="0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en-US" sz="3600" b="1" i="1" dirty="0" smtClean="0">
                  <a:solidFill>
                    <a:srgbClr val="00B050"/>
                  </a:solidFill>
                  <a:latin typeface="+mj-lt"/>
                  <a:cs typeface="Times New Roman" panose="02020603050405020304" pitchFamily="18" charset="0"/>
                </a:rPr>
                <a:t>    = </a:t>
              </a:r>
              <a:endParaRPr lang="en-US" sz="3600" b="1" i="1" dirty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336486" y="4019509"/>
              <a:ext cx="200453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00B050"/>
                  </a:solidFill>
                  <a:latin typeface="+mj-lt"/>
                  <a:cs typeface="Times New Roman" panose="02020603050405020304" pitchFamily="18" charset="0"/>
                </a:rPr>
                <a:t>12</a:t>
              </a:r>
              <a:r>
                <a:rPr lang="en-US" sz="3600" b="1" i="1" dirty="0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en-US" sz="3600" b="1" i="1" dirty="0" smtClean="0">
                  <a:solidFill>
                    <a:srgbClr val="00B050"/>
                  </a:solidFill>
                  <a:latin typeface="+mj-lt"/>
                  <a:cs typeface="Times New Roman" panose="02020603050405020304" pitchFamily="18" charset="0"/>
                </a:rPr>
                <a:t> + </a:t>
              </a:r>
              <a:r>
                <a:rPr lang="en-US" sz="3600" b="1" dirty="0" smtClean="0">
                  <a:solidFill>
                    <a:srgbClr val="00B050"/>
                  </a:solidFill>
                  <a:latin typeface="+mj-lt"/>
                  <a:cs typeface="Times New Roman" panose="02020603050405020304" pitchFamily="18" charset="0"/>
                </a:rPr>
                <a:t>20</a:t>
              </a:r>
              <a:r>
                <a:rPr lang="en-US" sz="3600" b="1" i="1" dirty="0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en-US" sz="3600" b="1" i="1" dirty="0" smtClean="0">
                  <a:solidFill>
                    <a:srgbClr val="00B050"/>
                  </a:solidFill>
                  <a:latin typeface="+mj-lt"/>
                  <a:cs typeface="Times New Roman" panose="02020603050405020304" pitchFamily="18" charset="0"/>
                </a:rPr>
                <a:t> = </a:t>
              </a:r>
              <a:endParaRPr lang="en-US" sz="3600" b="1" i="1" dirty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426751" y="4957423"/>
              <a:ext cx="21729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00B050"/>
                  </a:solidFill>
                  <a:latin typeface="+mj-lt"/>
                  <a:cs typeface="Times New Roman" panose="02020603050405020304" pitchFamily="18" charset="0"/>
                </a:rPr>
                <a:t>7</a:t>
              </a:r>
              <a:r>
                <a:rPr lang="en-US" sz="3600" b="1" i="1" dirty="0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en-US" sz="3600" b="1" i="1" dirty="0" smtClean="0">
                  <a:solidFill>
                    <a:srgbClr val="00B050"/>
                  </a:solidFill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3600" b="1" dirty="0" smtClean="0">
                  <a:solidFill>
                    <a:srgbClr val="00B050"/>
                  </a:solidFill>
                  <a:latin typeface="+mj-lt"/>
                  <a:cs typeface="Times New Roman" panose="02020603050405020304" pitchFamily="18" charset="0"/>
                </a:rPr>
                <a:t>+ 6</a:t>
              </a:r>
              <a:r>
                <a:rPr lang="en-US" sz="3600" b="1" i="1" dirty="0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en-US" sz="3600" b="1" dirty="0" smtClean="0">
                  <a:solidFill>
                    <a:srgbClr val="00B050"/>
                  </a:solidFill>
                  <a:latin typeface="+mj-lt"/>
                  <a:cs typeface="Times New Roman" panose="02020603050405020304" pitchFamily="18" charset="0"/>
                </a:rPr>
                <a:t>    =</a:t>
              </a:r>
              <a:endParaRPr lang="en-US" sz="3600" b="1" dirty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872504" y="3576319"/>
            <a:ext cx="3007488" cy="2581640"/>
            <a:chOff x="5834404" y="2850664"/>
            <a:chExt cx="2680179" cy="2581640"/>
          </a:xfrm>
        </p:grpSpPr>
        <p:sp>
          <p:nvSpPr>
            <p:cNvPr id="52" name="TextBox 51"/>
            <p:cNvSpPr txBox="1"/>
            <p:nvPr/>
          </p:nvSpPr>
          <p:spPr>
            <a:xfrm>
              <a:off x="5834404" y="2850664"/>
              <a:ext cx="26801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00B050"/>
                  </a:solidFill>
                  <a:latin typeface="+mj-lt"/>
                  <a:cs typeface="Times New Roman" panose="02020603050405020304" pitchFamily="18" charset="0"/>
                </a:rPr>
                <a:t>b) 9</a:t>
              </a:r>
              <a:r>
                <a:rPr lang="en-US" sz="3600" b="1" i="1" dirty="0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en-US" sz="3600" b="1" i="1" dirty="0" smtClean="0">
                  <a:solidFill>
                    <a:srgbClr val="00B050"/>
                  </a:solidFill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3600" b="1" dirty="0" smtClean="0">
                  <a:solidFill>
                    <a:srgbClr val="00B050"/>
                  </a:solidFill>
                  <a:latin typeface="+mj-lt"/>
                  <a:cs typeface="Times New Roman" panose="02020603050405020304" pitchFamily="18" charset="0"/>
                </a:rPr>
                <a:t>- 3</a:t>
              </a:r>
              <a:r>
                <a:rPr lang="en-US" sz="3600" b="1" i="1" dirty="0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en-US" sz="3600" b="1" i="1" dirty="0" smtClean="0">
                  <a:solidFill>
                    <a:srgbClr val="00B050"/>
                  </a:solidFill>
                  <a:latin typeface="+mj-lt"/>
                  <a:cs typeface="Times New Roman" panose="02020603050405020304" pitchFamily="18" charset="0"/>
                </a:rPr>
                <a:t>     </a:t>
              </a:r>
              <a:r>
                <a:rPr lang="en-US" sz="3600" b="1" dirty="0" smtClean="0">
                  <a:solidFill>
                    <a:srgbClr val="00B050"/>
                  </a:solidFill>
                  <a:latin typeface="+mj-lt"/>
                  <a:cs typeface="Times New Roman" panose="02020603050405020304" pitchFamily="18" charset="0"/>
                </a:rPr>
                <a:t>= </a:t>
              </a:r>
              <a:endParaRPr lang="en-US" sz="3600" b="1" dirty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6270503" y="3884195"/>
              <a:ext cx="21729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00B050"/>
                  </a:solidFill>
                  <a:latin typeface="+mj-lt"/>
                  <a:cs typeface="Times New Roman" panose="02020603050405020304" pitchFamily="18" charset="0"/>
                </a:rPr>
                <a:t>19</a:t>
              </a:r>
              <a:r>
                <a:rPr lang="en-US" sz="3600" b="1" i="1" dirty="0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en-US" sz="3600" b="1" i="1" dirty="0" smtClean="0">
                  <a:solidFill>
                    <a:srgbClr val="00B050"/>
                  </a:solidFill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3600" b="1" dirty="0" smtClean="0">
                  <a:solidFill>
                    <a:srgbClr val="00B050"/>
                  </a:solidFill>
                  <a:latin typeface="+mj-lt"/>
                  <a:cs typeface="Times New Roman" panose="02020603050405020304" pitchFamily="18" charset="0"/>
                </a:rPr>
                <a:t>- 10</a:t>
              </a:r>
              <a:r>
                <a:rPr lang="en-US" sz="3600" b="1" i="1" dirty="0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en-US" sz="3600" b="1" i="1" dirty="0" smtClean="0">
                  <a:solidFill>
                    <a:srgbClr val="00B050"/>
                  </a:solidFill>
                  <a:latin typeface="+mj-lt"/>
                  <a:cs typeface="Times New Roman" panose="02020603050405020304" pitchFamily="18" charset="0"/>
                </a:rPr>
                <a:t>  </a:t>
              </a:r>
              <a:r>
                <a:rPr lang="en-US" sz="3600" b="1" dirty="0" smtClean="0">
                  <a:solidFill>
                    <a:srgbClr val="00B050"/>
                  </a:solidFill>
                  <a:latin typeface="+mj-lt"/>
                  <a:cs typeface="Times New Roman" panose="02020603050405020304" pitchFamily="18" charset="0"/>
                </a:rPr>
                <a:t>= </a:t>
              </a:r>
              <a:endParaRPr lang="en-US" sz="3600" b="1" dirty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341661" y="4785973"/>
              <a:ext cx="21729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00B050"/>
                  </a:solidFill>
                  <a:latin typeface="+mj-lt"/>
                  <a:cs typeface="Times New Roman" panose="02020603050405020304" pitchFamily="18" charset="0"/>
                </a:rPr>
                <a:t>11</a:t>
              </a:r>
              <a:r>
                <a:rPr lang="en-US" sz="3600" b="1" i="1" dirty="0" smtClean="0">
                  <a:solidFill>
                    <a:srgbClr val="00B050"/>
                  </a:solidFill>
                  <a:latin typeface="+mj-lt"/>
                  <a:cs typeface="Times New Roman" panose="02020603050405020304" pitchFamily="18" charset="0"/>
                </a:rPr>
                <a:t>l </a:t>
              </a:r>
              <a:r>
                <a:rPr lang="en-US" sz="3600" b="1" dirty="0" smtClean="0">
                  <a:solidFill>
                    <a:srgbClr val="00B050"/>
                  </a:solidFill>
                  <a:latin typeface="+mj-lt"/>
                  <a:cs typeface="Times New Roman" panose="02020603050405020304" pitchFamily="18" charset="0"/>
                </a:rPr>
                <a:t>- 2</a:t>
              </a:r>
              <a:r>
                <a:rPr lang="en-US" sz="3600" b="1" i="1" dirty="0" smtClean="0">
                  <a:solidFill>
                    <a:srgbClr val="00B050"/>
                  </a:solidFill>
                  <a:latin typeface="+mj-lt"/>
                  <a:cs typeface="Times New Roman" panose="02020603050405020304" pitchFamily="18" charset="0"/>
                </a:rPr>
                <a:t>l    </a:t>
              </a:r>
              <a:r>
                <a:rPr lang="en-US" sz="3600" b="1" dirty="0" smtClean="0">
                  <a:solidFill>
                    <a:srgbClr val="00B050"/>
                  </a:solidFill>
                  <a:latin typeface="+mj-lt"/>
                  <a:cs typeface="Times New Roman" panose="02020603050405020304" pitchFamily="18" charset="0"/>
                </a:rPr>
                <a:t>= </a:t>
              </a:r>
              <a:endParaRPr lang="en-US" sz="3600" b="1" dirty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</p:grpSp>
      <p:pic>
        <p:nvPicPr>
          <p:cNvPr id="60" name="图片 21">
            <a:extLst>
              <a:ext uri="{FF2B5EF4-FFF2-40B4-BE49-F238E27FC236}">
                <a16:creationId xmlns:a16="http://schemas.microsoft.com/office/drawing/2014/main" xmlns="" id="{4E6E4BE4-CA7A-45ED-BC85-72AF3380E0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250" y="1576740"/>
            <a:ext cx="3204966" cy="4846282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191775" y="2207909"/>
            <a:ext cx="6075925" cy="85219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Mẫu</a:t>
            </a:r>
            <a:r>
              <a:rPr lang="en-US" sz="3200" b="1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: 8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b="1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+ 6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b="1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= 14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b="1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; 12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b="1" i="1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– 7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b="1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= 5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sz="3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36286" y="3278135"/>
            <a:ext cx="753732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9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  <a:p>
            <a:pPr>
              <a:lnSpc>
                <a:spcPct val="2000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32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  <a:p>
            <a:pPr>
              <a:lnSpc>
                <a:spcPct val="2000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13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689286" y="3259085"/>
            <a:ext cx="731098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7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  <a:p>
            <a:pPr>
              <a:lnSpc>
                <a:spcPct val="200000"/>
              </a:lnSpc>
            </a:pPr>
            <a:r>
              <a:rPr lang="en-US" sz="32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9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  <a:p>
            <a:pPr>
              <a:lnSpc>
                <a:spcPct val="2000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11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Box 1"/>
          <p:cNvSpPr txBox="1"/>
          <p:nvPr/>
        </p:nvSpPr>
        <p:spPr>
          <a:xfrm>
            <a:off x="2095548" y="6504893"/>
            <a:ext cx="12462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FB </a:t>
            </a:r>
            <a:r>
              <a:rPr lang="en-US" sz="1800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1800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1800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24" y="-61878"/>
            <a:ext cx="2156472" cy="965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923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6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8" grpId="0" animBg="1"/>
      <p:bldP spid="12" grpId="0"/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954" t="49305" r="59800" b="43820"/>
          <a:stretch/>
        </p:blipFill>
        <p:spPr bwMode="auto">
          <a:xfrm>
            <a:off x="1200027" y="1951855"/>
            <a:ext cx="2283460" cy="958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350" t="42267" r="45193" b="43983"/>
          <a:stretch/>
        </p:blipFill>
        <p:spPr bwMode="auto">
          <a:xfrm>
            <a:off x="4226932" y="1259915"/>
            <a:ext cx="2739495" cy="1707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559" t="38118" r="25344" b="44156"/>
          <a:stretch/>
        </p:blipFill>
        <p:spPr bwMode="auto">
          <a:xfrm>
            <a:off x="7172069" y="951983"/>
            <a:ext cx="3674843" cy="1996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29" t="68125" r="45367" b="19375"/>
          <a:stretch/>
        </p:blipFill>
        <p:spPr bwMode="auto">
          <a:xfrm>
            <a:off x="2100889" y="4411428"/>
            <a:ext cx="4325422" cy="1754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B5BADF7B-B8CE-4478-ABD6-3BA6D83A2724}"/>
              </a:ext>
            </a:extLst>
          </p:cNvPr>
          <p:cNvGrpSpPr/>
          <p:nvPr/>
        </p:nvGrpSpPr>
        <p:grpSpPr>
          <a:xfrm>
            <a:off x="-9026" y="-415459"/>
            <a:ext cx="3600124" cy="2242458"/>
            <a:chOff x="358880" y="-528402"/>
            <a:chExt cx="3791000" cy="2515060"/>
          </a:xfrm>
        </p:grpSpPr>
        <p:sp>
          <p:nvSpPr>
            <p:cNvPr id="26" name="Rectangle: Rounded Corners 5">
              <a:extLst>
                <a:ext uri="{FF2B5EF4-FFF2-40B4-BE49-F238E27FC236}">
                  <a16:creationId xmlns:a16="http://schemas.microsoft.com/office/drawing/2014/main" xmlns="" id="{EB5DBE17-FEA2-4EFB-BF18-25A485792D1A}"/>
                </a:ext>
              </a:extLst>
            </p:cNvPr>
            <p:cNvSpPr/>
            <p:nvPr/>
          </p:nvSpPr>
          <p:spPr>
            <a:xfrm>
              <a:off x="1051562" y="480059"/>
              <a:ext cx="3098318" cy="776517"/>
            </a:xfrm>
            <a:prstGeom prst="roundRect">
              <a:avLst/>
            </a:prstGeom>
            <a:solidFill>
              <a:srgbClr val="FFE575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2060"/>
                  </a:solidFill>
                </a:rPr>
                <a:t>	</a:t>
              </a:r>
              <a:r>
                <a:rPr lang="en-US" sz="32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 Số?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7" name="图片 9">
              <a:extLst>
                <a:ext uri="{FF2B5EF4-FFF2-40B4-BE49-F238E27FC236}">
                  <a16:creationId xmlns:a16="http://schemas.microsoft.com/office/drawing/2014/main" xmlns="" id="{53B60D9A-B643-48AD-BEA3-9BD3D70FF6C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880" y="-528402"/>
              <a:ext cx="1909679" cy="2515060"/>
            </a:xfrm>
            <a:prstGeom prst="rect">
              <a:avLst/>
            </a:prstGeom>
          </p:spPr>
        </p:pic>
      </p:grpSp>
      <p:pic>
        <p:nvPicPr>
          <p:cNvPr id="29" name="图片 3">
            <a:extLst>
              <a:ext uri="{FF2B5EF4-FFF2-40B4-BE49-F238E27FC236}">
                <a16:creationId xmlns:a16="http://schemas.microsoft.com/office/drawing/2014/main" xmlns="" id="{11AD83C6-A090-4E64-92FD-31F4C3136AC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28" y="4733229"/>
            <a:ext cx="2117417" cy="2202873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extBox 16"/>
          <p:cNvSpPr txBox="1"/>
          <p:nvPr/>
        </p:nvSpPr>
        <p:spPr>
          <a:xfrm>
            <a:off x="1677450" y="3292853"/>
            <a:ext cx="1208985" cy="584775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        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sz="3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948092" y="3243223"/>
            <a:ext cx="637332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7887905" y="4991784"/>
            <a:ext cx="637332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solidFill>
                  <a:srgbClr val="0070C0"/>
                </a:solidFill>
              </a:rPr>
              <a:t>?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49625" y="5023433"/>
            <a:ext cx="1208985" cy="584775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        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sz="3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7857633" y="4987658"/>
            <a:ext cx="731520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8597477" y="3226004"/>
            <a:ext cx="637332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solidFill>
                  <a:srgbClr val="0070C0"/>
                </a:solidFill>
              </a:rPr>
              <a:t>?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425951" y="3285363"/>
            <a:ext cx="1208985" cy="584775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        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sz="3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8587918" y="3232595"/>
            <a:ext cx="731520" cy="640080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13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5235860" y="3261395"/>
            <a:ext cx="637332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solidFill>
                  <a:srgbClr val="0070C0"/>
                </a:solidFill>
              </a:rPr>
              <a:t>?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35050" y="3307125"/>
            <a:ext cx="1208985" cy="584775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        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sz="3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5220413" y="3257495"/>
            <a:ext cx="637332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7" name="Line Callout 1 (Border and Accent Bar) 6"/>
          <p:cNvSpPr/>
          <p:nvPr/>
        </p:nvSpPr>
        <p:spPr>
          <a:xfrm rot="16200000">
            <a:off x="1794474" y="1246827"/>
            <a:ext cx="1140252" cy="2300596"/>
          </a:xfrm>
          <a:prstGeom prst="accentBorderCallout1">
            <a:avLst>
              <a:gd name="adj1" fmla="val 48219"/>
              <a:gd name="adj2" fmla="val -13330"/>
              <a:gd name="adj3" fmla="val 47864"/>
              <a:gd name="adj4" fmla="val -2403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Line Callout 1 (Border and Accent Bar) 33"/>
          <p:cNvSpPr/>
          <p:nvPr/>
        </p:nvSpPr>
        <p:spPr>
          <a:xfrm rot="16200000">
            <a:off x="4797739" y="932711"/>
            <a:ext cx="1514902" cy="2468880"/>
          </a:xfrm>
          <a:prstGeom prst="accentBorderCallout1">
            <a:avLst>
              <a:gd name="adj1" fmla="val 48219"/>
              <a:gd name="adj2" fmla="val -13330"/>
              <a:gd name="adj3" fmla="val 48094"/>
              <a:gd name="adj4" fmla="val -2277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Line Callout 1 (Border and Accent Bar) 37"/>
          <p:cNvSpPr/>
          <p:nvPr/>
        </p:nvSpPr>
        <p:spPr>
          <a:xfrm rot="16200000">
            <a:off x="8205758" y="477414"/>
            <a:ext cx="1628344" cy="3017520"/>
          </a:xfrm>
          <a:prstGeom prst="accentBorderCallout1">
            <a:avLst>
              <a:gd name="adj1" fmla="val 48219"/>
              <a:gd name="adj2" fmla="val -13330"/>
              <a:gd name="adj3" fmla="val 48187"/>
              <a:gd name="adj4" fmla="val -2277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Line Callout 1 (Border and Accent Bar) 38"/>
          <p:cNvSpPr/>
          <p:nvPr/>
        </p:nvSpPr>
        <p:spPr>
          <a:xfrm rot="10800000">
            <a:off x="2119935" y="4405549"/>
            <a:ext cx="4128461" cy="1645920"/>
          </a:xfrm>
          <a:prstGeom prst="accentBorderCallout1">
            <a:avLst>
              <a:gd name="adj1" fmla="val 48219"/>
              <a:gd name="adj2" fmla="val -13330"/>
              <a:gd name="adj3" fmla="val 48608"/>
              <a:gd name="adj4" fmla="val -1877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 Box 1"/>
          <p:cNvSpPr txBox="1"/>
          <p:nvPr/>
        </p:nvSpPr>
        <p:spPr>
          <a:xfrm>
            <a:off x="2095548" y="6504893"/>
            <a:ext cx="12462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FB </a:t>
            </a:r>
            <a:r>
              <a:rPr lang="en-US" sz="1800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1800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1800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360442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0" grpId="0" animBg="1"/>
      <p:bldP spid="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516" t="47845" r="24057" b="23765"/>
          <a:stretch/>
        </p:blipFill>
        <p:spPr bwMode="auto">
          <a:xfrm>
            <a:off x="8051817" y="1763781"/>
            <a:ext cx="3357465" cy="2921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092" t="52467" r="42198" b="24498"/>
          <a:stretch/>
        </p:blipFill>
        <p:spPr bwMode="auto">
          <a:xfrm>
            <a:off x="4050926" y="2080784"/>
            <a:ext cx="3116270" cy="2580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255" t="55597" r="57749" b="25108"/>
          <a:stretch/>
        </p:blipFill>
        <p:spPr bwMode="auto">
          <a:xfrm>
            <a:off x="935257" y="2656490"/>
            <a:ext cx="2435938" cy="1896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B5BADF7B-B8CE-4478-ABD6-3BA6D83A2724}"/>
              </a:ext>
            </a:extLst>
          </p:cNvPr>
          <p:cNvGrpSpPr/>
          <p:nvPr/>
        </p:nvGrpSpPr>
        <p:grpSpPr>
          <a:xfrm>
            <a:off x="-66179" y="-615491"/>
            <a:ext cx="3140154" cy="2242458"/>
            <a:chOff x="358880" y="-528402"/>
            <a:chExt cx="3175255" cy="251506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xmlns="" id="{EB5DBE17-FEA2-4EFB-BF18-25A485792D1A}"/>
                </a:ext>
              </a:extLst>
            </p:cNvPr>
            <p:cNvSpPr/>
            <p:nvPr/>
          </p:nvSpPr>
          <p:spPr>
            <a:xfrm>
              <a:off x="1051562" y="480059"/>
              <a:ext cx="2482573" cy="776517"/>
            </a:xfrm>
            <a:prstGeom prst="roundRect">
              <a:avLst/>
            </a:prstGeom>
            <a:solidFill>
              <a:srgbClr val="FFE575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2060"/>
                  </a:solidFill>
                </a:rPr>
                <a:t>	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n-US" sz="32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Số?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" name="图片 9">
              <a:extLst>
                <a:ext uri="{FF2B5EF4-FFF2-40B4-BE49-F238E27FC236}">
                  <a16:creationId xmlns:a16="http://schemas.microsoft.com/office/drawing/2014/main" xmlns="" id="{53B60D9A-B643-48AD-BEA3-9BD3D70FF6C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880" y="-528402"/>
              <a:ext cx="1909679" cy="2515060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2069050" y="1011436"/>
            <a:ext cx="7450713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Trong can còn lại bao nhiêu lít?</a:t>
            </a:r>
            <a:endParaRPr lang="en-US" sz="3600" b="1" dirty="0">
              <a:solidFill>
                <a:srgbClr val="0099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图片 3">
            <a:extLst>
              <a:ext uri="{FF2B5EF4-FFF2-40B4-BE49-F238E27FC236}">
                <a16:creationId xmlns:a16="http://schemas.microsoft.com/office/drawing/2014/main" xmlns="" id="{11AD83C6-A090-4E64-92FD-31F4C3136AC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681" y="5077051"/>
            <a:ext cx="1639358" cy="170552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1469625" y="4816903"/>
            <a:ext cx="1208985" cy="584775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        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sz="3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740267" y="4767273"/>
            <a:ext cx="637332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305135" y="4785445"/>
            <a:ext cx="637332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solidFill>
                  <a:srgbClr val="0070C0"/>
                </a:solidFill>
              </a:rPr>
              <a:t>?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6845" y="4831175"/>
            <a:ext cx="981359" cy="584775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      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sz="3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303543" y="4781545"/>
            <a:ext cx="637332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6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9392355" y="4799295"/>
            <a:ext cx="637332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solidFill>
                  <a:srgbClr val="0070C0"/>
                </a:solidFill>
              </a:rPr>
              <a:t>?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493340" y="4845025"/>
            <a:ext cx="981359" cy="584775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      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sz="3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363053" y="4795395"/>
            <a:ext cx="731520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10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9" name="Text Box 1"/>
          <p:cNvSpPr txBox="1"/>
          <p:nvPr/>
        </p:nvSpPr>
        <p:spPr>
          <a:xfrm>
            <a:off x="2095548" y="6504893"/>
            <a:ext cx="12462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FB </a:t>
            </a:r>
            <a:r>
              <a:rPr lang="en-US" sz="1800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1800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1800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2695402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2" t="55605" r="64561" b="19121"/>
          <a:stretch/>
        </p:blipFill>
        <p:spPr bwMode="auto">
          <a:xfrm>
            <a:off x="2402317" y="1501867"/>
            <a:ext cx="2442020" cy="1231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20" t="53340" r="4929" b="20582"/>
          <a:stretch/>
        </p:blipFill>
        <p:spPr bwMode="auto">
          <a:xfrm>
            <a:off x="6875465" y="1546652"/>
            <a:ext cx="2718507" cy="114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0" t="43966" r="37120" b="22569"/>
          <a:stretch/>
        </p:blipFill>
        <p:spPr bwMode="auto">
          <a:xfrm>
            <a:off x="2155557" y="2971688"/>
            <a:ext cx="2935540" cy="1109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87" t="39765" r="12533" b="22093"/>
          <a:stretch/>
        </p:blipFill>
        <p:spPr bwMode="auto">
          <a:xfrm>
            <a:off x="7095284" y="2880424"/>
            <a:ext cx="2697134" cy="120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B5BADF7B-B8CE-4478-ABD6-3BA6D83A2724}"/>
              </a:ext>
            </a:extLst>
          </p:cNvPr>
          <p:cNvGrpSpPr/>
          <p:nvPr/>
        </p:nvGrpSpPr>
        <p:grpSpPr>
          <a:xfrm>
            <a:off x="246074" y="-505885"/>
            <a:ext cx="10983914" cy="2242458"/>
            <a:chOff x="919461" y="-322637"/>
            <a:chExt cx="11106705" cy="2515060"/>
          </a:xfrm>
        </p:grpSpPr>
        <p:sp>
          <p:nvSpPr>
            <p:cNvPr id="7" name="Rectangle: Rounded Corners 5">
              <a:extLst>
                <a:ext uri="{FF2B5EF4-FFF2-40B4-BE49-F238E27FC236}">
                  <a16:creationId xmlns:a16="http://schemas.microsoft.com/office/drawing/2014/main" xmlns="" id="{EB5DBE17-FEA2-4EFB-BF18-25A485792D1A}"/>
                </a:ext>
              </a:extLst>
            </p:cNvPr>
            <p:cNvSpPr/>
            <p:nvPr/>
          </p:nvSpPr>
          <p:spPr>
            <a:xfrm>
              <a:off x="1663868" y="551364"/>
              <a:ext cx="10362298" cy="1153841"/>
            </a:xfrm>
            <a:prstGeom prst="roundRect">
              <a:avLst/>
            </a:prstGeom>
            <a:solidFill>
              <a:srgbClr val="FFE575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b="1" dirty="0">
                  <a:solidFill>
                    <a:srgbClr val="002060"/>
                  </a:solidFill>
                </a:rPr>
                <a:t>	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 Mỗi đồ vật đựng số lít nước bằng tổng số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lít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nước</a:t>
              </a:r>
              <a:endPara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ở các ca bên cạnh (như hình vẽ)</a:t>
              </a:r>
              <a:endPara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8" name="图片 9">
              <a:extLst>
                <a:ext uri="{FF2B5EF4-FFF2-40B4-BE49-F238E27FC236}">
                  <a16:creationId xmlns:a16="http://schemas.microsoft.com/office/drawing/2014/main" xmlns="" id="{53B60D9A-B643-48AD-BEA3-9BD3D70FF6C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461" y="-322637"/>
              <a:ext cx="1909680" cy="2515060"/>
            </a:xfrm>
            <a:prstGeom prst="rect">
              <a:avLst/>
            </a:prstGeom>
          </p:spPr>
        </p:pic>
      </p:grp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3789706"/>
              </p:ext>
            </p:extLst>
          </p:nvPr>
        </p:nvGraphicFramePr>
        <p:xfrm>
          <a:off x="2304569" y="4505497"/>
          <a:ext cx="7608068" cy="144588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67406">
                  <a:extLst>
                    <a:ext uri="{9D8B030D-6E8A-4147-A177-3AD203B41FA5}">
                      <a16:colId xmlns="" xmlns:a16="http://schemas.microsoft.com/office/drawing/2014/main" val="2351777407"/>
                    </a:ext>
                  </a:extLst>
                </a:gridCol>
                <a:gridCol w="1288231">
                  <a:extLst>
                    <a:ext uri="{9D8B030D-6E8A-4147-A177-3AD203B41FA5}">
                      <a16:colId xmlns="" xmlns:a16="http://schemas.microsoft.com/office/drawing/2014/main" val="1467045867"/>
                    </a:ext>
                  </a:extLst>
                </a:gridCol>
                <a:gridCol w="1417436">
                  <a:extLst>
                    <a:ext uri="{9D8B030D-6E8A-4147-A177-3AD203B41FA5}">
                      <a16:colId xmlns="" xmlns:a16="http://schemas.microsoft.com/office/drawing/2014/main" val="3564079418"/>
                    </a:ext>
                  </a:extLst>
                </a:gridCol>
                <a:gridCol w="1421933">
                  <a:extLst>
                    <a:ext uri="{9D8B030D-6E8A-4147-A177-3AD203B41FA5}">
                      <a16:colId xmlns="" xmlns:a16="http://schemas.microsoft.com/office/drawing/2014/main" val="2692669110"/>
                    </a:ext>
                  </a:extLst>
                </a:gridCol>
                <a:gridCol w="1413062">
                  <a:extLst>
                    <a:ext uri="{9D8B030D-6E8A-4147-A177-3AD203B41FA5}">
                      <a16:colId xmlns="" xmlns:a16="http://schemas.microsoft.com/office/drawing/2014/main" val="3629723950"/>
                    </a:ext>
                  </a:extLst>
                </a:gridCol>
              </a:tblGrid>
              <a:tr h="61066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+mj-lt"/>
                        </a:rPr>
                        <a:t>Đồ</a:t>
                      </a:r>
                      <a:r>
                        <a:rPr lang="en-US" sz="2800" baseline="0" dirty="0" smtClean="0">
                          <a:latin typeface="+mj-lt"/>
                        </a:rPr>
                        <a:t> vật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+mj-lt"/>
                        </a:rPr>
                        <a:t>Bình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+mj-lt"/>
                        </a:rPr>
                        <a:t>Ấm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+mj-lt"/>
                        </a:rPr>
                        <a:t>Xô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+mj-lt"/>
                        </a:rPr>
                        <a:t>Can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73576100"/>
                  </a:ext>
                </a:extLst>
              </a:tr>
              <a:tr h="83522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dirty="0" smtClean="0">
                          <a:latin typeface="+mj-lt"/>
                        </a:rPr>
                        <a:t>Số</a:t>
                      </a:r>
                      <a:r>
                        <a:rPr lang="en-US" sz="2800" baseline="0" dirty="0" smtClean="0">
                          <a:latin typeface="+mj-lt"/>
                        </a:rPr>
                        <a:t> lít nước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dirty="0" smtClean="0">
                          <a:latin typeface="+mj-lt"/>
                        </a:rPr>
                        <a:t>2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dirty="0" smtClean="0">
                          <a:latin typeface="+mj-lt"/>
                        </a:rPr>
                        <a:t>?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dirty="0" smtClean="0">
                          <a:latin typeface="+mj-lt"/>
                        </a:rPr>
                        <a:t>?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dirty="0" smtClean="0">
                          <a:latin typeface="+mj-lt"/>
                        </a:rPr>
                        <a:t>?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37623076"/>
                  </a:ext>
                </a:extLst>
              </a:tr>
            </a:tbl>
          </a:graphicData>
        </a:graphic>
      </p:graphicFrame>
      <p:grpSp>
        <p:nvGrpSpPr>
          <p:cNvPr id="17" name="Group 16"/>
          <p:cNvGrpSpPr/>
          <p:nvPr/>
        </p:nvGrpSpPr>
        <p:grpSpPr>
          <a:xfrm>
            <a:off x="-22313" y="4470322"/>
            <a:ext cx="1981702" cy="597184"/>
            <a:chOff x="204329" y="208174"/>
            <a:chExt cx="1981702" cy="597184"/>
          </a:xfrm>
        </p:grpSpPr>
        <p:sp>
          <p:nvSpPr>
            <p:cNvPr id="18" name="Rounded Rectangle 17"/>
            <p:cNvSpPr/>
            <p:nvPr/>
          </p:nvSpPr>
          <p:spPr>
            <a:xfrm>
              <a:off x="917049" y="220583"/>
              <a:ext cx="671273" cy="584775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78913" y="220583"/>
              <a:ext cx="8226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 smtClean="0">
                  <a:latin typeface="Arial" pitchFamily="34" charset="0"/>
                  <a:cs typeface="Arial" pitchFamily="34" charset="0"/>
                </a:rPr>
                <a:t>Số</a:t>
              </a:r>
              <a:endParaRPr lang="vi-VN" sz="3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04329" y="208174"/>
              <a:ext cx="198170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a)        ? </a:t>
              </a:r>
              <a:endParaRPr lang="en-US" sz="32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154625" y="5253250"/>
            <a:ext cx="385042" cy="523220"/>
          </a:xfrm>
          <a:prstGeom prst="rect">
            <a:avLst/>
          </a:prstGeom>
          <a:solidFill>
            <a:srgbClr val="FFCCCC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+mj-lt"/>
              </a:rPr>
              <a:t>3</a:t>
            </a:r>
            <a:endParaRPr lang="en-US" sz="28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21521" y="5248482"/>
            <a:ext cx="385042" cy="523220"/>
          </a:xfrm>
          <a:prstGeom prst="rect">
            <a:avLst/>
          </a:prstGeom>
          <a:solidFill>
            <a:srgbClr val="FFCCCC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+mj-lt"/>
              </a:rPr>
              <a:t>5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988401" y="5203448"/>
            <a:ext cx="385042" cy="523220"/>
          </a:xfrm>
          <a:prstGeom prst="rect">
            <a:avLst/>
          </a:prstGeom>
          <a:solidFill>
            <a:srgbClr val="FFCCCC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+mj-lt"/>
              </a:rPr>
              <a:t>6</a:t>
            </a:r>
            <a:endParaRPr lang="en-US" sz="28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21" name="Text Box 1"/>
          <p:cNvSpPr txBox="1"/>
          <p:nvPr/>
        </p:nvSpPr>
        <p:spPr>
          <a:xfrm>
            <a:off x="2095548" y="6504893"/>
            <a:ext cx="12462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FB </a:t>
            </a:r>
            <a:r>
              <a:rPr lang="en-US" sz="1800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1800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1800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3422823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5">
            <a:extLst>
              <a:ext uri="{FF2B5EF4-FFF2-40B4-BE49-F238E27FC236}">
                <a16:creationId xmlns:a16="http://schemas.microsoft.com/office/drawing/2014/main" xmlns="" id="{EB5DBE17-FEA2-4EFB-BF18-25A485792D1A}"/>
              </a:ext>
            </a:extLst>
          </p:cNvPr>
          <p:cNvSpPr/>
          <p:nvPr/>
        </p:nvSpPr>
        <p:spPr>
          <a:xfrm>
            <a:off x="639983" y="3588558"/>
            <a:ext cx="9903326" cy="692352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b. </a:t>
            </a:r>
            <a:r>
              <a:rPr lang="en-US" sz="3200" b="1" dirty="0" err="1" smtClean="0">
                <a:solidFill>
                  <a:srgbClr val="002060"/>
                </a:solidFill>
              </a:rPr>
              <a:t>Đồ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vật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nào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đựng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nhiều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nước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nhất</a:t>
            </a:r>
            <a:r>
              <a:rPr lang="en-US" sz="3200" b="1" dirty="0" smtClean="0">
                <a:solidFill>
                  <a:srgbClr val="002060"/>
                </a:solidFill>
              </a:rPr>
              <a:t>?         </a:t>
            </a:r>
            <a:r>
              <a:rPr lang="en-US" sz="3200" b="1" dirty="0" smtClean="0">
                <a:solidFill>
                  <a:srgbClr val="FF0000"/>
                </a:solidFill>
              </a:rPr>
              <a:t>Can (6 </a:t>
            </a:r>
            <a:r>
              <a:rPr lang="en-US" sz="3200" b="1" dirty="0" err="1" smtClean="0">
                <a:solidFill>
                  <a:srgbClr val="FF0000"/>
                </a:solidFill>
              </a:rPr>
              <a:t>lít</a:t>
            </a:r>
            <a:r>
              <a:rPr lang="en-US" sz="3200" b="1" dirty="0" smtClean="0">
                <a:solidFill>
                  <a:srgbClr val="FF0000"/>
                </a:solidFill>
              </a:rPr>
              <a:t>)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: Rounded Corners 5">
            <a:extLst>
              <a:ext uri="{FF2B5EF4-FFF2-40B4-BE49-F238E27FC236}">
                <a16:creationId xmlns:a16="http://schemas.microsoft.com/office/drawing/2014/main" xmlns="" id="{EB5DBE17-FEA2-4EFB-BF18-25A485792D1A}"/>
              </a:ext>
            </a:extLst>
          </p:cNvPr>
          <p:cNvSpPr/>
          <p:nvPr/>
        </p:nvSpPr>
        <p:spPr>
          <a:xfrm>
            <a:off x="639983" y="4716326"/>
            <a:ext cx="9903326" cy="692352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</a:rPr>
              <a:t>   Đồ vật nào đựng ít nước </a:t>
            </a:r>
            <a:r>
              <a:rPr lang="en-US" sz="3200" b="1" dirty="0" err="1" smtClean="0">
                <a:solidFill>
                  <a:srgbClr val="002060"/>
                </a:solidFill>
              </a:rPr>
              <a:t>nhất</a:t>
            </a:r>
            <a:r>
              <a:rPr lang="en-US" sz="3200" b="1" dirty="0" smtClean="0">
                <a:solidFill>
                  <a:srgbClr val="002060"/>
                </a:solidFill>
              </a:rPr>
              <a:t>?              </a:t>
            </a:r>
            <a:r>
              <a:rPr lang="en-US" sz="3200" b="1" dirty="0" err="1" smtClean="0">
                <a:solidFill>
                  <a:srgbClr val="FF0000"/>
                </a:solidFill>
              </a:rPr>
              <a:t>Bình</a:t>
            </a:r>
            <a:r>
              <a:rPr lang="en-US" sz="3200" b="1" dirty="0" smtClean="0">
                <a:solidFill>
                  <a:srgbClr val="FF0000"/>
                </a:solidFill>
              </a:rPr>
              <a:t> (2 </a:t>
            </a:r>
            <a:r>
              <a:rPr lang="en-US" sz="3200" b="1" dirty="0" err="1" smtClean="0">
                <a:solidFill>
                  <a:srgbClr val="FF0000"/>
                </a:solidFill>
              </a:rPr>
              <a:t>lít</a:t>
            </a:r>
            <a:r>
              <a:rPr lang="en-US" sz="3200" b="1" dirty="0" smtClean="0">
                <a:solidFill>
                  <a:srgbClr val="FF0000"/>
                </a:solidFill>
              </a:rPr>
              <a:t>)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691645"/>
              </p:ext>
            </p:extLst>
          </p:nvPr>
        </p:nvGraphicFramePr>
        <p:xfrm>
          <a:off x="2886479" y="1166442"/>
          <a:ext cx="7608068" cy="144588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67406">
                  <a:extLst>
                    <a:ext uri="{9D8B030D-6E8A-4147-A177-3AD203B41FA5}">
                      <a16:colId xmlns="" xmlns:a16="http://schemas.microsoft.com/office/drawing/2014/main" val="2351777407"/>
                    </a:ext>
                  </a:extLst>
                </a:gridCol>
                <a:gridCol w="1288231">
                  <a:extLst>
                    <a:ext uri="{9D8B030D-6E8A-4147-A177-3AD203B41FA5}">
                      <a16:colId xmlns="" xmlns:a16="http://schemas.microsoft.com/office/drawing/2014/main" val="1467045867"/>
                    </a:ext>
                  </a:extLst>
                </a:gridCol>
                <a:gridCol w="1417436">
                  <a:extLst>
                    <a:ext uri="{9D8B030D-6E8A-4147-A177-3AD203B41FA5}">
                      <a16:colId xmlns="" xmlns:a16="http://schemas.microsoft.com/office/drawing/2014/main" val="3564079418"/>
                    </a:ext>
                  </a:extLst>
                </a:gridCol>
                <a:gridCol w="1421933">
                  <a:extLst>
                    <a:ext uri="{9D8B030D-6E8A-4147-A177-3AD203B41FA5}">
                      <a16:colId xmlns="" xmlns:a16="http://schemas.microsoft.com/office/drawing/2014/main" val="2692669110"/>
                    </a:ext>
                  </a:extLst>
                </a:gridCol>
                <a:gridCol w="1413062">
                  <a:extLst>
                    <a:ext uri="{9D8B030D-6E8A-4147-A177-3AD203B41FA5}">
                      <a16:colId xmlns="" xmlns:a16="http://schemas.microsoft.com/office/drawing/2014/main" val="3629723950"/>
                    </a:ext>
                  </a:extLst>
                </a:gridCol>
              </a:tblGrid>
              <a:tr h="61066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+mj-lt"/>
                        </a:rPr>
                        <a:t>Đồ</a:t>
                      </a:r>
                      <a:r>
                        <a:rPr lang="en-US" sz="2800" baseline="0" dirty="0" smtClean="0">
                          <a:latin typeface="+mj-lt"/>
                        </a:rPr>
                        <a:t> vật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+mj-lt"/>
                        </a:rPr>
                        <a:t>Bình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+mj-lt"/>
                        </a:rPr>
                        <a:t>Ấm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+mj-lt"/>
                        </a:rPr>
                        <a:t>Xô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+mj-lt"/>
                        </a:rPr>
                        <a:t>Can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73576100"/>
                  </a:ext>
                </a:extLst>
              </a:tr>
              <a:tr h="83522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dirty="0" smtClean="0">
                          <a:latin typeface="+mj-lt"/>
                        </a:rPr>
                        <a:t>Số</a:t>
                      </a:r>
                      <a:r>
                        <a:rPr lang="en-US" sz="2800" baseline="0" dirty="0" smtClean="0">
                          <a:latin typeface="+mj-lt"/>
                        </a:rPr>
                        <a:t> lít nước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dirty="0" smtClean="0">
                          <a:latin typeface="+mj-lt"/>
                        </a:rPr>
                        <a:t>2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dirty="0" smtClean="0">
                          <a:latin typeface="+mj-lt"/>
                        </a:rPr>
                        <a:t>?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dirty="0" smtClean="0">
                          <a:latin typeface="+mj-lt"/>
                        </a:rPr>
                        <a:t>?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dirty="0" smtClean="0">
                          <a:latin typeface="+mj-lt"/>
                        </a:rPr>
                        <a:t>?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37623076"/>
                  </a:ext>
                </a:extLst>
              </a:tr>
            </a:tbl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559597" y="1131267"/>
            <a:ext cx="1981702" cy="597184"/>
            <a:chOff x="204329" y="208174"/>
            <a:chExt cx="1981702" cy="597184"/>
          </a:xfrm>
        </p:grpSpPr>
        <p:sp>
          <p:nvSpPr>
            <p:cNvPr id="14" name="Rounded Rectangle 13"/>
            <p:cNvSpPr/>
            <p:nvPr/>
          </p:nvSpPr>
          <p:spPr>
            <a:xfrm>
              <a:off x="917049" y="220583"/>
              <a:ext cx="671273" cy="584775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78913" y="220583"/>
              <a:ext cx="8226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Số</a:t>
              </a:r>
              <a:endParaRPr lang="vi-VN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04329" y="208174"/>
              <a:ext cx="198170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a)        ? </a:t>
              </a:r>
              <a:endPara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6764245" y="1928050"/>
            <a:ext cx="385042" cy="523220"/>
          </a:xfrm>
          <a:prstGeom prst="rect">
            <a:avLst/>
          </a:prstGeom>
          <a:solidFill>
            <a:srgbClr val="FFCCCC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+mj-lt"/>
              </a:rPr>
              <a:t>3</a:t>
            </a:r>
            <a:endParaRPr lang="en-US" sz="28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231141" y="1923282"/>
            <a:ext cx="385042" cy="523220"/>
          </a:xfrm>
          <a:prstGeom prst="rect">
            <a:avLst/>
          </a:prstGeom>
          <a:solidFill>
            <a:srgbClr val="FFCCCC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+mj-lt"/>
              </a:rPr>
              <a:t>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598021" y="1933668"/>
            <a:ext cx="385042" cy="523220"/>
          </a:xfrm>
          <a:prstGeom prst="rect">
            <a:avLst/>
          </a:prstGeom>
          <a:solidFill>
            <a:srgbClr val="FFCCCC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+mj-lt"/>
              </a:rPr>
              <a:t>6</a:t>
            </a:r>
            <a:endParaRPr lang="en-US" sz="28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20" name="Text Box 1"/>
          <p:cNvSpPr txBox="1"/>
          <p:nvPr/>
        </p:nvSpPr>
        <p:spPr>
          <a:xfrm>
            <a:off x="2095548" y="6504893"/>
            <a:ext cx="12462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FB </a:t>
            </a:r>
            <a:r>
              <a:rPr lang="en-US" sz="1800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1800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1800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3706069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29" t="46591" r="31337" b="13637"/>
          <a:stretch/>
        </p:blipFill>
        <p:spPr bwMode="auto">
          <a:xfrm>
            <a:off x="4249363" y="1541633"/>
            <a:ext cx="3391594" cy="2068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B5BADF7B-B8CE-4478-ABD6-3BA6D83A2724}"/>
              </a:ext>
            </a:extLst>
          </p:cNvPr>
          <p:cNvGrpSpPr/>
          <p:nvPr/>
        </p:nvGrpSpPr>
        <p:grpSpPr>
          <a:xfrm>
            <a:off x="-345910" y="-500272"/>
            <a:ext cx="12247418" cy="2241937"/>
            <a:chOff x="124850" y="-343433"/>
            <a:chExt cx="11887506" cy="2515062"/>
          </a:xfrm>
        </p:grpSpPr>
        <p:sp>
          <p:nvSpPr>
            <p:cNvPr id="4" name="Rectangle: Rounded Corners 5">
              <a:extLst>
                <a:ext uri="{FF2B5EF4-FFF2-40B4-BE49-F238E27FC236}">
                  <a16:creationId xmlns:a16="http://schemas.microsoft.com/office/drawing/2014/main" xmlns="" id="{EB5DBE17-FEA2-4EFB-BF18-25A485792D1A}"/>
                </a:ext>
              </a:extLst>
            </p:cNvPr>
            <p:cNvSpPr/>
            <p:nvPr/>
          </p:nvSpPr>
          <p:spPr>
            <a:xfrm>
              <a:off x="1454060" y="366304"/>
              <a:ext cx="10558296" cy="1439053"/>
            </a:xfrm>
            <a:prstGeom prst="roundRect">
              <a:avLst/>
            </a:prstGeom>
            <a:solidFill>
              <a:srgbClr val="FFE575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b="1" dirty="0" smtClean="0">
                  <a:solidFill>
                    <a:srgbClr val="002060"/>
                  </a:solidFill>
                  <a:latin typeface="+mj-lt"/>
                  <a:cs typeface="Arial" panose="020B0604020202020204" pitchFamily="34" charset="0"/>
                </a:rPr>
                <a:t>5. Trong can có 15</a:t>
              </a:r>
              <a:r>
                <a:rPr lang="en-US" sz="2800" b="1" i="1" dirty="0" smtClean="0">
                  <a:solidFill>
                    <a:srgbClr val="002060"/>
                  </a:solidFill>
                  <a:latin typeface="+mj-lt"/>
                  <a:cs typeface="Arial" panose="020B0604020202020204" pitchFamily="34" charset="0"/>
                </a:rPr>
                <a:t>l</a:t>
              </a:r>
              <a:r>
                <a:rPr lang="en-US" sz="2800" b="1" dirty="0" smtClean="0">
                  <a:solidFill>
                    <a:srgbClr val="002060"/>
                  </a:solidFill>
                  <a:latin typeface="+mj-lt"/>
                  <a:cs typeface="Arial" panose="020B0604020202020204" pitchFamily="34" charset="0"/>
                </a:rPr>
                <a:t> nước mắm. Mẹ đã rót 7</a:t>
              </a:r>
              <a:r>
                <a:rPr lang="en-US" sz="2800" b="1" i="1" dirty="0" smtClean="0">
                  <a:solidFill>
                    <a:srgbClr val="002060"/>
                  </a:solidFill>
                  <a:latin typeface="+mj-lt"/>
                  <a:cs typeface="Arial" panose="020B0604020202020204" pitchFamily="34" charset="0"/>
                </a:rPr>
                <a:t>l</a:t>
              </a:r>
              <a:r>
                <a:rPr lang="en-US" sz="2800" b="1" dirty="0" smtClean="0">
                  <a:solidFill>
                    <a:srgbClr val="002060"/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+mj-lt"/>
                  <a:cs typeface="Arial" panose="020B0604020202020204" pitchFamily="34" charset="0"/>
                </a:rPr>
                <a:t>nước</a:t>
              </a:r>
              <a:r>
                <a:rPr lang="en-US" sz="2800" b="1" dirty="0" smtClean="0">
                  <a:solidFill>
                    <a:srgbClr val="002060"/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+mj-lt"/>
                  <a:cs typeface="Arial" panose="020B0604020202020204" pitchFamily="34" charset="0"/>
                </a:rPr>
                <a:t>mắm</a:t>
              </a:r>
              <a:r>
                <a:rPr lang="en-US" sz="2800" b="1" dirty="0">
                  <a:solidFill>
                    <a:srgbClr val="002060"/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800" b="1" dirty="0" smtClean="0">
                  <a:solidFill>
                    <a:srgbClr val="002060"/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+mj-lt"/>
                  <a:cs typeface="Arial" panose="020B0604020202020204" pitchFamily="34" charset="0"/>
                </a:rPr>
                <a:t>vào</a:t>
              </a:r>
              <a:r>
                <a:rPr lang="en-US" sz="2800" b="1" dirty="0" smtClean="0">
                  <a:solidFill>
                    <a:srgbClr val="002060"/>
                  </a:solidFill>
                  <a:latin typeface="+mj-lt"/>
                  <a:cs typeface="Arial" panose="020B0604020202020204" pitchFamily="34" charset="0"/>
                </a:rPr>
                <a:t>        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+mj-lt"/>
                  <a:cs typeface="Arial" panose="020B0604020202020204" pitchFamily="34" charset="0"/>
                </a:rPr>
                <a:t>các</a:t>
              </a:r>
              <a:r>
                <a:rPr lang="en-US" sz="2800" b="1" dirty="0" smtClean="0">
                  <a:solidFill>
                    <a:srgbClr val="002060"/>
                  </a:solidFill>
                  <a:latin typeface="+mj-lt"/>
                  <a:cs typeface="Arial" panose="020B0604020202020204" pitchFamily="34" charset="0"/>
                </a:rPr>
                <a:t> chai. Hỏi trong can còn lại bao nhiêu lít nước mắm ?</a:t>
              </a:r>
              <a:endParaRPr lang="en-US" sz="2800" b="1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endParaRPr>
            </a:p>
          </p:txBody>
        </p:sp>
        <p:pic>
          <p:nvPicPr>
            <p:cNvPr id="5" name="图片 9">
              <a:extLst>
                <a:ext uri="{FF2B5EF4-FFF2-40B4-BE49-F238E27FC236}">
                  <a16:creationId xmlns:a16="http://schemas.microsoft.com/office/drawing/2014/main" xmlns="" id="{53B60D9A-B643-48AD-BEA3-9BD3D70FF6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850" y="-343433"/>
              <a:ext cx="1909679" cy="2515062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132241" y="3518536"/>
            <a:ext cx="514629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en-US" sz="28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Tóm</a:t>
            </a:r>
            <a:r>
              <a:rPr lang="en-US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tắt</a:t>
            </a:r>
            <a:r>
              <a:rPr lang="en-US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8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    : 15</a:t>
            </a:r>
            <a:r>
              <a:rPr lang="en-US" sz="28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8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rót</a:t>
            </a:r>
            <a:r>
              <a:rPr lang="en-US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:   7</a:t>
            </a:r>
            <a:r>
              <a:rPr lang="en-US" sz="28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  <a:p>
            <a:pPr>
              <a:lnSpc>
                <a:spcPct val="150000"/>
              </a:lnSpc>
            </a:pPr>
            <a:r>
              <a:rPr lang="en-US" sz="28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Còn</a:t>
            </a:r>
            <a:r>
              <a:rPr lang="en-US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: ... </a:t>
            </a:r>
            <a:r>
              <a:rPr lang="en-US" sz="28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nước mắm?</a:t>
            </a:r>
            <a:endParaRPr lang="en-US" sz="28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40349" y="3698789"/>
            <a:ext cx="745168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Bài giải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Trong can còn lại số lít nước mắm là: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         15 – 7 = 8 (</a:t>
            </a:r>
            <a:r>
              <a:rPr lang="en-US" sz="28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en-US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    </a:t>
            </a:r>
            <a:r>
              <a:rPr lang="en-US" sz="28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số: 8</a:t>
            </a:r>
            <a:r>
              <a:rPr lang="en-US" sz="2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nước mắm</a:t>
            </a:r>
          </a:p>
          <a:p>
            <a:pPr algn="ctr">
              <a:lnSpc>
                <a:spcPct val="150000"/>
              </a:lnSpc>
            </a:pPr>
            <a:endParaRPr lang="en-US" sz="28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255495" y="763577"/>
            <a:ext cx="292608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023069" y="735001"/>
            <a:ext cx="329184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149668" y="1186226"/>
            <a:ext cx="109728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1"/>
          <p:cNvSpPr txBox="1"/>
          <p:nvPr/>
        </p:nvSpPr>
        <p:spPr>
          <a:xfrm>
            <a:off x="2095548" y="6504893"/>
            <a:ext cx="12462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FB </a:t>
            </a:r>
            <a:r>
              <a:rPr lang="en-US" sz="1800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1800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1800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4109720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xmlns="" id="{2B7810E6-3F6A-42B8-88B6-473D16B1A2BB}"/>
              </a:ext>
            </a:extLst>
          </p:cNvPr>
          <p:cNvSpPr/>
          <p:nvPr/>
        </p:nvSpPr>
        <p:spPr>
          <a:xfrm>
            <a:off x="3297693" y="4128719"/>
            <a:ext cx="2288055" cy="2288055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xmlns="" id="{3DAE0D1A-C18C-462D-9E2C-4A65C61AECA0}"/>
              </a:ext>
            </a:extLst>
          </p:cNvPr>
          <p:cNvSpPr/>
          <p:nvPr/>
        </p:nvSpPr>
        <p:spPr>
          <a:xfrm>
            <a:off x="66716" y="4312165"/>
            <a:ext cx="2104609" cy="21046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xmlns="" id="{27020907-42DE-441D-B558-D04CF2D2FE95}"/>
              </a:ext>
            </a:extLst>
          </p:cNvPr>
          <p:cNvSpPr/>
          <p:nvPr/>
        </p:nvSpPr>
        <p:spPr>
          <a:xfrm>
            <a:off x="10441480" y="2696691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xmlns="" id="{3378732E-4E49-4ADA-9A59-34FF8418106A}"/>
              </a:ext>
            </a:extLst>
          </p:cNvPr>
          <p:cNvGrpSpPr/>
          <p:nvPr/>
        </p:nvGrpSpPr>
        <p:grpSpPr>
          <a:xfrm>
            <a:off x="3011933" y="-487255"/>
            <a:ext cx="6574970" cy="6473661"/>
            <a:chOff x="3084810" y="-335112"/>
            <a:chExt cx="5809496" cy="5760000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xmlns="" id="{FDD56F46-78C0-48A0-80AE-43E1B08C2906}"/>
                </a:ext>
              </a:extLst>
            </p:cNvPr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>
                <a:extLst>
                  <a:ext uri="{FF2B5EF4-FFF2-40B4-BE49-F238E27FC236}">
                    <a16:creationId xmlns:a16="http://schemas.microsoft.com/office/drawing/2014/main" xmlns="" id="{9E63ACBC-0502-4C24-A228-135B9D7FD2C8}"/>
                  </a:ext>
                </a:extLst>
              </p:cNvPr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xmlns="" id="{2785C2FF-6646-4D8E-A4D4-4477539FA40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t="48492"/>
              <a:stretch/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xmlns="" id="{E3262840-AD48-47F6-A0A1-446DB5425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>
            <a:extLst>
              <a:ext uri="{FF2B5EF4-FFF2-40B4-BE49-F238E27FC236}">
                <a16:creationId xmlns:a16="http://schemas.microsoft.com/office/drawing/2014/main" xmlns="" id="{7DA23B47-F7D7-4911-BD6D-B6C2AB13EDAB}"/>
              </a:ext>
            </a:extLst>
          </p:cNvPr>
          <p:cNvSpPr/>
          <p:nvPr/>
        </p:nvSpPr>
        <p:spPr>
          <a:xfrm>
            <a:off x="10020674" y="3202741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xmlns="" id="{813D66B9-4A09-462C-AA26-03692FE6AEA6}"/>
              </a:ext>
            </a:extLst>
          </p:cNvPr>
          <p:cNvSpPr txBox="1"/>
          <p:nvPr/>
        </p:nvSpPr>
        <p:spPr>
          <a:xfrm>
            <a:off x="3483438" y="3353434"/>
            <a:ext cx="60177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err="1" smtClean="0">
                <a:solidFill>
                  <a:srgbClr val="00B050"/>
                </a:solidFill>
                <a:latin typeface="HP001 Kieu 2 5H" panose="020B0603050302020204" pitchFamily="34" charset="0"/>
              </a:rPr>
              <a:t>Chào</a:t>
            </a:r>
            <a:r>
              <a:rPr lang="en-US" altLang="zh-CN" sz="4800" b="1" dirty="0" smtClean="0">
                <a:solidFill>
                  <a:srgbClr val="00B050"/>
                </a:solidFill>
                <a:latin typeface="HP001 Kieu 2 5H" panose="020B0603050302020204" pitchFamily="34" charset="0"/>
              </a:rPr>
              <a:t> </a:t>
            </a:r>
            <a:r>
              <a:rPr lang="en-US" altLang="zh-CN" sz="4800" b="1" dirty="0" err="1" smtClean="0">
                <a:solidFill>
                  <a:srgbClr val="00B050"/>
                </a:solidFill>
                <a:latin typeface="HP001 Kieu 2 5H" panose="020B0603050302020204" pitchFamily="34" charset="0"/>
              </a:rPr>
              <a:t>tạm</a:t>
            </a:r>
            <a:r>
              <a:rPr lang="en-US" altLang="zh-CN" sz="4800" b="1" dirty="0" smtClean="0">
                <a:solidFill>
                  <a:srgbClr val="00B050"/>
                </a:solidFill>
                <a:latin typeface="HP001 Kieu 2 5H" panose="020B0603050302020204" pitchFamily="34" charset="0"/>
              </a:rPr>
              <a:t> </a:t>
            </a:r>
            <a:r>
              <a:rPr lang="en-US" altLang="zh-CN" sz="4800" b="1" dirty="0" err="1" smtClean="0">
                <a:solidFill>
                  <a:srgbClr val="00B050"/>
                </a:solidFill>
                <a:latin typeface="HP001 Kieu 2 5H" panose="020B0603050302020204" pitchFamily="34" charset="0"/>
              </a:rPr>
              <a:t>biệt</a:t>
            </a:r>
            <a:r>
              <a:rPr lang="en-US" altLang="zh-CN" sz="4800" b="1" dirty="0" smtClean="0">
                <a:solidFill>
                  <a:srgbClr val="00B050"/>
                </a:solidFill>
                <a:latin typeface="HP001 Kieu 2 5H" panose="020B0603050302020204" pitchFamily="34" charset="0"/>
              </a:rPr>
              <a:t> </a:t>
            </a:r>
            <a:r>
              <a:rPr lang="en-US" altLang="zh-CN" sz="4800" b="1" dirty="0" err="1" smtClean="0">
                <a:solidFill>
                  <a:srgbClr val="00B050"/>
                </a:solidFill>
                <a:latin typeface="HP001 Kieu 2 5H" panose="020B0603050302020204" pitchFamily="34" charset="0"/>
              </a:rPr>
              <a:t>các</a:t>
            </a:r>
            <a:r>
              <a:rPr lang="en-US" altLang="zh-CN" sz="4800" b="1" dirty="0" smtClean="0">
                <a:solidFill>
                  <a:srgbClr val="00B050"/>
                </a:solidFill>
                <a:latin typeface="HP001 Kieu 2 5H" panose="020B0603050302020204" pitchFamily="34" charset="0"/>
              </a:rPr>
              <a:t> </a:t>
            </a:r>
            <a:r>
              <a:rPr lang="en-US" altLang="zh-CN" sz="4800" b="1" dirty="0" err="1" smtClean="0">
                <a:solidFill>
                  <a:srgbClr val="00B050"/>
                </a:solidFill>
                <a:latin typeface="HP001 Kieu 2 5H" panose="020B0603050302020204" pitchFamily="34" charset="0"/>
              </a:rPr>
              <a:t>em</a:t>
            </a:r>
            <a:r>
              <a:rPr lang="en-US" altLang="zh-CN" sz="4800" b="1" dirty="0" smtClean="0">
                <a:solidFill>
                  <a:srgbClr val="00B050"/>
                </a:solidFill>
                <a:latin typeface="HP001 Kieu 2 5H" panose="020B0603050302020204" pitchFamily="34" charset="0"/>
              </a:rPr>
              <a:t>!</a:t>
            </a:r>
            <a:endParaRPr lang="zh-CN" altLang="en-US" sz="4800" b="1" dirty="0">
              <a:solidFill>
                <a:srgbClr val="00B050"/>
              </a:solidFill>
              <a:latin typeface="HP001 Kieu 2 5H" panose="020B0603050302020204" pitchFamily="34" charset="0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:a16="http://schemas.microsoft.com/office/drawing/2014/main" xmlns="" id="{AA96C5E8-266D-475D-A9D2-6DFB0D82BFFF}"/>
              </a:ext>
            </a:extLst>
          </p:cNvPr>
          <p:cNvSpPr/>
          <p:nvPr/>
        </p:nvSpPr>
        <p:spPr>
          <a:xfrm>
            <a:off x="-409854" y="-345522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xmlns="" id="{892D825C-2FA8-4570-B0B4-80F806B35ABE}"/>
              </a:ext>
            </a:extLst>
          </p:cNvPr>
          <p:cNvSpPr/>
          <p:nvPr/>
        </p:nvSpPr>
        <p:spPr>
          <a:xfrm>
            <a:off x="181911" y="479246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5" name="Text Box 1"/>
          <p:cNvSpPr txBox="1"/>
          <p:nvPr/>
        </p:nvSpPr>
        <p:spPr>
          <a:xfrm>
            <a:off x="2095548" y="6504893"/>
            <a:ext cx="12462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FB </a:t>
            </a:r>
            <a:r>
              <a:rPr lang="en-US" sz="1800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1800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1800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301287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5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1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4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7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  <p:bldP spid="18" grpId="0"/>
      <p:bldP spid="22" grpId="0" animBg="1"/>
      <p:bldP spid="22" grpId="1" animBg="1"/>
      <p:bldP spid="23" grpId="0" animBg="1"/>
      <p:bldP spid="23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可爱卡通儿童教育PPT"/>
</p:tagLst>
</file>

<file path=ppt/theme/theme1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75593"/>
      </a:accent1>
      <a:accent2>
        <a:srgbClr val="3BB692"/>
      </a:accent2>
      <a:accent3>
        <a:srgbClr val="A1C450"/>
      </a:accent3>
      <a:accent4>
        <a:srgbClr val="EBBA31"/>
      </a:accent4>
      <a:accent5>
        <a:srgbClr val="ED7747"/>
      </a:accent5>
      <a:accent6>
        <a:srgbClr val="EC2B51"/>
      </a:accent6>
      <a:hlink>
        <a:srgbClr val="175593"/>
      </a:hlink>
      <a:folHlink>
        <a:srgbClr val="BFBFBF"/>
      </a:folHlink>
    </a:clrScheme>
    <a:fontScheme name="自定义 6">
      <a:majorFont>
        <a:latin typeface="Arial"/>
        <a:ea typeface="微软雅黑"/>
        <a:cs typeface=""/>
      </a:majorFont>
      <a:minorFont>
        <a:latin typeface="Arial Unicode MS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75593"/>
      </a:accent1>
      <a:accent2>
        <a:srgbClr val="3BB692"/>
      </a:accent2>
      <a:accent3>
        <a:srgbClr val="A1C450"/>
      </a:accent3>
      <a:accent4>
        <a:srgbClr val="EBBA31"/>
      </a:accent4>
      <a:accent5>
        <a:srgbClr val="ED7747"/>
      </a:accent5>
      <a:accent6>
        <a:srgbClr val="EC2B51"/>
      </a:accent6>
      <a:hlink>
        <a:srgbClr val="175593"/>
      </a:hlink>
      <a:folHlink>
        <a:srgbClr val="BFBFBF"/>
      </a:folHlink>
    </a:clrScheme>
    <a:fontScheme name="自定义 6">
      <a:majorFont>
        <a:latin typeface="Arial"/>
        <a:ea typeface="微软雅黑"/>
        <a:cs typeface=""/>
      </a:majorFont>
      <a:minorFont>
        <a:latin typeface="Arial Unicode MS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1812</TotalTime>
  <Words>376</Words>
  <Application>Microsoft Office PowerPoint</Application>
  <PresentationFormat>Custom</PresentationFormat>
  <Paragraphs>103</Paragraphs>
  <Slides>9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Office 主题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http://www.ypppt.com/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可爱卡通儿童教育PPT</dc:title>
  <dc:creator>优品PPT</dc:creator>
  <cp:keywords>http:/www.ypppt.com</cp:keywords>
  <dc:description>http://www.ypppt.com/</dc:description>
  <cp:lastModifiedBy>Admin</cp:lastModifiedBy>
  <cp:revision>539</cp:revision>
  <dcterms:created xsi:type="dcterms:W3CDTF">2016-02-25T11:28:42Z</dcterms:created>
  <dcterms:modified xsi:type="dcterms:W3CDTF">2021-07-04T05:46:46Z</dcterms:modified>
</cp:coreProperties>
</file>