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Stardos Stencil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zTUV+MJiJBHpOlpBnsui1H+vQ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44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7101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/>
          <p:nvPr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9"/>
          <p:cNvSpPr/>
          <p:nvPr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8642" y="3676182"/>
            <a:ext cx="1367967" cy="81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8827" y="2907956"/>
            <a:ext cx="2435276" cy="145706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9"/>
          <p:cNvSpPr/>
          <p:nvPr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9"/>
          <p:cNvSpPr/>
          <p:nvPr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2627" y="220338"/>
            <a:ext cx="7725907" cy="603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801" y="5654757"/>
            <a:ext cx="3727652" cy="71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0362" y="5654756"/>
            <a:ext cx="3727652" cy="71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145" y="448795"/>
            <a:ext cx="2665931" cy="159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40401" y="5377068"/>
            <a:ext cx="1977089" cy="1327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64051" y="4648053"/>
            <a:ext cx="932800" cy="191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74633" y="4523516"/>
            <a:ext cx="1533823" cy="21752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/>
          <p:nvPr/>
        </p:nvSpPr>
        <p:spPr>
          <a:xfrm>
            <a:off x="4556435" y="6564117"/>
            <a:ext cx="7836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 flipH="1">
            <a:off x="1946353" y="2799577"/>
            <a:ext cx="6537325" cy="1438275"/>
          </a:xfrm>
          <a:custGeom>
            <a:avLst/>
            <a:gdLst/>
            <a:ahLst/>
            <a:cxnLst/>
            <a:rect l="l" t="t" r="r" b="b"/>
            <a:pathLst>
              <a:path w="648099" h="565791" extrusionOk="0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7"/>
          <p:cNvGrpSpPr/>
          <p:nvPr/>
        </p:nvGrpSpPr>
        <p:grpSpPr>
          <a:xfrm flipH="1">
            <a:off x="8440039" y="1432624"/>
            <a:ext cx="1767869" cy="1904184"/>
            <a:chOff x="1058825" y="1554175"/>
            <a:chExt cx="4736158" cy="5557827"/>
          </a:xfrm>
        </p:grpSpPr>
        <p:sp>
          <p:nvSpPr>
            <p:cNvPr id="183" name="Google Shape;183;p7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/>
              <a:rect l="l" t="t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 cmpd="sng">
              <a:solidFill>
                <a:srgbClr val="262626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" name="Google Shape;184;p7"/>
            <p:cNvGrpSpPr/>
            <p:nvPr/>
          </p:nvGrpSpPr>
          <p:grpSpPr>
            <a:xfrm>
              <a:off x="1058825" y="1554175"/>
              <a:ext cx="2522398" cy="2759215"/>
              <a:chOff x="5712712" y="940025"/>
              <a:chExt cx="2522398" cy="2759215"/>
            </a:xfrm>
          </p:grpSpPr>
          <p:sp>
            <p:nvSpPr>
              <p:cNvPr id="185" name="Google Shape;185;p7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/>
                <a:rect l="l" t="t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/>
                <a:rect l="l" t="t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3" name="Google Shape;193;p7"/>
          <p:cNvSpPr/>
          <p:nvPr/>
        </p:nvSpPr>
        <p:spPr>
          <a:xfrm rot="-960000">
            <a:off x="1115916" y="2239911"/>
            <a:ext cx="1425575" cy="697230"/>
          </a:xfrm>
          <a:custGeom>
            <a:avLst/>
            <a:gdLst/>
            <a:ahLst/>
            <a:cxnLst/>
            <a:rect l="l" t="t" r="r" b="b"/>
            <a:pathLst>
              <a:path w="97" h="63" extrusionOk="0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8630" y="2018449"/>
            <a:ext cx="866974" cy="79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/>
          <p:cNvSpPr txBox="1"/>
          <p:nvPr/>
        </p:nvSpPr>
        <p:spPr>
          <a:xfrm>
            <a:off x="2864077" y="3047428"/>
            <a:ext cx="51983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9933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KI-LÔ-GAM (T3)</a:t>
            </a:r>
            <a:endParaRPr sz="5400">
              <a:solidFill>
                <a:srgbClr val="FF9933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3885" y="2877985"/>
            <a:ext cx="501119" cy="4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 sz="3200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3426285" y="2942839"/>
            <a:ext cx="57626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Học sinh làm quen phép tính cộng, trừ với số đo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ki-lô-gam.</a:t>
            </a:r>
            <a:endParaRPr sz="1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3415004" y="3655643"/>
            <a:ext cx="54670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Vận dụng giải bài toán với số đo ki-lô-gam.</a:t>
            </a:r>
            <a:endParaRPr sz="1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3491586" y="4451848"/>
            <a:ext cx="56319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Vận dụng vào các tình huống thực tế.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5166" y="3585115"/>
            <a:ext cx="501119" cy="44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5166" y="4304175"/>
            <a:ext cx="501119" cy="448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9"/>
          <p:cNvGrpSpPr/>
          <p:nvPr/>
        </p:nvGrpSpPr>
        <p:grpSpPr>
          <a:xfrm>
            <a:off x="-132302" y="0"/>
            <a:ext cx="12420440" cy="6858000"/>
            <a:chOff x="-228440" y="0"/>
            <a:chExt cx="12420440" cy="6858000"/>
          </a:xfrm>
        </p:grpSpPr>
        <p:sp>
          <p:nvSpPr>
            <p:cNvPr id="215" name="Google Shape;215;p9"/>
            <p:cNvSpPr/>
            <p:nvPr/>
          </p:nvSpPr>
          <p:spPr>
            <a:xfrm>
              <a:off x="318053" y="304801"/>
              <a:ext cx="11449878" cy="629478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9FF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6" name="Google Shape;216;p9"/>
            <p:cNvPicPr preferRelativeResize="0"/>
            <p:nvPr/>
          </p:nvPicPr>
          <p:blipFill rotWithShape="1">
            <a:blip r:embed="rId3">
              <a:alphaModFix/>
            </a:blip>
            <a:srcRect r="83500" b="67837"/>
            <a:stretch/>
          </p:blipFill>
          <p:spPr>
            <a:xfrm>
              <a:off x="0" y="0"/>
              <a:ext cx="1121664" cy="1228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4">
              <a:alphaModFix/>
            </a:blip>
            <a:srcRect l="81842" t="-10451" b="9412"/>
            <a:stretch/>
          </p:blipFill>
          <p:spPr>
            <a:xfrm>
              <a:off x="10880397" y="5972384"/>
              <a:ext cx="1311603" cy="885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9"/>
            <p:cNvPicPr preferRelativeResize="0"/>
            <p:nvPr/>
          </p:nvPicPr>
          <p:blipFill rotWithShape="1">
            <a:blip r:embed="rId5">
              <a:alphaModFix/>
            </a:blip>
            <a:srcRect l="24896" r="20119" b="33390"/>
            <a:stretch/>
          </p:blipFill>
          <p:spPr>
            <a:xfrm flipH="1">
              <a:off x="-228440" y="6356813"/>
              <a:ext cx="2276695" cy="501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9"/>
            <p:cNvPicPr preferRelativeResize="0"/>
            <p:nvPr/>
          </p:nvPicPr>
          <p:blipFill rotWithShape="1">
            <a:blip r:embed="rId6">
              <a:alphaModFix/>
            </a:blip>
            <a:srcRect l="73099" r="2958" b="67481"/>
            <a:stretch/>
          </p:blipFill>
          <p:spPr>
            <a:xfrm>
              <a:off x="10343036" y="0"/>
              <a:ext cx="1848964" cy="14114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0" name="Google Shape;220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45337" y="9040"/>
            <a:ext cx="2566876" cy="11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/>
          <p:nvPr/>
        </p:nvSpPr>
        <p:spPr>
          <a:xfrm>
            <a:off x="632522" y="1289517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1434323" y="1335321"/>
            <a:ext cx="31509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 (theo mẫu):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2624717" y="1964891"/>
            <a:ext cx="7447722" cy="79513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Mẫu: 5kg + 4kg = 9kg;	10kg – 3kg = 7kg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9"/>
          <p:cNvGrpSpPr/>
          <p:nvPr/>
        </p:nvGrpSpPr>
        <p:grpSpPr>
          <a:xfrm>
            <a:off x="-132302" y="1905932"/>
            <a:ext cx="5907518" cy="4816937"/>
            <a:chOff x="322335" y="1964891"/>
            <a:chExt cx="5907518" cy="4618154"/>
          </a:xfrm>
        </p:grpSpPr>
        <p:pic>
          <p:nvPicPr>
            <p:cNvPr id="225" name="Google Shape;225;p9"/>
            <p:cNvPicPr preferRelativeResize="0"/>
            <p:nvPr/>
          </p:nvPicPr>
          <p:blipFill rotWithShape="1">
            <a:blip r:embed="rId8">
              <a:alphaModFix/>
            </a:blip>
            <a:srcRect t="23064" b="22197"/>
            <a:stretch/>
          </p:blipFill>
          <p:spPr>
            <a:xfrm>
              <a:off x="322335" y="1964891"/>
              <a:ext cx="5907518" cy="4618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9"/>
            <p:cNvSpPr txBox="1"/>
            <p:nvPr/>
          </p:nvSpPr>
          <p:spPr>
            <a:xfrm>
              <a:off x="1121664" y="3692271"/>
              <a:ext cx="31509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548135"/>
                  </a:solidFill>
                  <a:latin typeface="Arial"/>
                  <a:ea typeface="Arial"/>
                  <a:cs typeface="Arial"/>
                  <a:sym typeface="Arial"/>
                </a:rPr>
                <a:t>12kg + 23kg</a:t>
              </a:r>
              <a:endParaRPr sz="28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1121663" y="4321841"/>
              <a:ext cx="31509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548135"/>
                  </a:solidFill>
                  <a:latin typeface="Arial"/>
                  <a:ea typeface="Arial"/>
                  <a:cs typeface="Arial"/>
                  <a:sym typeface="Arial"/>
                </a:rPr>
                <a:t>45kg + 20kg</a:t>
              </a:r>
              <a:endParaRPr sz="28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1178047" y="4960664"/>
              <a:ext cx="31509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548135"/>
                  </a:solidFill>
                  <a:latin typeface="Arial"/>
                  <a:ea typeface="Arial"/>
                  <a:cs typeface="Arial"/>
                  <a:sym typeface="Arial"/>
                </a:rPr>
                <a:t>9kg + 7kg</a:t>
              </a:r>
              <a:endParaRPr sz="28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9"/>
          <p:cNvGrpSpPr/>
          <p:nvPr/>
        </p:nvGrpSpPr>
        <p:grpSpPr>
          <a:xfrm>
            <a:off x="5901539" y="1789044"/>
            <a:ext cx="5655182" cy="4926496"/>
            <a:chOff x="6033235" y="2069758"/>
            <a:chExt cx="5502963" cy="4301897"/>
          </a:xfrm>
        </p:grpSpPr>
        <p:pic>
          <p:nvPicPr>
            <p:cNvPr id="230" name="Google Shape;230;p9"/>
            <p:cNvPicPr preferRelativeResize="0"/>
            <p:nvPr/>
          </p:nvPicPr>
          <p:blipFill rotWithShape="1">
            <a:blip r:embed="rId8">
              <a:alphaModFix/>
            </a:blip>
            <a:srcRect t="23064" b="22197"/>
            <a:stretch/>
          </p:blipFill>
          <p:spPr>
            <a:xfrm>
              <a:off x="6033235" y="2069758"/>
              <a:ext cx="5502963" cy="43018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9"/>
            <p:cNvSpPr txBox="1"/>
            <p:nvPr/>
          </p:nvSpPr>
          <p:spPr>
            <a:xfrm>
              <a:off x="6921510" y="3738719"/>
              <a:ext cx="31509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548135"/>
                  </a:solidFill>
                  <a:latin typeface="Arial"/>
                  <a:ea typeface="Arial"/>
                  <a:cs typeface="Arial"/>
                  <a:sym typeface="Arial"/>
                </a:rPr>
                <a:t>42kg - 30kg</a:t>
              </a:r>
              <a:endParaRPr sz="28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 txBox="1"/>
            <p:nvPr/>
          </p:nvSpPr>
          <p:spPr>
            <a:xfrm>
              <a:off x="6921510" y="4311170"/>
              <a:ext cx="2079048" cy="456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548135"/>
                  </a:solidFill>
                  <a:latin typeface="Arial"/>
                  <a:ea typeface="Arial"/>
                  <a:cs typeface="Arial"/>
                  <a:sym typeface="Arial"/>
                </a:rPr>
                <a:t>13kg - 9kg</a:t>
              </a:r>
              <a:endParaRPr sz="28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6977893" y="4866407"/>
              <a:ext cx="31509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548135"/>
                  </a:solidFill>
                  <a:latin typeface="Arial"/>
                  <a:ea typeface="Arial"/>
                  <a:cs typeface="Arial"/>
                  <a:sym typeface="Arial"/>
                </a:rPr>
                <a:t>60kg - 40kg</a:t>
              </a:r>
              <a:endParaRPr sz="28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9"/>
          <p:cNvSpPr txBox="1"/>
          <p:nvPr/>
        </p:nvSpPr>
        <p:spPr>
          <a:xfrm>
            <a:off x="2831632" y="3664807"/>
            <a:ext cx="6650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2821911" y="4472488"/>
            <a:ext cx="6650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2802660" y="5135671"/>
            <a:ext cx="6650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9077728" y="3737482"/>
            <a:ext cx="6650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9077265" y="4387253"/>
            <a:ext cx="6650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9109539" y="5102303"/>
            <a:ext cx="6650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3398446" y="3583917"/>
            <a:ext cx="1289400" cy="637800"/>
          </a:xfrm>
          <a:prstGeom prst="flowChartAlternateProcess">
            <a:avLst/>
          </a:prstGeom>
          <a:solidFill>
            <a:srgbClr val="FEE599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35 kg</a:t>
            </a:r>
            <a:endParaRPr sz="2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3328331" y="4332444"/>
            <a:ext cx="1289435" cy="637921"/>
          </a:xfrm>
          <a:prstGeom prst="flowChartAlternateProcess">
            <a:avLst/>
          </a:prstGeom>
          <a:solidFill>
            <a:srgbClr val="FEE599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65 kg</a:t>
            </a:r>
            <a:endParaRPr sz="2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3308056" y="5055633"/>
            <a:ext cx="1289435" cy="637921"/>
          </a:xfrm>
          <a:prstGeom prst="flowChartAlternateProcess">
            <a:avLst/>
          </a:prstGeom>
          <a:solidFill>
            <a:srgbClr val="FEE599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16 kg</a:t>
            </a:r>
            <a:endParaRPr sz="2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9532367" y="3600675"/>
            <a:ext cx="1289435" cy="637921"/>
          </a:xfrm>
          <a:prstGeom prst="flowChartAlternateProcess">
            <a:avLst/>
          </a:prstGeom>
          <a:solidFill>
            <a:srgbClr val="FEE599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12 kg</a:t>
            </a:r>
            <a:endParaRPr sz="2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9526808" y="4317634"/>
            <a:ext cx="1289435" cy="637921"/>
          </a:xfrm>
          <a:prstGeom prst="flowChartAlternateProcess">
            <a:avLst/>
          </a:prstGeom>
          <a:solidFill>
            <a:srgbClr val="FEE599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 kg</a:t>
            </a:r>
            <a:endParaRPr sz="2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9506533" y="5040823"/>
            <a:ext cx="1289435" cy="637921"/>
          </a:xfrm>
          <a:prstGeom prst="flowChartAlternateProcess">
            <a:avLst/>
          </a:prstGeom>
          <a:solidFill>
            <a:srgbClr val="FEE599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 kg</a:t>
            </a:r>
            <a:endParaRPr sz="2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4556435" y="6564117"/>
            <a:ext cx="7836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0"/>
          <p:cNvGrpSpPr/>
          <p:nvPr/>
        </p:nvGrpSpPr>
        <p:grpSpPr>
          <a:xfrm>
            <a:off x="-132302" y="0"/>
            <a:ext cx="12420440" cy="6858000"/>
            <a:chOff x="-228440" y="0"/>
            <a:chExt cx="12420440" cy="6858000"/>
          </a:xfrm>
        </p:grpSpPr>
        <p:sp>
          <p:nvSpPr>
            <p:cNvPr id="252" name="Google Shape;252;p10"/>
            <p:cNvSpPr/>
            <p:nvPr/>
          </p:nvSpPr>
          <p:spPr>
            <a:xfrm>
              <a:off x="318053" y="304801"/>
              <a:ext cx="11449878" cy="629478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9FF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3" name="Google Shape;253;p10"/>
            <p:cNvPicPr preferRelativeResize="0"/>
            <p:nvPr/>
          </p:nvPicPr>
          <p:blipFill rotWithShape="1">
            <a:blip r:embed="rId3">
              <a:alphaModFix/>
            </a:blip>
            <a:srcRect r="83500" b="67837"/>
            <a:stretch/>
          </p:blipFill>
          <p:spPr>
            <a:xfrm>
              <a:off x="0" y="0"/>
              <a:ext cx="1121664" cy="1228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0"/>
            <p:cNvPicPr preferRelativeResize="0"/>
            <p:nvPr/>
          </p:nvPicPr>
          <p:blipFill rotWithShape="1">
            <a:blip r:embed="rId4">
              <a:alphaModFix/>
            </a:blip>
            <a:srcRect l="81842" t="-10451" b="9412"/>
            <a:stretch/>
          </p:blipFill>
          <p:spPr>
            <a:xfrm>
              <a:off x="10880397" y="5972384"/>
              <a:ext cx="1311603" cy="885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10"/>
            <p:cNvPicPr preferRelativeResize="0"/>
            <p:nvPr/>
          </p:nvPicPr>
          <p:blipFill rotWithShape="1">
            <a:blip r:embed="rId5">
              <a:alphaModFix/>
            </a:blip>
            <a:srcRect l="24896" r="20119" b="33390"/>
            <a:stretch/>
          </p:blipFill>
          <p:spPr>
            <a:xfrm flipH="1">
              <a:off x="-228440" y="6356813"/>
              <a:ext cx="2276695" cy="501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10"/>
            <p:cNvPicPr preferRelativeResize="0"/>
            <p:nvPr/>
          </p:nvPicPr>
          <p:blipFill rotWithShape="1">
            <a:blip r:embed="rId6">
              <a:alphaModFix/>
            </a:blip>
            <a:srcRect l="73099" r="2958" b="67481"/>
            <a:stretch/>
          </p:blipFill>
          <p:spPr>
            <a:xfrm>
              <a:off x="10343036" y="0"/>
              <a:ext cx="1848964" cy="14114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Google Shape;257;p10"/>
          <p:cNvSpPr/>
          <p:nvPr/>
        </p:nvSpPr>
        <p:spPr>
          <a:xfrm>
            <a:off x="1360356" y="44679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2117665" y="543712"/>
            <a:ext cx="1164657" cy="51790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0"/>
          <p:cNvPicPr preferRelativeResize="0"/>
          <p:nvPr/>
        </p:nvPicPr>
        <p:blipFill rotWithShape="1">
          <a:blip r:embed="rId7">
            <a:alphaModFix/>
          </a:blip>
          <a:srcRect l="29808" t="30716" r="50508" b="46837"/>
          <a:stretch/>
        </p:blipFill>
        <p:spPr>
          <a:xfrm>
            <a:off x="1923895" y="1320700"/>
            <a:ext cx="4163709" cy="267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0"/>
          <p:cNvPicPr preferRelativeResize="0"/>
          <p:nvPr/>
        </p:nvPicPr>
        <p:blipFill rotWithShape="1">
          <a:blip r:embed="rId8">
            <a:alphaModFix/>
          </a:blip>
          <a:srcRect l="51128" t="30716" r="31224" b="45800"/>
          <a:stretch/>
        </p:blipFill>
        <p:spPr>
          <a:xfrm>
            <a:off x="6511673" y="868680"/>
            <a:ext cx="4255382" cy="3185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10"/>
          <p:cNvGrpSpPr/>
          <p:nvPr/>
        </p:nvGrpSpPr>
        <p:grpSpPr>
          <a:xfrm>
            <a:off x="3661255" y="4069080"/>
            <a:ext cx="5939945" cy="1815882"/>
            <a:chOff x="3661255" y="4069080"/>
            <a:chExt cx="5939945" cy="1815882"/>
          </a:xfrm>
        </p:grpSpPr>
        <p:sp>
          <p:nvSpPr>
            <p:cNvPr id="262" name="Google Shape;262;p10"/>
            <p:cNvSpPr txBox="1"/>
            <p:nvPr/>
          </p:nvSpPr>
          <p:spPr>
            <a:xfrm>
              <a:off x="3661255" y="4069080"/>
              <a:ext cx="5939945" cy="1815882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Con ngỗng cân nặng            kg.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Con gà cân nặng           kg.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7650020" y="4357376"/>
              <a:ext cx="610896" cy="57751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7155103" y="5128472"/>
              <a:ext cx="610896" cy="57751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265" name="Google Shape;265;p10"/>
          <p:cNvSpPr/>
          <p:nvPr/>
        </p:nvSpPr>
        <p:spPr>
          <a:xfrm>
            <a:off x="7594165" y="4342136"/>
            <a:ext cx="666751" cy="577515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7155103" y="5128471"/>
            <a:ext cx="666751" cy="577515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/>
          <p:cNvSpPr txBox="1"/>
          <p:nvPr/>
        </p:nvSpPr>
        <p:spPr>
          <a:xfrm>
            <a:off x="4556435" y="6564117"/>
            <a:ext cx="7836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/>
          <p:nvPr/>
        </p:nvSpPr>
        <p:spPr>
          <a:xfrm>
            <a:off x="1633875" y="3533898"/>
            <a:ext cx="8690578" cy="2964908"/>
          </a:xfrm>
          <a:prstGeom prst="roundRect">
            <a:avLst>
              <a:gd name="adj" fmla="val 12230"/>
            </a:avLst>
          </a:prstGeom>
          <a:solidFill>
            <a:schemeClr val="lt1"/>
          </a:solidFill>
          <a:ln w="76200" cap="flat" cmpd="sng">
            <a:solidFill>
              <a:srgbClr val="89FFD8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3">
            <a:alphaModFix/>
          </a:blip>
          <a:srcRect l="24896" r="20119" b="33390"/>
          <a:stretch/>
        </p:blipFill>
        <p:spPr>
          <a:xfrm rot="1311728" flipH="1">
            <a:off x="-289935" y="5950943"/>
            <a:ext cx="2276695" cy="50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4">
            <a:alphaModFix/>
          </a:blip>
          <a:srcRect l="45190" t="39424" r="29224" b="32767"/>
          <a:stretch/>
        </p:blipFill>
        <p:spPr>
          <a:xfrm>
            <a:off x="3312728" y="335763"/>
            <a:ext cx="5477301" cy="334868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5" name="Google Shape;275;p11"/>
          <p:cNvSpPr/>
          <p:nvPr/>
        </p:nvSpPr>
        <p:spPr>
          <a:xfrm>
            <a:off x="337049" y="3357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940501" y="396075"/>
            <a:ext cx="104856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Tìm tổng số ki- lô- gam thóc của 2 bao thóc ?</a:t>
            </a:r>
            <a:endParaRPr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1"/>
          <p:cNvSpPr txBox="1"/>
          <p:nvPr/>
        </p:nvSpPr>
        <p:spPr>
          <a:xfrm>
            <a:off x="2625907" y="6564117"/>
            <a:ext cx="7836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/>
          </a:p>
        </p:txBody>
      </p:sp>
      <p:pic>
        <p:nvPicPr>
          <p:cNvPr id="278" name="Google Shape;278;p11"/>
          <p:cNvPicPr preferRelativeResize="0"/>
          <p:nvPr/>
        </p:nvPicPr>
        <p:blipFill rotWithShape="1">
          <a:blip r:embed="rId5">
            <a:alphaModFix/>
          </a:blip>
          <a:srcRect r="83500" b="67837"/>
          <a:stretch/>
        </p:blipFill>
        <p:spPr>
          <a:xfrm rot="1893606">
            <a:off x="152279" y="4540849"/>
            <a:ext cx="1121664" cy="122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1"/>
          <p:cNvPicPr preferRelativeResize="0"/>
          <p:nvPr/>
        </p:nvPicPr>
        <p:blipFill rotWithShape="1">
          <a:blip r:embed="rId6">
            <a:alphaModFix/>
          </a:blip>
          <a:srcRect l="81842" t="-10451" b="9412"/>
          <a:stretch/>
        </p:blipFill>
        <p:spPr>
          <a:xfrm>
            <a:off x="10880397" y="5972384"/>
            <a:ext cx="1311603" cy="88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1"/>
          <p:cNvPicPr preferRelativeResize="0"/>
          <p:nvPr/>
        </p:nvPicPr>
        <p:blipFill rotWithShape="1">
          <a:blip r:embed="rId7">
            <a:alphaModFix/>
          </a:blip>
          <a:srcRect l="73099" r="2958" b="67481"/>
          <a:stretch/>
        </p:blipFill>
        <p:spPr>
          <a:xfrm>
            <a:off x="10324453" y="15136"/>
            <a:ext cx="1848964" cy="14114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11"/>
          <p:cNvGrpSpPr/>
          <p:nvPr/>
        </p:nvGrpSpPr>
        <p:grpSpPr>
          <a:xfrm>
            <a:off x="55342" y="1258912"/>
            <a:ext cx="1106302" cy="1273098"/>
            <a:chOff x="10516632" y="314161"/>
            <a:chExt cx="1100831" cy="1331799"/>
          </a:xfrm>
        </p:grpSpPr>
        <p:sp>
          <p:nvSpPr>
            <p:cNvPr id="282" name="Google Shape;282;p11"/>
            <p:cNvSpPr/>
            <p:nvPr/>
          </p:nvSpPr>
          <p:spPr>
            <a:xfrm>
              <a:off x="10516632" y="936356"/>
              <a:ext cx="1100831" cy="709604"/>
            </a:xfrm>
            <a:prstGeom prst="ellipse">
              <a:avLst/>
            </a:prstGeom>
            <a:solidFill>
              <a:srgbClr val="FE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3" name="Google Shape;283;p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588144" y="314161"/>
              <a:ext cx="1029319" cy="9769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4" name="Google Shape;284;p11"/>
          <p:cNvSpPr txBox="1"/>
          <p:nvPr/>
        </p:nvSpPr>
        <p:spPr>
          <a:xfrm>
            <a:off x="3487306" y="3772997"/>
            <a:ext cx="53282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1"/>
          <p:cNvSpPr txBox="1"/>
          <p:nvPr/>
        </p:nvSpPr>
        <p:spPr>
          <a:xfrm>
            <a:off x="2416674" y="4423729"/>
            <a:ext cx="76742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Tổng số ki-lô-gam thóc của 2 bao là: 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1"/>
          <p:cNvSpPr txBox="1"/>
          <p:nvPr/>
        </p:nvSpPr>
        <p:spPr>
          <a:xfrm>
            <a:off x="3413197" y="5062728"/>
            <a:ext cx="53282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30 + 50 = 80 (kg)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1"/>
          <p:cNvSpPr txBox="1"/>
          <p:nvPr/>
        </p:nvSpPr>
        <p:spPr>
          <a:xfrm>
            <a:off x="4614105" y="5701727"/>
            <a:ext cx="53282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Đáp số: 80 kg</a:t>
            </a:r>
            <a:endParaRPr sz="3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2"/>
          <p:cNvPicPr preferRelativeResize="0"/>
          <p:nvPr/>
        </p:nvPicPr>
        <p:blipFill rotWithShape="1">
          <a:blip r:embed="rId3">
            <a:alphaModFix/>
          </a:blip>
          <a:srcRect r="83500" b="67837"/>
          <a:stretch/>
        </p:blipFill>
        <p:spPr>
          <a:xfrm>
            <a:off x="-67435" y="5127932"/>
            <a:ext cx="1121664" cy="122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2"/>
          <p:cNvPicPr preferRelativeResize="0"/>
          <p:nvPr/>
        </p:nvPicPr>
        <p:blipFill rotWithShape="1">
          <a:blip r:embed="rId4">
            <a:alphaModFix/>
          </a:blip>
          <a:srcRect l="81842" t="-10451" b="9412"/>
          <a:stretch/>
        </p:blipFill>
        <p:spPr>
          <a:xfrm>
            <a:off x="10880397" y="5972384"/>
            <a:ext cx="1311603" cy="88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2"/>
          <p:cNvPicPr preferRelativeResize="0"/>
          <p:nvPr/>
        </p:nvPicPr>
        <p:blipFill rotWithShape="1">
          <a:blip r:embed="rId5">
            <a:alphaModFix/>
          </a:blip>
          <a:srcRect l="24896" r="20119" b="33390"/>
          <a:stretch/>
        </p:blipFill>
        <p:spPr>
          <a:xfrm flipH="1">
            <a:off x="-228440" y="6356813"/>
            <a:ext cx="2276695" cy="50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2"/>
          <p:cNvPicPr preferRelativeResize="0"/>
          <p:nvPr/>
        </p:nvPicPr>
        <p:blipFill rotWithShape="1">
          <a:blip r:embed="rId6">
            <a:alphaModFix/>
          </a:blip>
          <a:srcRect l="73099" r="2958" b="67481"/>
          <a:stretch/>
        </p:blipFill>
        <p:spPr>
          <a:xfrm>
            <a:off x="10343036" y="0"/>
            <a:ext cx="1848964" cy="141149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2"/>
          <p:cNvSpPr/>
          <p:nvPr/>
        </p:nvSpPr>
        <p:spPr>
          <a:xfrm>
            <a:off x="233190" y="39323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2"/>
          <p:cNvSpPr txBox="1"/>
          <p:nvPr/>
        </p:nvSpPr>
        <p:spPr>
          <a:xfrm>
            <a:off x="909906" y="329873"/>
            <a:ext cx="1019937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 chú rô-bốt rủ nhau đi cân. Rô-bốt A cân nặng 32kg, rô-bốt B nặng hơn rô-bốt A là 2kg, rô-bốt C nhẹ hơn rô-bốt A là 2kg. Hỏi: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 txBox="1"/>
          <p:nvPr/>
        </p:nvSpPr>
        <p:spPr>
          <a:xfrm>
            <a:off x="540567" y="1923991"/>
            <a:ext cx="84332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a) Rô-bốt B cân nặng bao nhiêu ki-lô-gam?  </a:t>
            </a:r>
            <a:endParaRPr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2"/>
          <p:cNvSpPr txBox="1"/>
          <p:nvPr/>
        </p:nvSpPr>
        <p:spPr>
          <a:xfrm>
            <a:off x="493397" y="2659158"/>
            <a:ext cx="79828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b) Rô-bốt C cân nặng bao nhiêu ki-lô-gam?  </a:t>
            </a:r>
            <a:endParaRPr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12"/>
          <p:cNvPicPr preferRelativeResize="0"/>
          <p:nvPr/>
        </p:nvPicPr>
        <p:blipFill rotWithShape="1">
          <a:blip r:embed="rId7">
            <a:alphaModFix/>
          </a:blip>
          <a:srcRect l="44570" t="44480" r="34946" b="33441"/>
          <a:stretch/>
        </p:blipFill>
        <p:spPr>
          <a:xfrm>
            <a:off x="8386903" y="1322759"/>
            <a:ext cx="3451123" cy="227125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2"/>
          <p:cNvSpPr/>
          <p:nvPr/>
        </p:nvSpPr>
        <p:spPr>
          <a:xfrm>
            <a:off x="1694208" y="3630715"/>
            <a:ext cx="8690578" cy="3253269"/>
          </a:xfrm>
          <a:prstGeom prst="roundRect">
            <a:avLst>
              <a:gd name="adj" fmla="val 12230"/>
            </a:avLst>
          </a:prstGeom>
          <a:solidFill>
            <a:schemeClr val="lt1"/>
          </a:solidFill>
          <a:ln w="76200" cap="flat" cmpd="sng">
            <a:solidFill>
              <a:srgbClr val="89FFD8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 txBox="1"/>
          <p:nvPr/>
        </p:nvSpPr>
        <p:spPr>
          <a:xfrm>
            <a:off x="3375387" y="3637248"/>
            <a:ext cx="53282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2172480" y="4067997"/>
            <a:ext cx="76742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a. Cân nặng của rô-bốt B là: 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 txBox="1"/>
          <p:nvPr/>
        </p:nvSpPr>
        <p:spPr>
          <a:xfrm>
            <a:off x="3462247" y="4522465"/>
            <a:ext cx="53282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32 + 2 = 34 (kg)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4549944" y="5929918"/>
            <a:ext cx="532822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Đáp số: a. 34 </a:t>
            </a:r>
            <a:r>
              <a:rPr lang="en-US" sz="2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           </a:t>
            </a:r>
            <a:r>
              <a:rPr lang="en-US" sz="2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 30kg</a:t>
            </a:r>
            <a:endParaRPr sz="28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7" name="Google Shape;307;p12"/>
          <p:cNvCxnSpPr/>
          <p:nvPr/>
        </p:nvCxnSpPr>
        <p:spPr>
          <a:xfrm rot="10800000" flipH="1">
            <a:off x="7804647" y="854052"/>
            <a:ext cx="2980811" cy="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" name="Google Shape;308;p12"/>
          <p:cNvCxnSpPr/>
          <p:nvPr/>
        </p:nvCxnSpPr>
        <p:spPr>
          <a:xfrm>
            <a:off x="8425762" y="1322759"/>
            <a:ext cx="195902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9" name="Google Shape;309;p12"/>
          <p:cNvCxnSpPr/>
          <p:nvPr/>
        </p:nvCxnSpPr>
        <p:spPr>
          <a:xfrm>
            <a:off x="2472452" y="2508766"/>
            <a:ext cx="3803087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" name="Google Shape;310;p12"/>
          <p:cNvCxnSpPr/>
          <p:nvPr/>
        </p:nvCxnSpPr>
        <p:spPr>
          <a:xfrm>
            <a:off x="2347192" y="3243933"/>
            <a:ext cx="3803087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12"/>
          <p:cNvSpPr txBox="1"/>
          <p:nvPr/>
        </p:nvSpPr>
        <p:spPr>
          <a:xfrm>
            <a:off x="2172479" y="4971621"/>
            <a:ext cx="76742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b. Cân nặng của rô-bốt C là: 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2"/>
          <p:cNvSpPr txBox="1"/>
          <p:nvPr/>
        </p:nvSpPr>
        <p:spPr>
          <a:xfrm>
            <a:off x="3486169" y="5480762"/>
            <a:ext cx="53282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32 – 2 = 30 (kg)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p12"/>
          <p:cNvCxnSpPr/>
          <p:nvPr/>
        </p:nvCxnSpPr>
        <p:spPr>
          <a:xfrm>
            <a:off x="2100902" y="1350094"/>
            <a:ext cx="4898085" cy="653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4" name="Google Shape;314;p12"/>
          <p:cNvCxnSpPr/>
          <p:nvPr/>
        </p:nvCxnSpPr>
        <p:spPr>
          <a:xfrm>
            <a:off x="1694208" y="1798748"/>
            <a:ext cx="143729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13"/>
          <p:cNvPicPr preferRelativeResize="0"/>
          <p:nvPr/>
        </p:nvPicPr>
        <p:blipFill rotWithShape="1">
          <a:blip r:embed="rId3">
            <a:alphaModFix/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3"/>
          <p:cNvPicPr preferRelativeResize="0"/>
          <p:nvPr/>
        </p:nvPicPr>
        <p:blipFill rotWithShape="1">
          <a:blip r:embed="rId4">
            <a:alphaModFix/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242" y="2844922"/>
            <a:ext cx="810409" cy="95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8804" y="295459"/>
            <a:ext cx="1525011" cy="272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5926" y="4077532"/>
            <a:ext cx="11936454" cy="278620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3"/>
          <p:cNvSpPr txBox="1"/>
          <p:nvPr/>
        </p:nvSpPr>
        <p:spPr>
          <a:xfrm>
            <a:off x="2742887" y="2146495"/>
            <a:ext cx="763314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Tạm biệt và hẹn gặp lại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con vào những tiết học sau!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309</Words>
  <Application>Microsoft Office PowerPoint</Application>
  <PresentationFormat>Custom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Stardos Stencil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SKY</cp:lastModifiedBy>
  <cp:revision>4</cp:revision>
  <dcterms:created xsi:type="dcterms:W3CDTF">2021-06-04T10:17:52Z</dcterms:created>
  <dcterms:modified xsi:type="dcterms:W3CDTF">2022-11-21T05:56:35Z</dcterms:modified>
</cp:coreProperties>
</file>