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355" r:id="rId3"/>
    <p:sldId id="267" r:id="rId4"/>
    <p:sldId id="336" r:id="rId5"/>
    <p:sldId id="347" r:id="rId6"/>
    <p:sldId id="350" r:id="rId7"/>
    <p:sldId id="351" r:id="rId8"/>
    <p:sldId id="352" r:id="rId9"/>
    <p:sldId id="353" r:id="rId10"/>
    <p:sldId id="354" r:id="rId11"/>
    <p:sldId id="348" r:id="rId12"/>
    <p:sldId id="299" r:id="rId13"/>
    <p:sldId id="356" r:id="rId14"/>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E1B"/>
    <a:srgbClr val="C9FFC9"/>
    <a:srgbClr val="FFDECD"/>
    <a:srgbClr val="EAEAEA"/>
    <a:srgbClr val="FFE0B3"/>
    <a:srgbClr val="CFAFE7"/>
    <a:srgbClr val="F4740A"/>
    <a:srgbClr val="FFB9DC"/>
    <a:srgbClr val="FFFF66"/>
    <a:srgbClr val="B9E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p:cViewPr varScale="1">
        <p:scale>
          <a:sx n="65" d="100"/>
          <a:sy n="65" d="100"/>
        </p:scale>
        <p:origin x="918" y="72"/>
      </p:cViewPr>
      <p:guideLst>
        <p:guide orient="horz" pos="2160"/>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pPr/>
              <a:t>11/5/2021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pPr/>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số để quay về </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4</a:t>
            </a:fld>
            <a:endParaRPr lang="en-US"/>
          </a:p>
        </p:txBody>
      </p:sp>
    </p:spTree>
    <p:extLst>
      <p:ext uri="{BB962C8B-B14F-4D97-AF65-F5344CB8AC3E}">
        <p14:creationId xmlns:p14="http://schemas.microsoft.com/office/powerpoint/2010/main" val="3284838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13</a:t>
            </a:fld>
            <a:endParaRPr lang="en-US"/>
          </a:p>
        </p:txBody>
      </p:sp>
    </p:spTree>
    <p:extLst>
      <p:ext uri="{BB962C8B-B14F-4D97-AF65-F5344CB8AC3E}">
        <p14:creationId xmlns:p14="http://schemas.microsoft.com/office/powerpoint/2010/main" val="364361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vật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5</a:t>
            </a:fld>
            <a:endParaRPr lang="en-US"/>
          </a:p>
        </p:txBody>
      </p:sp>
    </p:spTree>
    <p:extLst>
      <p:ext uri="{BB962C8B-B14F-4D97-AF65-F5344CB8AC3E}">
        <p14:creationId xmlns:p14="http://schemas.microsoft.com/office/powerpoint/2010/main" val="422067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vật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6</a:t>
            </a:fld>
            <a:endParaRPr lang="en-US"/>
          </a:p>
        </p:txBody>
      </p:sp>
    </p:spTree>
    <p:extLst>
      <p:ext uri="{BB962C8B-B14F-4D97-AF65-F5344CB8AC3E}">
        <p14:creationId xmlns:p14="http://schemas.microsoft.com/office/powerpoint/2010/main" val="422067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vật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7</a:t>
            </a:fld>
            <a:endParaRPr lang="en-US"/>
          </a:p>
        </p:txBody>
      </p:sp>
    </p:spTree>
    <p:extLst>
      <p:ext uri="{BB962C8B-B14F-4D97-AF65-F5344CB8AC3E}">
        <p14:creationId xmlns:p14="http://schemas.microsoft.com/office/powerpoint/2010/main" val="422067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vật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8</a:t>
            </a:fld>
            <a:endParaRPr lang="en-US"/>
          </a:p>
        </p:txBody>
      </p:sp>
    </p:spTree>
    <p:extLst>
      <p:ext uri="{BB962C8B-B14F-4D97-AF65-F5344CB8AC3E}">
        <p14:creationId xmlns:p14="http://schemas.microsoft.com/office/powerpoint/2010/main" val="422067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vật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9</a:t>
            </a:fld>
            <a:endParaRPr lang="en-US"/>
          </a:p>
        </p:txBody>
      </p:sp>
    </p:spTree>
    <p:extLst>
      <p:ext uri="{BB962C8B-B14F-4D97-AF65-F5344CB8AC3E}">
        <p14:creationId xmlns:p14="http://schemas.microsoft.com/office/powerpoint/2010/main" val="422067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vật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10</a:t>
            </a:fld>
            <a:endParaRPr lang="en-US"/>
          </a:p>
        </p:txBody>
      </p:sp>
    </p:spTree>
    <p:extLst>
      <p:ext uri="{BB962C8B-B14F-4D97-AF65-F5344CB8AC3E}">
        <p14:creationId xmlns:p14="http://schemas.microsoft.com/office/powerpoint/2010/main" val="422067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số để quay về </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11</a:t>
            </a:fld>
            <a:endParaRPr lang="en-US"/>
          </a:p>
        </p:txBody>
      </p:sp>
    </p:spTree>
    <p:extLst>
      <p:ext uri="{BB962C8B-B14F-4D97-AF65-F5344CB8AC3E}">
        <p14:creationId xmlns:p14="http://schemas.microsoft.com/office/powerpoint/2010/main" val="28536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pPr/>
              <a:t>12</a:t>
            </a:fld>
            <a:endParaRPr lang="en-US"/>
          </a:p>
        </p:txBody>
      </p:sp>
    </p:spTree>
    <p:extLst>
      <p:ext uri="{BB962C8B-B14F-4D97-AF65-F5344CB8AC3E}">
        <p14:creationId xmlns:p14="http://schemas.microsoft.com/office/powerpoint/2010/main" val="364361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66A6A-5068-46EF-827D-CC5B5F6D8E70}"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66A6A-5068-46EF-827D-CC5B5F6D8E70}"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66A6A-5068-46EF-827D-CC5B5F6D8E70}"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pPr/>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pPr/>
              <a:t>11/5/2021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pPr/>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603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519" y="389566"/>
            <a:ext cx="10972799"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Trả lời câu hỏi và thực hiện yêu cầu.</a:t>
            </a:r>
            <a:endParaRPr lang="en-US" sz="3600" b="1">
              <a:solidFill>
                <a:srgbClr val="002060"/>
              </a:solidFill>
              <a:latin typeface="Arial-Rounded" pitchFamily="34" charset="0"/>
              <a:ea typeface="Arial-Rounded" pitchFamily="34" charset="0"/>
              <a:cs typeface="Arial-Rounded" pitchFamily="34" charset="0"/>
            </a:endParaRPr>
          </a:p>
        </p:txBody>
      </p:sp>
      <p:sp>
        <p:nvSpPr>
          <p:cNvPr id="9" name="TextBox 8"/>
          <p:cNvSpPr txBox="1"/>
          <p:nvPr/>
        </p:nvSpPr>
        <p:spPr>
          <a:xfrm>
            <a:off x="1261608" y="1371600"/>
            <a:ext cx="9619911" cy="646331"/>
          </a:xfrm>
          <a:prstGeom prst="rect">
            <a:avLst/>
          </a:prstGeom>
          <a:solidFill>
            <a:srgbClr val="FFE0B3"/>
          </a:solid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g. Tìm từ ngữ ở cột A phù hợp với nghĩa ở cột B.</a:t>
            </a:r>
            <a:endParaRPr lang="en-US" sz="3600">
              <a:solidFill>
                <a:srgbClr val="002060"/>
              </a:solidFill>
              <a:latin typeface="Arial-Rounded" pitchFamily="34" charset="0"/>
              <a:ea typeface="Arial-Rounded" pitchFamily="34" charset="0"/>
              <a:cs typeface="Arial-Rounded" pitchFamily="34" charset="0"/>
            </a:endParaRPr>
          </a:p>
        </p:txBody>
      </p:sp>
      <p:sp>
        <p:nvSpPr>
          <p:cNvPr id="7" name="Rounded Rectangle 6"/>
          <p:cNvSpPr/>
          <p:nvPr/>
        </p:nvSpPr>
        <p:spPr>
          <a:xfrm>
            <a:off x="5376228" y="4100056"/>
            <a:ext cx="6035040" cy="914400"/>
          </a:xfrm>
          <a:prstGeom prst="roundRect">
            <a:avLst/>
          </a:pr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ê</a:t>
            </a:r>
            <a:r>
              <a:rPr lang="en-US" sz="3200" smtClean="0">
                <a:solidFill>
                  <a:srgbClr val="000000"/>
                </a:solidFill>
                <a:latin typeface="Arial-Rounded" pitchFamily="34" charset="0"/>
                <a:ea typeface="Arial-Rounded" pitchFamily="34" charset="0"/>
                <a:cs typeface="Arial-Rounded" pitchFamily="34" charset="0"/>
              </a:rPr>
              <a:t>m ấm, không có xích mích</a:t>
            </a:r>
            <a:endParaRPr lang="en-US" sz="3200" dirty="0">
              <a:solidFill>
                <a:srgbClr val="000000"/>
              </a:solidFill>
              <a:latin typeface="Arial-Rounded" pitchFamily="34" charset="0"/>
              <a:ea typeface="Arial-Rounded" pitchFamily="34" charset="0"/>
              <a:cs typeface="Arial-Rounded" pitchFamily="34" charset="0"/>
            </a:endParaRPr>
          </a:p>
        </p:txBody>
      </p:sp>
      <p:sp>
        <p:nvSpPr>
          <p:cNvPr id="8" name="Rounded Rectangle 7"/>
          <p:cNvSpPr/>
          <p:nvPr/>
        </p:nvSpPr>
        <p:spPr>
          <a:xfrm>
            <a:off x="5376228" y="5334000"/>
            <a:ext cx="6035040" cy="1248418"/>
          </a:xfrm>
          <a:prstGeom prst="roundRect">
            <a:avLst/>
          </a:pr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Có tình cảm gắn bó tha thiết, quan tâm, chăm sóc hết lòng.</a:t>
            </a:r>
            <a:endParaRPr lang="en-US" sz="3200" dirty="0">
              <a:solidFill>
                <a:srgbClr val="000000"/>
              </a:solidFill>
              <a:latin typeface="Arial-Rounded" pitchFamily="34" charset="0"/>
              <a:ea typeface="Arial-Rounded" pitchFamily="34" charset="0"/>
              <a:cs typeface="Arial-Rounded" pitchFamily="34" charset="0"/>
            </a:endParaRPr>
          </a:p>
        </p:txBody>
      </p:sp>
      <p:sp>
        <p:nvSpPr>
          <p:cNvPr id="11" name="Rounded Rectangle 10"/>
          <p:cNvSpPr/>
          <p:nvPr/>
        </p:nvSpPr>
        <p:spPr>
          <a:xfrm>
            <a:off x="5379879" y="2891790"/>
            <a:ext cx="6035040" cy="914400"/>
          </a:xfrm>
          <a:prstGeom prst="roundRect">
            <a:avLst/>
          </a:pr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buồn và lo nghĩ, không yên lòng</a:t>
            </a:r>
            <a:endParaRPr lang="en-US" sz="3200" dirty="0">
              <a:solidFill>
                <a:srgbClr val="000000"/>
              </a:solidFill>
              <a:latin typeface="Arial-Rounded" pitchFamily="34" charset="0"/>
              <a:ea typeface="Arial-Rounded" pitchFamily="34" charset="0"/>
              <a:cs typeface="Arial-Rounded" pitchFamily="34" charset="0"/>
            </a:endParaRPr>
          </a:p>
        </p:txBody>
      </p:sp>
      <p:sp>
        <p:nvSpPr>
          <p:cNvPr id="12" name="Rounded Rectangle 11"/>
          <p:cNvSpPr/>
          <p:nvPr/>
        </p:nvSpPr>
        <p:spPr>
          <a:xfrm>
            <a:off x="746920" y="3063240"/>
            <a:ext cx="2819400" cy="91440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latin typeface="Arial-Rounded" pitchFamily="34" charset="0"/>
                <a:ea typeface="Arial-Rounded" pitchFamily="34" charset="0"/>
                <a:cs typeface="Arial-Rounded" pitchFamily="34" charset="0"/>
              </a:rPr>
              <a:t>h</a:t>
            </a:r>
            <a:r>
              <a:rPr lang="en-US" sz="3600" smtClean="0">
                <a:solidFill>
                  <a:srgbClr val="000000"/>
                </a:solidFill>
                <a:latin typeface="Arial-Rounded" pitchFamily="34" charset="0"/>
                <a:ea typeface="Arial-Rounded" pitchFamily="34" charset="0"/>
                <a:cs typeface="Arial-Rounded" pitchFamily="34" charset="0"/>
              </a:rPr>
              <a:t>oà thuận</a:t>
            </a:r>
            <a:endParaRPr lang="en-US" sz="3600" dirty="0">
              <a:solidFill>
                <a:srgbClr val="000000"/>
              </a:solidFill>
              <a:latin typeface="Arial-Rounded" pitchFamily="34" charset="0"/>
              <a:ea typeface="Arial-Rounded" pitchFamily="34" charset="0"/>
              <a:cs typeface="Arial-Rounded" pitchFamily="34" charset="0"/>
            </a:endParaRPr>
          </a:p>
        </p:txBody>
      </p:sp>
      <p:sp>
        <p:nvSpPr>
          <p:cNvPr id="13" name="Rounded Rectangle 12"/>
          <p:cNvSpPr/>
          <p:nvPr/>
        </p:nvSpPr>
        <p:spPr>
          <a:xfrm>
            <a:off x="746920" y="4358640"/>
            <a:ext cx="2819400" cy="91440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latin typeface="Arial-Rounded" pitchFamily="34" charset="0"/>
                <a:ea typeface="Arial-Rounded" pitchFamily="34" charset="0"/>
                <a:cs typeface="Arial-Rounded" pitchFamily="34" charset="0"/>
              </a:rPr>
              <a:t>y</a:t>
            </a:r>
            <a:r>
              <a:rPr lang="en-US" sz="3600" smtClean="0">
                <a:solidFill>
                  <a:srgbClr val="000000"/>
                </a:solidFill>
                <a:latin typeface="Arial-Rounded" pitchFamily="34" charset="0"/>
                <a:ea typeface="Arial-Rounded" pitchFamily="34" charset="0"/>
                <a:cs typeface="Arial-Rounded" pitchFamily="34" charset="0"/>
              </a:rPr>
              <a:t>êu thương</a:t>
            </a:r>
            <a:endParaRPr lang="en-US" sz="3600" dirty="0">
              <a:solidFill>
                <a:srgbClr val="000000"/>
              </a:solidFill>
              <a:latin typeface="Arial-Rounded" pitchFamily="34" charset="0"/>
              <a:ea typeface="Arial-Rounded" pitchFamily="34" charset="0"/>
              <a:cs typeface="Arial-Rounded" pitchFamily="34" charset="0"/>
            </a:endParaRPr>
          </a:p>
        </p:txBody>
      </p:sp>
      <p:sp>
        <p:nvSpPr>
          <p:cNvPr id="14" name="Rounded Rectangle 13"/>
          <p:cNvSpPr/>
          <p:nvPr/>
        </p:nvSpPr>
        <p:spPr>
          <a:xfrm>
            <a:off x="746920" y="5668018"/>
            <a:ext cx="2819400" cy="91440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000000"/>
                </a:solidFill>
                <a:latin typeface="Arial-Rounded" pitchFamily="34" charset="0"/>
                <a:ea typeface="Arial-Rounded" pitchFamily="34" charset="0"/>
                <a:cs typeface="Arial-Rounded" pitchFamily="34" charset="0"/>
              </a:rPr>
              <a:t>buồn phiền</a:t>
            </a:r>
            <a:endParaRPr lang="en-US" sz="3600" dirty="0">
              <a:solidFill>
                <a:srgbClr val="000000"/>
              </a:solidFill>
              <a:latin typeface="Arial-Rounded" pitchFamily="34" charset="0"/>
              <a:ea typeface="Arial-Rounded" pitchFamily="34" charset="0"/>
              <a:cs typeface="Arial-Rounded" pitchFamily="34" charset="0"/>
            </a:endParaRPr>
          </a:p>
        </p:txBody>
      </p:sp>
      <p:sp>
        <p:nvSpPr>
          <p:cNvPr id="15" name="TextBox 14"/>
          <p:cNvSpPr txBox="1"/>
          <p:nvPr/>
        </p:nvSpPr>
        <p:spPr>
          <a:xfrm>
            <a:off x="1585119" y="2263914"/>
            <a:ext cx="959413" cy="707886"/>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A</a:t>
            </a:r>
          </a:p>
        </p:txBody>
      </p:sp>
      <p:sp>
        <p:nvSpPr>
          <p:cNvPr id="16" name="TextBox 15"/>
          <p:cNvSpPr txBox="1"/>
          <p:nvPr/>
        </p:nvSpPr>
        <p:spPr>
          <a:xfrm>
            <a:off x="7712306" y="2263914"/>
            <a:ext cx="959413" cy="707886"/>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B</a:t>
            </a:r>
            <a:endParaRPr lang="en-US" sz="4000">
              <a:solidFill>
                <a:srgbClr val="002060"/>
              </a:solidFill>
              <a:latin typeface="Arial-Rounded" pitchFamily="34" charset="0"/>
              <a:ea typeface="Arial-Rounded" pitchFamily="34" charset="0"/>
              <a:cs typeface="Arial-Rounded" pitchFamily="34" charset="0"/>
            </a:endParaRPr>
          </a:p>
        </p:txBody>
      </p:sp>
      <p:cxnSp>
        <p:nvCxnSpPr>
          <p:cNvPr id="17" name="Straight Connector 16"/>
          <p:cNvCxnSpPr/>
          <p:nvPr/>
        </p:nvCxnSpPr>
        <p:spPr>
          <a:xfrm>
            <a:off x="3544341" y="3562846"/>
            <a:ext cx="1831887" cy="994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8" idx="1"/>
          </p:cNvCxnSpPr>
          <p:nvPr/>
        </p:nvCxnSpPr>
        <p:spPr>
          <a:xfrm>
            <a:off x="3544341" y="4836796"/>
            <a:ext cx="1831887" cy="1121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1"/>
          </p:cNvCxnSpPr>
          <p:nvPr/>
        </p:nvCxnSpPr>
        <p:spPr>
          <a:xfrm flipV="1">
            <a:off x="3570289" y="3348990"/>
            <a:ext cx="1809590" cy="27762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6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5639" y="492073"/>
            <a:ext cx="11021679" cy="1391519"/>
            <a:chOff x="200216" y="877818"/>
            <a:chExt cx="10206108" cy="1391519"/>
          </a:xfrm>
        </p:grpSpPr>
        <p:grpSp>
          <p:nvGrpSpPr>
            <p:cNvPr id="5" name="Group 4"/>
            <p:cNvGrpSpPr/>
            <p:nvPr/>
          </p:nvGrpSpPr>
          <p:grpSpPr>
            <a:xfrm>
              <a:off x="200216" y="877818"/>
              <a:ext cx="973654" cy="822960"/>
              <a:chOff x="2910864" y="1665972"/>
              <a:chExt cx="1593206" cy="1337310"/>
            </a:xfrm>
          </p:grpSpPr>
          <p:sp>
            <p:nvSpPr>
              <p:cNvPr id="7" name="Google Shape;418;p36"/>
              <p:cNvSpPr/>
              <p:nvPr/>
            </p:nvSpPr>
            <p:spPr>
              <a:xfrm>
                <a:off x="3036742" y="1665972"/>
                <a:ext cx="1246977" cy="133731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8" name="Google Shape;423;p36"/>
              <p:cNvSpPr txBox="1">
                <a:spLocks/>
              </p:cNvSpPr>
              <p:nvPr/>
            </p:nvSpPr>
            <p:spPr>
              <a:xfrm>
                <a:off x="2910864" y="1937044"/>
                <a:ext cx="1593206"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smtClean="0">
                    <a:solidFill>
                      <a:srgbClr val="002060"/>
                    </a:solidFill>
                    <a:latin typeface="Arial Rounded MT Bold" pitchFamily="34" charset="0"/>
                    <a:ea typeface="Arial-Rounded" pitchFamily="34" charset="0"/>
                    <a:cs typeface="Arial-Rounded" pitchFamily="34" charset="0"/>
                  </a:rPr>
                  <a:t>14</a:t>
                </a:r>
                <a:endParaRPr lang="en" sz="4400">
                  <a:solidFill>
                    <a:srgbClr val="002060"/>
                  </a:solidFill>
                  <a:latin typeface="Arial Rounded MT Bold" pitchFamily="34" charset="0"/>
                  <a:ea typeface="Arial-Rounded" pitchFamily="34" charset="0"/>
                  <a:cs typeface="Arial-Rounded" pitchFamily="34" charset="0"/>
                </a:endParaRPr>
              </a:p>
            </p:txBody>
          </p:sp>
        </p:grpSp>
        <p:sp>
          <p:nvSpPr>
            <p:cNvPr id="6" name="TextBox 5"/>
            <p:cNvSpPr txBox="1"/>
            <p:nvPr/>
          </p:nvSpPr>
          <p:spPr>
            <a:xfrm>
              <a:off x="978049" y="945898"/>
              <a:ext cx="9428275"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Viết 3 – 4 câu giới thiệu một đồ chơi hoặc một đồ dùng gia đình.</a:t>
              </a:r>
              <a:endParaRPr lang="en-US" sz="4000">
                <a:solidFill>
                  <a:srgbClr val="002060"/>
                </a:solidFill>
                <a:latin typeface="Arial-Rounded" pitchFamily="34" charset="0"/>
                <a:ea typeface="Arial-Rounded" pitchFamily="34" charset="0"/>
                <a:cs typeface="Arial-Rounded" pitchFamily="34" charset="0"/>
              </a:endParaRPr>
            </a:p>
          </p:txBody>
        </p:sp>
      </p:grpSp>
      <p:sp>
        <p:nvSpPr>
          <p:cNvPr id="9" name="TextBox 8"/>
          <p:cNvSpPr txBox="1"/>
          <p:nvPr/>
        </p:nvSpPr>
        <p:spPr>
          <a:xfrm>
            <a:off x="1385628" y="1919334"/>
            <a:ext cx="10181689" cy="707886"/>
          </a:xfrm>
          <a:prstGeom prst="rect">
            <a:avLst/>
          </a:prstGeom>
          <a:noFill/>
        </p:spPr>
        <p:txBody>
          <a:bodyPr wrap="square" rtlCol="0">
            <a:spAutoFit/>
          </a:bodyPr>
          <a:lstStyle/>
          <a:p>
            <a:pPr algn="just"/>
            <a:r>
              <a:rPr lang="en-US" sz="4000" smtClean="0">
                <a:solidFill>
                  <a:srgbClr val="F57E1B"/>
                </a:solidFill>
                <a:latin typeface="Arial-Rounded" pitchFamily="34" charset="0"/>
                <a:ea typeface="Arial-Rounded" pitchFamily="34" charset="0"/>
                <a:cs typeface="Arial-Rounded" pitchFamily="34" charset="0"/>
              </a:rPr>
              <a:t>G:</a:t>
            </a:r>
            <a:endParaRPr lang="en-US" sz="4000">
              <a:solidFill>
                <a:srgbClr val="F57E1B"/>
              </a:solidFill>
              <a:latin typeface="Arial-Rounded" pitchFamily="34" charset="0"/>
              <a:ea typeface="Arial-Rounded" pitchFamily="34" charset="0"/>
              <a:cs typeface="Arial-Rounded" pitchFamily="34" charset="0"/>
            </a:endParaRPr>
          </a:p>
        </p:txBody>
      </p:sp>
      <p:sp>
        <p:nvSpPr>
          <p:cNvPr id="10" name="TextBox 9"/>
          <p:cNvSpPr txBox="1"/>
          <p:nvPr/>
        </p:nvSpPr>
        <p:spPr>
          <a:xfrm>
            <a:off x="1455643" y="2667000"/>
            <a:ext cx="10181689" cy="1938992"/>
          </a:xfrm>
          <a:prstGeom prst="rect">
            <a:avLst/>
          </a:prstGeom>
          <a:noFill/>
        </p:spPr>
        <p:txBody>
          <a:bodyPr wrap="square" rtlCol="0">
            <a:spAutoFit/>
          </a:bodyPr>
          <a:lstStyle/>
          <a:p>
            <a:pPr marL="571500" indent="-571500" algn="just">
              <a:buFontTx/>
              <a:buChar char="-"/>
            </a:pPr>
            <a:r>
              <a:rPr lang="en-US" sz="4000" smtClean="0">
                <a:solidFill>
                  <a:srgbClr val="002060"/>
                </a:solidFill>
                <a:latin typeface="Arial-Rounded" pitchFamily="34" charset="0"/>
                <a:ea typeface="Arial-Rounded" pitchFamily="34" charset="0"/>
                <a:cs typeface="Arial-Rounded" pitchFamily="34" charset="0"/>
              </a:rPr>
              <a:t>Đồ vật em muốn giới thiệu tên là gì?</a:t>
            </a:r>
          </a:p>
          <a:p>
            <a:pPr marL="571500" indent="-571500" algn="just">
              <a:buFontTx/>
              <a:buChar char="-"/>
            </a:pPr>
            <a:r>
              <a:rPr lang="en-US" sz="4000" smtClean="0">
                <a:solidFill>
                  <a:srgbClr val="002060"/>
                </a:solidFill>
                <a:latin typeface="Arial-Rounded" pitchFamily="34" charset="0"/>
                <a:ea typeface="Arial-Rounded" pitchFamily="34" charset="0"/>
                <a:cs typeface="Arial-Rounded" pitchFamily="34" charset="0"/>
              </a:rPr>
              <a:t>Đồ vật đó từ đâu mà có?</a:t>
            </a:r>
          </a:p>
          <a:p>
            <a:pPr marL="571500" indent="-571500" algn="just">
              <a:buFontTx/>
              <a:buChar char="-"/>
            </a:pPr>
            <a:r>
              <a:rPr lang="en-US" sz="4000" smtClean="0">
                <a:solidFill>
                  <a:srgbClr val="002060"/>
                </a:solidFill>
                <a:latin typeface="Arial-Rounded" pitchFamily="34" charset="0"/>
                <a:ea typeface="Arial-Rounded" pitchFamily="34" charset="0"/>
                <a:cs typeface="Arial-Rounded" pitchFamily="34" charset="0"/>
              </a:rPr>
              <a:t>Em suy nghĩ gì về ích lợi của đồ vật?</a:t>
            </a:r>
            <a:endParaRPr lang="en-US" sz="40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095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3" name="Title 1"/>
          <p:cNvSpPr txBox="1">
            <a:spLocks/>
          </p:cNvSpPr>
          <p:nvPr/>
        </p:nvSpPr>
        <p:spPr>
          <a:xfrm>
            <a:off x="2723746" y="1258615"/>
            <a:ext cx="6411885" cy="1560785"/>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b="1" dirty="0" err="1" smtClean="0">
                <a:solidFill>
                  <a:srgbClr val="002060"/>
                </a:solidFill>
                <a:latin typeface="HP001 4 hàng" pitchFamily="34" charset="-93"/>
                <a:ea typeface="Arial-Rounded" pitchFamily="34" charset="0"/>
                <a:cs typeface="Arial" pitchFamily="34" charset="0"/>
              </a:rPr>
              <a:t>Định</a:t>
            </a:r>
            <a:r>
              <a:rPr lang="en-US" sz="6000" b="1" dirty="0" smtClean="0">
                <a:solidFill>
                  <a:srgbClr val="002060"/>
                </a:solidFill>
                <a:latin typeface="HP001 4 hàng" pitchFamily="34" charset="-93"/>
                <a:ea typeface="Arial-Rounded" pitchFamily="34" charset="0"/>
                <a:cs typeface="Arial" pitchFamily="34" charset="0"/>
              </a:rPr>
              <a:t> </a:t>
            </a:r>
            <a:r>
              <a:rPr lang="en-US" sz="6000" b="1" dirty="0" err="1" smtClean="0">
                <a:solidFill>
                  <a:srgbClr val="002060"/>
                </a:solidFill>
                <a:latin typeface="HP001 4 hàng" pitchFamily="34" charset="-93"/>
                <a:ea typeface="Arial-Rounded" pitchFamily="34" charset="0"/>
                <a:cs typeface="Arial" pitchFamily="34" charset="0"/>
              </a:rPr>
              <a:t>hướng</a:t>
            </a:r>
            <a:endParaRPr lang="en-US" sz="6000" b="1" dirty="0">
              <a:solidFill>
                <a:srgbClr val="002060"/>
              </a:solidFill>
              <a:latin typeface="HP001 4 hàng" pitchFamily="34" charset="-93"/>
              <a:ea typeface="Arial-Rounded" pitchFamily="34" charset="0"/>
              <a:cs typeface="Arial" pitchFamily="34" charset="0"/>
            </a:endParaRPr>
          </a:p>
        </p:txBody>
      </p:sp>
    </p:spTree>
    <p:extLst>
      <p:ext uri="{BB962C8B-B14F-4D97-AF65-F5344CB8AC3E}">
        <p14:creationId xmlns:p14="http://schemas.microsoft.com/office/powerpoint/2010/main" val="2889907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3" name="Title 1"/>
          <p:cNvSpPr txBox="1">
            <a:spLocks/>
          </p:cNvSpPr>
          <p:nvPr/>
        </p:nvSpPr>
        <p:spPr>
          <a:xfrm>
            <a:off x="2794771" y="1500174"/>
            <a:ext cx="6411885" cy="1560785"/>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4400" b="1" dirty="0" err="1" smtClean="0">
                <a:solidFill>
                  <a:srgbClr val="002060"/>
                </a:solidFill>
                <a:latin typeface="HP001 4 hàng" pitchFamily="34" charset="-93"/>
                <a:ea typeface="Arial-Rounded" pitchFamily="34" charset="0"/>
                <a:cs typeface="Arial" pitchFamily="34" charset="0"/>
              </a:rPr>
              <a:t>Hẹn</a:t>
            </a:r>
            <a:r>
              <a:rPr lang="en-US" sz="4400" b="1" dirty="0" smtClean="0">
                <a:solidFill>
                  <a:srgbClr val="002060"/>
                </a:solidFill>
                <a:latin typeface="HP001 4 hàng" pitchFamily="34" charset="-93"/>
                <a:ea typeface="Arial-Rounded" pitchFamily="34" charset="0"/>
                <a:cs typeface="Arial" pitchFamily="34" charset="0"/>
              </a:rPr>
              <a:t> </a:t>
            </a:r>
            <a:r>
              <a:rPr lang="en-US" sz="4400" b="1" dirty="0" err="1" smtClean="0">
                <a:solidFill>
                  <a:srgbClr val="002060"/>
                </a:solidFill>
                <a:latin typeface="HP001 4 hàng" pitchFamily="34" charset="-93"/>
                <a:ea typeface="Arial-Rounded" pitchFamily="34" charset="0"/>
                <a:cs typeface="Arial" pitchFamily="34" charset="0"/>
              </a:rPr>
              <a:t>gặp</a:t>
            </a:r>
            <a:r>
              <a:rPr lang="en-US" sz="4400" b="1" dirty="0" smtClean="0">
                <a:solidFill>
                  <a:srgbClr val="002060"/>
                </a:solidFill>
                <a:latin typeface="HP001 4 hàng" pitchFamily="34" charset="-93"/>
                <a:ea typeface="Arial-Rounded" pitchFamily="34" charset="0"/>
                <a:cs typeface="Arial" pitchFamily="34" charset="0"/>
              </a:rPr>
              <a:t> </a:t>
            </a:r>
            <a:r>
              <a:rPr lang="en-US" sz="4400" b="1" dirty="0" err="1" smtClean="0">
                <a:solidFill>
                  <a:srgbClr val="002060"/>
                </a:solidFill>
                <a:latin typeface="HP001 4 hàng" pitchFamily="34" charset="-93"/>
                <a:ea typeface="Arial-Rounded" pitchFamily="34" charset="0"/>
                <a:cs typeface="Arial" pitchFamily="34" charset="0"/>
              </a:rPr>
              <a:t>lại</a:t>
            </a:r>
            <a:r>
              <a:rPr lang="en-US" sz="4400" b="1" dirty="0" smtClean="0">
                <a:solidFill>
                  <a:srgbClr val="002060"/>
                </a:solidFill>
                <a:latin typeface="HP001 4 hàng" pitchFamily="34" charset="-93"/>
                <a:ea typeface="Arial-Rounded" pitchFamily="34" charset="0"/>
                <a:cs typeface="Arial" pitchFamily="34" charset="0"/>
              </a:rPr>
              <a:t> </a:t>
            </a:r>
            <a:r>
              <a:rPr lang="en-US" sz="4400" b="1" dirty="0" err="1" smtClean="0">
                <a:solidFill>
                  <a:srgbClr val="002060"/>
                </a:solidFill>
                <a:latin typeface="HP001 4 hàng" pitchFamily="34" charset="-93"/>
                <a:ea typeface="Arial-Rounded" pitchFamily="34" charset="0"/>
                <a:cs typeface="Arial" pitchFamily="34" charset="0"/>
              </a:rPr>
              <a:t>các</a:t>
            </a:r>
            <a:r>
              <a:rPr lang="en-US" sz="4400" b="1" dirty="0" smtClean="0">
                <a:solidFill>
                  <a:srgbClr val="002060"/>
                </a:solidFill>
                <a:latin typeface="HP001 4 hàng" pitchFamily="34" charset="-93"/>
                <a:ea typeface="Arial-Rounded" pitchFamily="34" charset="0"/>
                <a:cs typeface="Arial" pitchFamily="34" charset="0"/>
              </a:rPr>
              <a:t> con! </a:t>
            </a:r>
            <a:endParaRPr lang="en-US" sz="4400" b="1" dirty="0">
              <a:solidFill>
                <a:srgbClr val="002060"/>
              </a:solidFill>
              <a:latin typeface="HP001 4 hàng" pitchFamily="34" charset="-93"/>
              <a:ea typeface="Arial-Rounded" pitchFamily="34" charset="0"/>
              <a:cs typeface="Arial" pitchFamily="34" charset="0"/>
            </a:endParaRPr>
          </a:p>
        </p:txBody>
      </p:sp>
    </p:spTree>
    <p:extLst>
      <p:ext uri="{BB962C8B-B14F-4D97-AF65-F5344CB8AC3E}">
        <p14:creationId xmlns:p14="http://schemas.microsoft.com/office/powerpoint/2010/main" val="288990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ũ điệu 6 bước rửa tay đúng cách vui nhộn - Cùng Lifebuoy phòng chống virus Corona (2019-nCo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12161838" cy="6841033"/>
          </a:xfrm>
          <a:prstGeom prst="rect">
            <a:avLst/>
          </a:prstGeom>
        </p:spPr>
      </p:pic>
    </p:spTree>
    <p:extLst>
      <p:ext uri="{BB962C8B-B14F-4D97-AF65-F5344CB8AC3E}">
        <p14:creationId xmlns:p14="http://schemas.microsoft.com/office/powerpoint/2010/main" val="471944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164" t="84400" r="-1"/>
          <a:stretch/>
        </p:blipFill>
        <p:spPr>
          <a:xfrm flipV="1">
            <a:off x="-1" y="-46232"/>
            <a:ext cx="12229975" cy="3220368"/>
          </a:xfrm>
          <a:prstGeom prst="rect">
            <a:avLst/>
          </a:prstGeom>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1941" y="475222"/>
            <a:ext cx="2563006"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smtClean="0">
                <a:latin typeface="Akronism" pitchFamily="2" charset="0"/>
                <a:ea typeface="Arabia" pitchFamily="2" charset="0"/>
                <a:cs typeface="Arabia" pitchFamily="2" charset="0"/>
              </a:rPr>
              <a:t>9</a:t>
            </a:r>
            <a:endParaRPr lang="en-US" sz="6400" b="1">
              <a:latin typeface="Akronism" pitchFamily="2" charset="0"/>
              <a:ea typeface="Arabia" pitchFamily="2" charset="0"/>
              <a:cs typeface="Arabia" pitchFamily="2" charset="0"/>
            </a:endParaRPr>
          </a:p>
        </p:txBody>
      </p:sp>
      <p:sp>
        <p:nvSpPr>
          <p:cNvPr id="19" name="TextBox 18"/>
          <p:cNvSpPr txBox="1"/>
          <p:nvPr/>
        </p:nvSpPr>
        <p:spPr>
          <a:xfrm>
            <a:off x="3237625" y="719212"/>
            <a:ext cx="7924172" cy="953891"/>
          </a:xfrm>
          <a:prstGeom prst="rect">
            <a:avLst/>
          </a:prstGeom>
          <a:noFill/>
        </p:spPr>
        <p:txBody>
          <a:bodyPr wrap="square" lIns="121709" tIns="60853" rIns="121709" bIns="60853" rtlCol="0">
            <a:spAutoFit/>
          </a:bodyPr>
          <a:lstStyle/>
          <a:p>
            <a:pPr algn="ctr"/>
            <a:r>
              <a:rPr lang="en-US" sz="5400" b="1" smtClean="0">
                <a:solidFill>
                  <a:schemeClr val="bg1"/>
                </a:solidFill>
                <a:latin typeface="Arial-Rounded" pitchFamily="34" charset="0"/>
                <a:ea typeface="Arial-Rounded" pitchFamily="34" charset="0"/>
                <a:cs typeface="Arial-Rounded" pitchFamily="34" charset="0"/>
              </a:rPr>
              <a:t>ÔN TẬP GIỮA HỌC KÌ 1</a:t>
            </a:r>
            <a:endParaRPr lang="en-US" sz="5400" b="1">
              <a:solidFill>
                <a:schemeClr val="bg1"/>
              </a:solidFill>
              <a:latin typeface="Arial-Rounded" pitchFamily="34" charset="0"/>
              <a:ea typeface="Arial-Rounded" pitchFamily="34" charset="0"/>
              <a:cs typeface="Arial-Rounded" pitchFamily="34" charset="0"/>
            </a:endParaRPr>
          </a:p>
        </p:txBody>
      </p:sp>
      <p:sp>
        <p:nvSpPr>
          <p:cNvPr id="20" name="TextBox 19"/>
          <p:cNvSpPr txBox="1"/>
          <p:nvPr/>
        </p:nvSpPr>
        <p:spPr>
          <a:xfrm>
            <a:off x="1799820" y="4038600"/>
            <a:ext cx="5399891" cy="1015649"/>
          </a:xfrm>
          <a:prstGeom prst="rect">
            <a:avLst/>
          </a:prstGeom>
          <a:noFill/>
        </p:spPr>
        <p:txBody>
          <a:bodyPr wrap="square" lIns="91428" tIns="45713" rIns="91428" bIns="45713" rtlCol="0">
            <a:spAutoFit/>
          </a:bodyPr>
          <a:lstStyle/>
          <a:p>
            <a:pPr algn="ctr"/>
            <a:r>
              <a:rPr lang="en-US" sz="6000" b="1">
                <a:solidFill>
                  <a:srgbClr val="0070C0"/>
                </a:solidFill>
                <a:latin typeface="Arial-Rounded" pitchFamily="34" charset="0"/>
                <a:ea typeface="Arial-Rounded" pitchFamily="34" charset="0"/>
                <a:cs typeface="Arial-Rounded" pitchFamily="34" charset="0"/>
              </a:rPr>
              <a:t>Tiết </a:t>
            </a:r>
            <a:r>
              <a:rPr lang="en-US" sz="6000" b="1" smtClean="0">
                <a:solidFill>
                  <a:srgbClr val="0070C0"/>
                </a:solidFill>
                <a:latin typeface="Arial Rounded MT Bold" pitchFamily="34" charset="0"/>
                <a:ea typeface="Arial-Rounded" pitchFamily="34" charset="0"/>
                <a:cs typeface="Arial-Rounded" pitchFamily="34" charset="0"/>
              </a:rPr>
              <a:t>9, 10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88" y="2842566"/>
            <a:ext cx="3657600" cy="3784238"/>
          </a:xfrm>
          <a:prstGeom prst="rect">
            <a:avLst/>
          </a:prstGeom>
        </p:spPr>
      </p:pic>
    </p:spTree>
    <p:extLst>
      <p:ext uri="{BB962C8B-B14F-4D97-AF65-F5344CB8AC3E}">
        <p14:creationId xmlns:p14="http://schemas.microsoft.com/office/powerpoint/2010/main" val="297704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9719" y="176086"/>
            <a:ext cx="9616800" cy="731520"/>
            <a:chOff x="231033" y="915918"/>
            <a:chExt cx="8905186" cy="731520"/>
          </a:xfrm>
        </p:grpSpPr>
        <p:grpSp>
          <p:nvGrpSpPr>
            <p:cNvPr id="9" name="Group 8"/>
            <p:cNvGrpSpPr/>
            <p:nvPr/>
          </p:nvGrpSpPr>
          <p:grpSpPr>
            <a:xfrm>
              <a:off x="231033" y="915918"/>
              <a:ext cx="885140" cy="731520"/>
              <a:chOff x="2961290" y="1727884"/>
              <a:chExt cx="1448369" cy="1188720"/>
            </a:xfrm>
          </p:grpSpPr>
          <p:sp>
            <p:nvSpPr>
              <p:cNvPr id="11"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36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2961290" y="1937044"/>
                <a:ext cx="144836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000" smtClean="0">
                    <a:solidFill>
                      <a:srgbClr val="002060"/>
                    </a:solidFill>
                    <a:latin typeface="Arial Rounded MT Bold" pitchFamily="34" charset="0"/>
                    <a:ea typeface="Arial-Rounded" pitchFamily="34" charset="0"/>
                    <a:cs typeface="Arial-Rounded" pitchFamily="34" charset="0"/>
                  </a:rPr>
                  <a:t>13</a:t>
                </a:r>
                <a:endParaRPr lang="en" sz="4000">
                  <a:solidFill>
                    <a:srgbClr val="002060"/>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1048612" y="1016943"/>
              <a:ext cx="8087607"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Đọc câu chuyện sau:</a:t>
              </a:r>
              <a:endParaRPr lang="en-US" sz="3200">
                <a:solidFill>
                  <a:srgbClr val="002060"/>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1713975" y="1105073"/>
            <a:ext cx="8733888" cy="523220"/>
          </a:xfrm>
          <a:prstGeom prst="rect">
            <a:avLst/>
          </a:prstGeom>
          <a:noFill/>
        </p:spPr>
        <p:txBody>
          <a:bodyPr wrap="square" rtlCol="0">
            <a:spAutoFit/>
          </a:bodyPr>
          <a:lstStyle/>
          <a:p>
            <a:pPr algn="ctr"/>
            <a:r>
              <a:rPr lang="en-US" sz="2800" b="1" smtClean="0">
                <a:solidFill>
                  <a:srgbClr val="F4740A"/>
                </a:solidFill>
                <a:latin typeface="Arial-Rounded" pitchFamily="34" charset="0"/>
                <a:ea typeface="Arial-Rounded" pitchFamily="34" charset="0"/>
                <a:cs typeface="Arial-Rounded" pitchFamily="34" charset="0"/>
              </a:rPr>
              <a:t>CÂU CHUYỆN BÓ ĐŨA</a:t>
            </a:r>
            <a:endParaRPr lang="en-US" sz="2800" b="1">
              <a:solidFill>
                <a:srgbClr val="F4740A"/>
              </a:solidFill>
              <a:latin typeface="Arial-Rounded" pitchFamily="34" charset="0"/>
              <a:ea typeface="Arial-Rounded" pitchFamily="34" charset="0"/>
              <a:cs typeface="Arial-Rounded" pitchFamily="34" charset="0"/>
            </a:endParaRPr>
          </a:p>
        </p:txBody>
      </p:sp>
      <p:sp>
        <p:nvSpPr>
          <p:cNvPr id="14" name="TextBox 13"/>
          <p:cNvSpPr txBox="1"/>
          <p:nvPr/>
        </p:nvSpPr>
        <p:spPr>
          <a:xfrm>
            <a:off x="137319" y="1676400"/>
            <a:ext cx="11887200" cy="5093702"/>
          </a:xfrm>
          <a:prstGeom prst="rect">
            <a:avLst/>
          </a:prstGeom>
          <a:noFill/>
        </p:spPr>
        <p:txBody>
          <a:bodyPr wrap="square" rtlCol="0">
            <a:spAutoFit/>
          </a:bodyPr>
          <a:lstStyle/>
          <a:p>
            <a:pPr algn="just"/>
            <a:r>
              <a:rPr lang="en-US" sz="2500">
                <a:solidFill>
                  <a:srgbClr val="002060"/>
                </a:solidFill>
                <a:latin typeface="Arial-Rounded" pitchFamily="34" charset="0"/>
                <a:ea typeface="Arial-Rounded" pitchFamily="34" charset="0"/>
                <a:cs typeface="Arial-Rounded" pitchFamily="34" charset="0"/>
              </a:rPr>
              <a:t> </a:t>
            </a:r>
            <a:r>
              <a:rPr lang="en-US" sz="2500" smtClean="0">
                <a:solidFill>
                  <a:srgbClr val="002060"/>
                </a:solidFill>
                <a:latin typeface="Arial-Rounded" pitchFamily="34" charset="0"/>
                <a:ea typeface="Arial-Rounded" pitchFamily="34" charset="0"/>
                <a:cs typeface="Arial-Rounded" pitchFamily="34" charset="0"/>
              </a:rPr>
              <a:t>    Ngày xưa, ở một gia đình kia, có hai anh em. Lúc nhỏ, anh em rất hoà thuận. Khi lớn lên, anh có vợ, em có chồng. Tuy mỗi người một nhà nhưng vẫn hay va chạm.</a:t>
            </a:r>
          </a:p>
          <a:p>
            <a:pPr algn="just"/>
            <a:r>
              <a:rPr lang="en-US" sz="2500" smtClean="0">
                <a:solidFill>
                  <a:srgbClr val="002060"/>
                </a:solidFill>
                <a:latin typeface="Arial-Rounded" pitchFamily="34" charset="0"/>
                <a:ea typeface="Arial-Rounded" pitchFamily="34" charset="0"/>
                <a:cs typeface="Arial-Rounded" pitchFamily="34" charset="0"/>
              </a:rPr>
              <a:t>     Thấy các con không yêu thương nhau, người cha rất buồn phiền. Một hôm, ông đặt một bó đũa và túi tiền lên mặt bàn rồi gọi các con lại và bảo:</a:t>
            </a:r>
          </a:p>
          <a:p>
            <a:pPr algn="just"/>
            <a:r>
              <a:rPr lang="en-US" sz="2500">
                <a:solidFill>
                  <a:srgbClr val="002060"/>
                </a:solidFill>
                <a:latin typeface="Arial-Rounded" pitchFamily="34" charset="0"/>
                <a:ea typeface="Arial-Rounded" pitchFamily="34" charset="0"/>
                <a:cs typeface="Arial-Rounded" pitchFamily="34" charset="0"/>
              </a:rPr>
              <a:t> </a:t>
            </a:r>
            <a:r>
              <a:rPr lang="en-US" sz="2500" smtClean="0">
                <a:solidFill>
                  <a:srgbClr val="002060"/>
                </a:solidFill>
                <a:latin typeface="Arial-Rounded" pitchFamily="34" charset="0"/>
                <a:ea typeface="Arial-Rounded" pitchFamily="34" charset="0"/>
                <a:cs typeface="Arial-Rounded" pitchFamily="34" charset="0"/>
              </a:rPr>
              <a:t>    - Ai bẻ gãy được bó đũa này thì cha thưởng cho túi tiền.</a:t>
            </a:r>
          </a:p>
          <a:p>
            <a:pPr algn="just"/>
            <a:r>
              <a:rPr lang="en-US" sz="2500" smtClean="0">
                <a:solidFill>
                  <a:srgbClr val="002060"/>
                </a:solidFill>
                <a:latin typeface="Arial-Rounded" pitchFamily="34" charset="0"/>
                <a:ea typeface="Arial-Rounded" pitchFamily="34" charset="0"/>
                <a:cs typeface="Arial-Rounded" pitchFamily="34" charset="0"/>
              </a:rPr>
              <a:t>     Bốn người con lần lượt bẻ bó đũa. Ai cũng cố hết sức mà không sao bẻ gãy được.</a:t>
            </a:r>
          </a:p>
          <a:p>
            <a:pPr algn="just"/>
            <a:r>
              <a:rPr lang="en-US" sz="2500" smtClean="0">
                <a:solidFill>
                  <a:srgbClr val="002060"/>
                </a:solidFill>
                <a:latin typeface="Arial-Rounded" pitchFamily="34" charset="0"/>
                <a:ea typeface="Arial-Rounded" pitchFamily="34" charset="0"/>
                <a:cs typeface="Arial-Rounded" pitchFamily="34" charset="0"/>
              </a:rPr>
              <a:t>     Người cha bèn cởi bó đũa ra, rồi thong thả bẻ gãy từng chiếc một cách dễ dàng. Thấy vậy, bốn người con nói:</a:t>
            </a:r>
          </a:p>
          <a:p>
            <a:pPr algn="just"/>
            <a:r>
              <a:rPr lang="en-US" sz="2500">
                <a:solidFill>
                  <a:srgbClr val="002060"/>
                </a:solidFill>
                <a:latin typeface="Arial-Rounded" pitchFamily="34" charset="0"/>
                <a:ea typeface="Arial-Rounded" pitchFamily="34" charset="0"/>
                <a:cs typeface="Arial-Rounded" pitchFamily="34" charset="0"/>
              </a:rPr>
              <a:t> </a:t>
            </a:r>
            <a:r>
              <a:rPr lang="en-US" sz="2500" smtClean="0">
                <a:solidFill>
                  <a:srgbClr val="002060"/>
                </a:solidFill>
                <a:latin typeface="Arial-Rounded" pitchFamily="34" charset="0"/>
                <a:ea typeface="Arial-Rounded" pitchFamily="34" charset="0"/>
                <a:cs typeface="Arial-Rounded" pitchFamily="34" charset="0"/>
              </a:rPr>
              <a:t>    - Thưa cha, lấy từng chiếc mà bẻ thì có khó gì!</a:t>
            </a:r>
          </a:p>
          <a:p>
            <a:pPr algn="just"/>
            <a:r>
              <a:rPr lang="en-US" sz="2500">
                <a:solidFill>
                  <a:srgbClr val="002060"/>
                </a:solidFill>
                <a:latin typeface="Arial-Rounded" pitchFamily="34" charset="0"/>
                <a:ea typeface="Arial-Rounded" pitchFamily="34" charset="0"/>
                <a:cs typeface="Arial-Rounded" pitchFamily="34" charset="0"/>
              </a:rPr>
              <a:t> </a:t>
            </a:r>
            <a:r>
              <a:rPr lang="en-US" sz="2500" smtClean="0">
                <a:solidFill>
                  <a:srgbClr val="002060"/>
                </a:solidFill>
                <a:latin typeface="Arial-Rounded" pitchFamily="34" charset="0"/>
                <a:ea typeface="Arial-Rounded" pitchFamily="34" charset="0"/>
                <a:cs typeface="Arial-Rounded" pitchFamily="34" charset="0"/>
              </a:rPr>
              <a:t>    Người cha liền bảo:</a:t>
            </a:r>
          </a:p>
          <a:p>
            <a:pPr algn="just"/>
            <a:r>
              <a:rPr lang="en-US" sz="2500">
                <a:solidFill>
                  <a:srgbClr val="002060"/>
                </a:solidFill>
                <a:latin typeface="Arial-Rounded" pitchFamily="34" charset="0"/>
                <a:ea typeface="Arial-Rounded" pitchFamily="34" charset="0"/>
                <a:cs typeface="Arial-Rounded" pitchFamily="34" charset="0"/>
              </a:rPr>
              <a:t> </a:t>
            </a:r>
            <a:r>
              <a:rPr lang="en-US" sz="2500" smtClean="0">
                <a:solidFill>
                  <a:srgbClr val="002060"/>
                </a:solidFill>
                <a:latin typeface="Arial-Rounded" pitchFamily="34" charset="0"/>
                <a:ea typeface="Arial-Rounded" pitchFamily="34" charset="0"/>
                <a:cs typeface="Arial-Rounded" pitchFamily="34" charset="0"/>
              </a:rPr>
              <a:t>    - Đúng. Như thế là các con đều thấy rằng chia lẻ ra thì yếu, hợp lại thì mạnh. Vậy các con phải biết yêu thương, đùm bọc lẫn nhau. Có đoàn kết thì mới có sức mạnh.</a:t>
            </a:r>
          </a:p>
          <a:p>
            <a:pPr algn="r"/>
            <a:r>
              <a:rPr lang="en-US" sz="2500">
                <a:solidFill>
                  <a:srgbClr val="002060"/>
                </a:solidFill>
                <a:latin typeface="Arial-Rounded" pitchFamily="34" charset="0"/>
                <a:ea typeface="Arial-Rounded" pitchFamily="34" charset="0"/>
                <a:cs typeface="Arial-Rounded" pitchFamily="34" charset="0"/>
              </a:rPr>
              <a:t>(</a:t>
            </a:r>
            <a:r>
              <a:rPr lang="en-US" sz="2500" smtClean="0">
                <a:solidFill>
                  <a:srgbClr val="002060"/>
                </a:solidFill>
                <a:latin typeface="Arial-Rounded" pitchFamily="34" charset="0"/>
                <a:ea typeface="Arial-Rounded" pitchFamily="34" charset="0"/>
                <a:cs typeface="Arial-Rounded" pitchFamily="34" charset="0"/>
              </a:rPr>
              <a:t>Theo Ngụ ngôn Việt Nam)</a:t>
            </a:r>
            <a:endParaRPr lang="en-US" sz="25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86980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519" y="389566"/>
            <a:ext cx="10972799"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Trả lời câu hỏi và thực hiện yêu cầu.</a:t>
            </a:r>
            <a:endParaRPr lang="en-US" sz="3600" b="1">
              <a:solidFill>
                <a:srgbClr val="002060"/>
              </a:solidFill>
              <a:latin typeface="Arial-Rounded" pitchFamily="34" charset="0"/>
              <a:ea typeface="Arial-Rounded" pitchFamily="34" charset="0"/>
              <a:cs typeface="Arial-Rounded" pitchFamily="34" charset="0"/>
            </a:endParaRPr>
          </a:p>
        </p:txBody>
      </p:sp>
      <p:sp>
        <p:nvSpPr>
          <p:cNvPr id="9" name="TextBox 8"/>
          <p:cNvSpPr txBox="1"/>
          <p:nvPr/>
        </p:nvSpPr>
        <p:spPr>
          <a:xfrm>
            <a:off x="575809" y="1715869"/>
            <a:ext cx="10972799" cy="646331"/>
          </a:xfrm>
          <a:prstGeom prst="rect">
            <a:avLst/>
          </a:prstGeom>
          <a:solidFill>
            <a:srgbClr val="FFE0B3"/>
          </a:solid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a. Khi lớn lên, tình cảm giữa anh và em như thế nào?</a:t>
            </a:r>
            <a:endParaRPr lang="en-US" sz="3600">
              <a:solidFill>
                <a:srgbClr val="002060"/>
              </a:solidFill>
              <a:latin typeface="Arial-Rounded" pitchFamily="34" charset="0"/>
              <a:ea typeface="Arial-Rounded" pitchFamily="34" charset="0"/>
              <a:cs typeface="Arial-Rounded" pitchFamily="34" charset="0"/>
            </a:endParaRPr>
          </a:p>
        </p:txBody>
      </p:sp>
      <p:sp>
        <p:nvSpPr>
          <p:cNvPr id="10" name="TextBox 9"/>
          <p:cNvSpPr txBox="1"/>
          <p:nvPr/>
        </p:nvSpPr>
        <p:spPr>
          <a:xfrm>
            <a:off x="609033" y="3925669"/>
            <a:ext cx="3165248" cy="646331"/>
          </a:xfrm>
          <a:prstGeom prst="rect">
            <a:avLst/>
          </a:prstGeom>
          <a:solidFill>
            <a:srgbClr val="EAEAEA"/>
          </a:solidFill>
        </p:spPr>
        <p:txBody>
          <a:bodyPr wrap="square" rtlCol="0">
            <a:spAutoFit/>
          </a:bodyPr>
          <a:lstStyle/>
          <a:p>
            <a:pPr algn="ctr"/>
            <a:r>
              <a:rPr lang="en-US" sz="3600" smtClean="0">
                <a:solidFill>
                  <a:srgbClr val="002060"/>
                </a:solidFill>
                <a:latin typeface="Arial-Rounded" pitchFamily="34" charset="0"/>
                <a:ea typeface="Arial-Rounded" pitchFamily="34" charset="0"/>
                <a:cs typeface="Arial-Rounded" pitchFamily="34" charset="0"/>
              </a:rPr>
              <a:t>hoà thuận</a:t>
            </a:r>
            <a:endParaRPr lang="en-US" sz="3600">
              <a:solidFill>
                <a:srgbClr val="002060"/>
              </a:solidFill>
              <a:latin typeface="Arial-Rounded" pitchFamily="34" charset="0"/>
              <a:ea typeface="Arial-Rounded" pitchFamily="34" charset="0"/>
              <a:cs typeface="Arial-Rounded" pitchFamily="34" charset="0"/>
            </a:endParaRPr>
          </a:p>
        </p:txBody>
      </p:sp>
      <p:sp>
        <p:nvSpPr>
          <p:cNvPr id="11" name="TextBox 10"/>
          <p:cNvSpPr txBox="1"/>
          <p:nvPr/>
        </p:nvSpPr>
        <p:spPr>
          <a:xfrm>
            <a:off x="4277517" y="3925669"/>
            <a:ext cx="3165248" cy="646331"/>
          </a:xfrm>
          <a:prstGeom prst="rect">
            <a:avLst/>
          </a:prstGeom>
          <a:solidFill>
            <a:srgbClr val="FFDECD"/>
          </a:solidFill>
        </p:spPr>
        <p:txBody>
          <a:bodyPr wrap="square" rtlCol="0">
            <a:spAutoFit/>
          </a:bodyPr>
          <a:lstStyle/>
          <a:p>
            <a:pPr algn="ctr"/>
            <a:r>
              <a:rPr lang="en-US" sz="3600" smtClean="0">
                <a:solidFill>
                  <a:srgbClr val="002060"/>
                </a:solidFill>
                <a:latin typeface="Arial-Rounded" pitchFamily="34" charset="0"/>
                <a:ea typeface="Arial-Rounded" pitchFamily="34" charset="0"/>
                <a:cs typeface="Arial-Rounded" pitchFamily="34" charset="0"/>
              </a:rPr>
              <a:t>không thay đổi</a:t>
            </a:r>
            <a:endParaRPr lang="en-US" sz="3600">
              <a:solidFill>
                <a:srgbClr val="002060"/>
              </a:solidFill>
              <a:latin typeface="Arial-Rounded" pitchFamily="34" charset="0"/>
              <a:ea typeface="Arial-Rounded" pitchFamily="34" charset="0"/>
              <a:cs typeface="Arial-Rounded" pitchFamily="34" charset="0"/>
            </a:endParaRPr>
          </a:p>
        </p:txBody>
      </p:sp>
      <p:sp>
        <p:nvSpPr>
          <p:cNvPr id="12" name="TextBox 11"/>
          <p:cNvSpPr txBox="1"/>
          <p:nvPr/>
        </p:nvSpPr>
        <p:spPr>
          <a:xfrm>
            <a:off x="7924233" y="3925669"/>
            <a:ext cx="3642519" cy="646331"/>
          </a:xfrm>
          <a:prstGeom prst="rect">
            <a:avLst/>
          </a:prstGeom>
          <a:solidFill>
            <a:srgbClr val="C9FFC9"/>
          </a:solidFill>
        </p:spPr>
        <p:txBody>
          <a:bodyPr wrap="square" rtlCol="0">
            <a:spAutoFit/>
          </a:bodyPr>
          <a:lstStyle/>
          <a:p>
            <a:pPr algn="ctr"/>
            <a:r>
              <a:rPr lang="en-US" sz="3600" smtClean="0">
                <a:solidFill>
                  <a:srgbClr val="002060"/>
                </a:solidFill>
                <a:latin typeface="Arial-Rounded" pitchFamily="34" charset="0"/>
                <a:ea typeface="Arial-Rounded" pitchFamily="34" charset="0"/>
                <a:cs typeface="Arial-Rounded" pitchFamily="34" charset="0"/>
              </a:rPr>
              <a:t>không hoà thuận</a:t>
            </a:r>
            <a:endParaRPr lang="en-US" sz="3600">
              <a:solidFill>
                <a:srgbClr val="002060"/>
              </a:solidFill>
              <a:latin typeface="Arial-Rounded" pitchFamily="34" charset="0"/>
              <a:ea typeface="Arial-Rounded" pitchFamily="34" charset="0"/>
              <a:cs typeface="Arial-Rounded" pitchFamily="34" charset="0"/>
            </a:endParaRPr>
          </a:p>
        </p:txBody>
      </p:sp>
      <p:pic>
        <p:nvPicPr>
          <p:cNvPr id="13" name="Picture 9" descr="Happy funny cartoon children bedroom sticker - TenStickers"/>
          <p:cNvPicPr>
            <a:picLocks noChangeAspect="1" noChangeArrowheads="1"/>
          </p:cNvPicPr>
          <p:nvPr/>
        </p:nvPicPr>
        <p:blipFill rotWithShape="1">
          <a:blip r:embed="rId5">
            <a:extLst>
              <a:ext uri="{28A0092B-C50C-407E-A947-70E740481C1C}">
                <a14:useLocalDpi xmlns:a14="http://schemas.microsoft.com/office/drawing/2010/main" val="0"/>
              </a:ext>
            </a:extLst>
          </a:blip>
          <a:srcRect t="56512" r="83302" b="-4756"/>
          <a:stretch/>
        </p:blipFill>
        <p:spPr bwMode="auto">
          <a:xfrm>
            <a:off x="1873561" y="2944594"/>
            <a:ext cx="636191" cy="981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Happy funny cartoon children bedroom sticker - TenStickers"/>
          <p:cNvPicPr>
            <a:picLocks noChangeAspect="1" noChangeArrowheads="1"/>
          </p:cNvPicPr>
          <p:nvPr/>
        </p:nvPicPr>
        <p:blipFill rotWithShape="1">
          <a:blip r:embed="rId5">
            <a:extLst>
              <a:ext uri="{28A0092B-C50C-407E-A947-70E740481C1C}">
                <a14:useLocalDpi xmlns:a14="http://schemas.microsoft.com/office/drawing/2010/main" val="0"/>
              </a:ext>
            </a:extLst>
          </a:blip>
          <a:srcRect l="16381" r="66921" b="51756"/>
          <a:stretch/>
        </p:blipFill>
        <p:spPr bwMode="auto">
          <a:xfrm>
            <a:off x="5542045" y="2944593"/>
            <a:ext cx="636191" cy="981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appy funny cartoon children bedroom sticker - TenStickers"/>
          <p:cNvPicPr>
            <a:picLocks noChangeAspect="1" noChangeArrowheads="1"/>
          </p:cNvPicPr>
          <p:nvPr/>
        </p:nvPicPr>
        <p:blipFill rotWithShape="1">
          <a:blip r:embed="rId5">
            <a:extLst>
              <a:ext uri="{28A0092B-C50C-407E-A947-70E740481C1C}">
                <a14:useLocalDpi xmlns:a14="http://schemas.microsoft.com/office/drawing/2010/main" val="0"/>
              </a:ext>
            </a:extLst>
          </a:blip>
          <a:srcRect l="68572" t="1756" r="14730" b="50000"/>
          <a:stretch/>
        </p:blipFill>
        <p:spPr bwMode="auto">
          <a:xfrm>
            <a:off x="9463305" y="2944594"/>
            <a:ext cx="636191" cy="981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0519" y="3181995"/>
            <a:ext cx="725543" cy="71158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4319" y="3205255"/>
            <a:ext cx="734142" cy="70759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4509" y="3185985"/>
            <a:ext cx="734142" cy="707593"/>
          </a:xfrm>
          <a:prstGeom prst="rect">
            <a:avLst/>
          </a:prstGeom>
        </p:spPr>
      </p:pic>
    </p:spTree>
    <p:extLst>
      <p:ext uri="{BB962C8B-B14F-4D97-AF65-F5344CB8AC3E}">
        <p14:creationId xmlns:p14="http://schemas.microsoft.com/office/powerpoint/2010/main" val="916232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23" presetClass="entr" presetSubtype="3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50" fill="hold"/>
                                        <p:tgtEl>
                                          <p:spTgt spid="17"/>
                                        </p:tgtEl>
                                        <p:attrNameLst>
                                          <p:attrName>ppt_w</p:attrName>
                                        </p:attrNameLst>
                                      </p:cBhvr>
                                      <p:tavLst>
                                        <p:tav tm="0">
                                          <p:val>
                                            <p:strVal val="4*#ppt_w"/>
                                          </p:val>
                                        </p:tav>
                                        <p:tav tm="100000">
                                          <p:val>
                                            <p:strVal val="#ppt_w"/>
                                          </p:val>
                                        </p:tav>
                                      </p:tavLst>
                                    </p:anim>
                                    <p:anim calcmode="lin" valueType="num">
                                      <p:cBhvr>
                                        <p:cTn id="14"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3"/>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4"/>
                                        </p:tgtEl>
                                        <p:attrNameLst>
                                          <p:attrName>r</p:attrName>
                                        </p:attrNameLst>
                                      </p:cBhvr>
                                    </p:animRot>
                                    <p:animRot by="-240000">
                                      <p:cBhvr>
                                        <p:cTn id="20" dur="200" fill="hold">
                                          <p:stCondLst>
                                            <p:cond delay="200"/>
                                          </p:stCondLst>
                                        </p:cTn>
                                        <p:tgtEl>
                                          <p:spTgt spid="14"/>
                                        </p:tgtEl>
                                        <p:attrNameLst>
                                          <p:attrName>r</p:attrName>
                                        </p:attrNameLst>
                                      </p:cBhvr>
                                    </p:animRot>
                                    <p:animRot by="240000">
                                      <p:cBhvr>
                                        <p:cTn id="21" dur="200" fill="hold">
                                          <p:stCondLst>
                                            <p:cond delay="400"/>
                                          </p:stCondLst>
                                        </p:cTn>
                                        <p:tgtEl>
                                          <p:spTgt spid="14"/>
                                        </p:tgtEl>
                                        <p:attrNameLst>
                                          <p:attrName>r</p:attrName>
                                        </p:attrNameLst>
                                      </p:cBhvr>
                                    </p:animRot>
                                    <p:animRot by="-240000">
                                      <p:cBhvr>
                                        <p:cTn id="22" dur="200" fill="hold">
                                          <p:stCondLst>
                                            <p:cond delay="600"/>
                                          </p:stCondLst>
                                        </p:cTn>
                                        <p:tgtEl>
                                          <p:spTgt spid="14"/>
                                        </p:tgtEl>
                                        <p:attrNameLst>
                                          <p:attrName>r</p:attrName>
                                        </p:attrNameLst>
                                      </p:cBhvr>
                                    </p:animRot>
                                    <p:animRot by="120000">
                                      <p:cBhvr>
                                        <p:cTn id="23" dur="200" fill="hold">
                                          <p:stCondLst>
                                            <p:cond delay="800"/>
                                          </p:stCondLst>
                                        </p:cTn>
                                        <p:tgtEl>
                                          <p:spTgt spid="14"/>
                                        </p:tgtEl>
                                        <p:attrNameLst>
                                          <p:attrName>r</p:attrName>
                                        </p:attrNameLst>
                                      </p:cBhvr>
                                    </p:animRot>
                                  </p:childTnLst>
                                </p:cTn>
                              </p:par>
                              <p:par>
                                <p:cTn id="24" presetID="23" presetClass="entr" presetSubtype="3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250" fill="hold"/>
                                        <p:tgtEl>
                                          <p:spTgt spid="18"/>
                                        </p:tgtEl>
                                        <p:attrNameLst>
                                          <p:attrName>ppt_w</p:attrName>
                                        </p:attrNameLst>
                                      </p:cBhvr>
                                      <p:tavLst>
                                        <p:tav tm="0">
                                          <p:val>
                                            <p:strVal val="4*#ppt_w"/>
                                          </p:val>
                                        </p:tav>
                                        <p:tav tm="100000">
                                          <p:val>
                                            <p:strVal val="#ppt_w"/>
                                          </p:val>
                                        </p:tav>
                                      </p:tavLst>
                                    </p:anim>
                                    <p:anim calcmode="lin" valueType="num">
                                      <p:cBhvr>
                                        <p:cTn id="2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par>
                                <p:cTn id="37" presetID="23" presetClass="entr" presetSubtype="32"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250" fill="hold"/>
                                        <p:tgtEl>
                                          <p:spTgt spid="16"/>
                                        </p:tgtEl>
                                        <p:attrNameLst>
                                          <p:attrName>ppt_w</p:attrName>
                                        </p:attrNameLst>
                                      </p:cBhvr>
                                      <p:tavLst>
                                        <p:tav tm="0">
                                          <p:val>
                                            <p:strVal val="4*#ppt_w"/>
                                          </p:val>
                                        </p:tav>
                                        <p:tav tm="100000">
                                          <p:val>
                                            <p:strVal val="#ppt_w"/>
                                          </p:val>
                                        </p:tav>
                                      </p:tavLst>
                                    </p:anim>
                                    <p:anim calcmode="lin" valueType="num">
                                      <p:cBhvr>
                                        <p:cTn id="4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519" y="152400"/>
            <a:ext cx="10972799"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Trả lời câu hỏi và thực hiện yêu cầu.</a:t>
            </a:r>
            <a:endParaRPr lang="en-US" sz="3600" b="1">
              <a:solidFill>
                <a:srgbClr val="002060"/>
              </a:solidFill>
              <a:latin typeface="Arial-Rounded" pitchFamily="34" charset="0"/>
              <a:ea typeface="Arial-Rounded" pitchFamily="34" charset="0"/>
              <a:cs typeface="Arial-Rounded" pitchFamily="34" charset="0"/>
            </a:endParaRPr>
          </a:p>
        </p:txBody>
      </p:sp>
      <p:sp>
        <p:nvSpPr>
          <p:cNvPr id="9" name="TextBox 8"/>
          <p:cNvSpPr txBox="1"/>
          <p:nvPr/>
        </p:nvSpPr>
        <p:spPr>
          <a:xfrm>
            <a:off x="575808" y="1058234"/>
            <a:ext cx="10972799" cy="646331"/>
          </a:xfrm>
          <a:prstGeom prst="rect">
            <a:avLst/>
          </a:prstGeom>
          <a:solidFill>
            <a:srgbClr val="FFE0B3"/>
          </a:solid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b. Người cha nghĩ ra cách gì để khuyên bảo các con?</a:t>
            </a:r>
            <a:endParaRPr lang="en-US" sz="3600">
              <a:solidFill>
                <a:srgbClr val="002060"/>
              </a:solidFill>
              <a:latin typeface="Arial-Rounded" pitchFamily="34" charset="0"/>
              <a:ea typeface="Arial-Rounded" pitchFamily="34" charset="0"/>
              <a:cs typeface="Arial-Rounded" pitchFamily="34" charset="0"/>
            </a:endParaRPr>
          </a:p>
        </p:txBody>
      </p:sp>
      <p:sp>
        <p:nvSpPr>
          <p:cNvPr id="10" name="TextBox 9"/>
          <p:cNvSpPr txBox="1"/>
          <p:nvPr/>
        </p:nvSpPr>
        <p:spPr>
          <a:xfrm>
            <a:off x="2191657" y="2396507"/>
            <a:ext cx="8766062" cy="646331"/>
          </a:xfrm>
          <a:prstGeom prst="rect">
            <a:avLst/>
          </a:prstGeom>
          <a:solidFill>
            <a:srgbClr val="EAEAEA"/>
          </a:solid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   Thử thách các con vật tay.</a:t>
            </a:r>
            <a:endParaRPr lang="en-US" sz="3600">
              <a:solidFill>
                <a:srgbClr val="002060"/>
              </a:solidFill>
              <a:latin typeface="Arial-Rounded" pitchFamily="34" charset="0"/>
              <a:ea typeface="Arial-Rounded" pitchFamily="34" charset="0"/>
              <a:cs typeface="Arial-Rounded" pitchFamily="34" charset="0"/>
            </a:endParaRPr>
          </a:p>
        </p:txBody>
      </p:sp>
      <p:sp>
        <p:nvSpPr>
          <p:cNvPr id="11" name="TextBox 10"/>
          <p:cNvSpPr txBox="1"/>
          <p:nvPr/>
        </p:nvSpPr>
        <p:spPr>
          <a:xfrm>
            <a:off x="2191657" y="3598691"/>
            <a:ext cx="8766062" cy="646331"/>
          </a:xfrm>
          <a:prstGeom prst="rect">
            <a:avLst/>
          </a:prstGeom>
          <a:solidFill>
            <a:srgbClr val="FFDECD"/>
          </a:solid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   Thử thách các con bằng việc bẻ bó đũa.</a:t>
            </a:r>
            <a:endParaRPr lang="en-US" sz="3600">
              <a:solidFill>
                <a:srgbClr val="002060"/>
              </a:solidFill>
              <a:latin typeface="Arial-Rounded" pitchFamily="34" charset="0"/>
              <a:ea typeface="Arial-Rounded" pitchFamily="34" charset="0"/>
              <a:cs typeface="Arial-Rounded" pitchFamily="34" charset="0"/>
            </a:endParaRPr>
          </a:p>
        </p:txBody>
      </p:sp>
      <p:sp>
        <p:nvSpPr>
          <p:cNvPr id="12" name="TextBox 11"/>
          <p:cNvSpPr txBox="1"/>
          <p:nvPr/>
        </p:nvSpPr>
        <p:spPr>
          <a:xfrm>
            <a:off x="2191655" y="4801836"/>
            <a:ext cx="8766064" cy="646331"/>
          </a:xfrm>
          <a:prstGeom prst="rect">
            <a:avLst/>
          </a:prstGeom>
          <a:solidFill>
            <a:srgbClr val="C9FFC9"/>
          </a:solid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   Chia tài sản cho các con.</a:t>
            </a:r>
            <a:endParaRPr lang="en-US" sz="3600">
              <a:solidFill>
                <a:srgbClr val="002060"/>
              </a:solidFill>
              <a:latin typeface="Arial-Rounded" pitchFamily="34" charset="0"/>
              <a:ea typeface="Arial-Rounded" pitchFamily="34" charset="0"/>
              <a:cs typeface="Arial-Rounded" pitchFamily="34" charset="0"/>
            </a:endParaRPr>
          </a:p>
        </p:txBody>
      </p:sp>
      <p:pic>
        <p:nvPicPr>
          <p:cNvPr id="13" name="Picture 9" descr="Happy funny cartoon children bedroom sticker - TenStickers"/>
          <p:cNvPicPr>
            <a:picLocks noChangeAspect="1" noChangeArrowheads="1"/>
          </p:cNvPicPr>
          <p:nvPr/>
        </p:nvPicPr>
        <p:blipFill rotWithShape="1">
          <a:blip r:embed="rId5">
            <a:extLst>
              <a:ext uri="{28A0092B-C50C-407E-A947-70E740481C1C}">
                <a14:useLocalDpi xmlns:a14="http://schemas.microsoft.com/office/drawing/2010/main" val="0"/>
              </a:ext>
            </a:extLst>
          </a:blip>
          <a:srcRect t="56512" r="83302" b="-4756"/>
          <a:stretch/>
        </p:blipFill>
        <p:spPr bwMode="auto">
          <a:xfrm>
            <a:off x="1873561" y="2201234"/>
            <a:ext cx="636191" cy="981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Happy funny cartoon children bedroom sticker - TenStickers"/>
          <p:cNvPicPr>
            <a:picLocks noChangeAspect="1" noChangeArrowheads="1"/>
          </p:cNvPicPr>
          <p:nvPr/>
        </p:nvPicPr>
        <p:blipFill rotWithShape="1">
          <a:blip r:embed="rId5">
            <a:extLst>
              <a:ext uri="{28A0092B-C50C-407E-A947-70E740481C1C}">
                <a14:useLocalDpi xmlns:a14="http://schemas.microsoft.com/office/drawing/2010/main" val="0"/>
              </a:ext>
            </a:extLst>
          </a:blip>
          <a:srcRect l="16381" r="66921" b="51756"/>
          <a:stretch/>
        </p:blipFill>
        <p:spPr bwMode="auto">
          <a:xfrm>
            <a:off x="1873560" y="3431318"/>
            <a:ext cx="636191" cy="981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appy funny cartoon children bedroom sticker - TenStickers"/>
          <p:cNvPicPr>
            <a:picLocks noChangeAspect="1" noChangeArrowheads="1"/>
          </p:cNvPicPr>
          <p:nvPr/>
        </p:nvPicPr>
        <p:blipFill rotWithShape="1">
          <a:blip r:embed="rId5">
            <a:extLst>
              <a:ext uri="{28A0092B-C50C-407E-A947-70E740481C1C}">
                <a14:useLocalDpi xmlns:a14="http://schemas.microsoft.com/office/drawing/2010/main" val="0"/>
              </a:ext>
            </a:extLst>
          </a:blip>
          <a:srcRect l="68572" t="1756" r="14730" b="50000"/>
          <a:stretch/>
        </p:blipFill>
        <p:spPr bwMode="auto">
          <a:xfrm>
            <a:off x="1872331" y="4522850"/>
            <a:ext cx="636191" cy="981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4319" y="3525544"/>
            <a:ext cx="725543" cy="71158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4319" y="4771204"/>
            <a:ext cx="734142" cy="70759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5720" y="2335245"/>
            <a:ext cx="734142" cy="707593"/>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8540" y="5570650"/>
            <a:ext cx="1508760" cy="12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545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23"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250" fill="hold"/>
                                        <p:tgtEl>
                                          <p:spTgt spid="18"/>
                                        </p:tgtEl>
                                        <p:attrNameLst>
                                          <p:attrName>ppt_w</p:attrName>
                                        </p:attrNameLst>
                                      </p:cBhvr>
                                      <p:tavLst>
                                        <p:tav tm="0">
                                          <p:val>
                                            <p:strVal val="4*#ppt_w"/>
                                          </p:val>
                                        </p:tav>
                                        <p:tav tm="100000">
                                          <p:val>
                                            <p:strVal val="#ppt_w"/>
                                          </p:val>
                                        </p:tav>
                                      </p:tavLst>
                                    </p:anim>
                                    <p:anim calcmode="lin" valueType="num">
                                      <p:cBhvr>
                                        <p:cTn id="14"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3"/>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4"/>
                                        </p:tgtEl>
                                        <p:attrNameLst>
                                          <p:attrName>r</p:attrName>
                                        </p:attrNameLst>
                                      </p:cBhvr>
                                    </p:animRot>
                                    <p:animRot by="-240000">
                                      <p:cBhvr>
                                        <p:cTn id="20" dur="200" fill="hold">
                                          <p:stCondLst>
                                            <p:cond delay="200"/>
                                          </p:stCondLst>
                                        </p:cTn>
                                        <p:tgtEl>
                                          <p:spTgt spid="14"/>
                                        </p:tgtEl>
                                        <p:attrNameLst>
                                          <p:attrName>r</p:attrName>
                                        </p:attrNameLst>
                                      </p:cBhvr>
                                    </p:animRot>
                                    <p:animRot by="240000">
                                      <p:cBhvr>
                                        <p:cTn id="21" dur="200" fill="hold">
                                          <p:stCondLst>
                                            <p:cond delay="400"/>
                                          </p:stCondLst>
                                        </p:cTn>
                                        <p:tgtEl>
                                          <p:spTgt spid="14"/>
                                        </p:tgtEl>
                                        <p:attrNameLst>
                                          <p:attrName>r</p:attrName>
                                        </p:attrNameLst>
                                      </p:cBhvr>
                                    </p:animRot>
                                    <p:animRot by="-240000">
                                      <p:cBhvr>
                                        <p:cTn id="22" dur="200" fill="hold">
                                          <p:stCondLst>
                                            <p:cond delay="600"/>
                                          </p:stCondLst>
                                        </p:cTn>
                                        <p:tgtEl>
                                          <p:spTgt spid="14"/>
                                        </p:tgtEl>
                                        <p:attrNameLst>
                                          <p:attrName>r</p:attrName>
                                        </p:attrNameLst>
                                      </p:cBhvr>
                                    </p:animRot>
                                    <p:animRot by="120000">
                                      <p:cBhvr>
                                        <p:cTn id="23" dur="200" fill="hold">
                                          <p:stCondLst>
                                            <p:cond delay="800"/>
                                          </p:stCondLst>
                                        </p:cTn>
                                        <p:tgtEl>
                                          <p:spTgt spid="14"/>
                                        </p:tgtEl>
                                        <p:attrNameLst>
                                          <p:attrName>r</p:attrName>
                                        </p:attrNameLst>
                                      </p:cBhvr>
                                    </p:animRot>
                                  </p:childTnLst>
                                </p:cTn>
                              </p:par>
                              <p:par>
                                <p:cTn id="24" presetID="23" presetClass="entr" presetSubtype="3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250" fill="hold"/>
                                        <p:tgtEl>
                                          <p:spTgt spid="16"/>
                                        </p:tgtEl>
                                        <p:attrNameLst>
                                          <p:attrName>ppt_w</p:attrName>
                                        </p:attrNameLst>
                                      </p:cBhvr>
                                      <p:tavLst>
                                        <p:tav tm="0">
                                          <p:val>
                                            <p:strVal val="4*#ppt_w"/>
                                          </p:val>
                                        </p:tav>
                                        <p:tav tm="100000">
                                          <p:val>
                                            <p:strVal val="#ppt_w"/>
                                          </p:val>
                                        </p:tav>
                                      </p:tavLst>
                                    </p:anim>
                                    <p:anim calcmode="lin" valueType="num">
                                      <p:cBhvr>
                                        <p:cTn id="2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par>
                                <p:cTn id="37" presetID="23" presetClass="entr" presetSubtype="3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fill="hold"/>
                                        <p:tgtEl>
                                          <p:spTgt spid="17"/>
                                        </p:tgtEl>
                                        <p:attrNameLst>
                                          <p:attrName>ppt_w</p:attrName>
                                        </p:attrNameLst>
                                      </p:cBhvr>
                                      <p:tavLst>
                                        <p:tav tm="0">
                                          <p:val>
                                            <p:strVal val="4*#ppt_w"/>
                                          </p:val>
                                        </p:tav>
                                        <p:tav tm="100000">
                                          <p:val>
                                            <p:strVal val="#ppt_w"/>
                                          </p:val>
                                        </p:tav>
                                      </p:tavLst>
                                    </p:anim>
                                    <p:anim calcmode="lin" valueType="num">
                                      <p:cBhvr>
                                        <p:cTn id="4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519" y="389566"/>
            <a:ext cx="10972799"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Trả lời câu hỏi và thực hiện yêu cầu.</a:t>
            </a:r>
            <a:endParaRPr lang="en-US" sz="3600" b="1">
              <a:solidFill>
                <a:srgbClr val="002060"/>
              </a:solidFill>
              <a:latin typeface="Arial-Rounded" pitchFamily="34" charset="0"/>
              <a:ea typeface="Arial-Rounded" pitchFamily="34" charset="0"/>
              <a:cs typeface="Arial-Rounded" pitchFamily="34" charset="0"/>
            </a:endParaRPr>
          </a:p>
        </p:txBody>
      </p:sp>
      <p:sp>
        <p:nvSpPr>
          <p:cNvPr id="9" name="TextBox 8"/>
          <p:cNvSpPr txBox="1"/>
          <p:nvPr/>
        </p:nvSpPr>
        <p:spPr>
          <a:xfrm>
            <a:off x="575808" y="1524000"/>
            <a:ext cx="10972799" cy="584775"/>
          </a:xfrm>
          <a:prstGeom prst="rect">
            <a:avLst/>
          </a:prstGeom>
          <a:solidFill>
            <a:srgbClr val="FFE0B3"/>
          </a:solidFill>
        </p:spPr>
        <p:txBody>
          <a:bodyPr wrap="square" rtlCol="0">
            <a:spAutoFit/>
          </a:bodyPr>
          <a:lstStyle/>
          <a:p>
            <a:pPr algn="just"/>
            <a:r>
              <a:rPr lang="en-US" sz="3200" dirty="0" smtClean="0">
                <a:solidFill>
                  <a:srgbClr val="002060"/>
                </a:solidFill>
                <a:latin typeface="Arial-Rounded" pitchFamily="34" charset="0"/>
                <a:ea typeface="Arial-Rounded" pitchFamily="34" charset="0"/>
                <a:cs typeface="Arial-Rounded" pitchFamily="34" charset="0"/>
              </a:rPr>
              <a:t>c. </a:t>
            </a:r>
            <a:r>
              <a:rPr lang="en-US" sz="3200" dirty="0" err="1" smtClean="0">
                <a:solidFill>
                  <a:srgbClr val="002060"/>
                </a:solidFill>
                <a:latin typeface="Arial-Rounded" pitchFamily="34" charset="0"/>
                <a:ea typeface="Arial-Rounded" pitchFamily="34" charset="0"/>
                <a:cs typeface="Arial-Rounded" pitchFamily="34" charset="0"/>
              </a:rPr>
              <a:t>Vì</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sao</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bốn</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người</a:t>
            </a:r>
            <a:r>
              <a:rPr lang="en-US" sz="3200" dirty="0" smtClean="0">
                <a:solidFill>
                  <a:srgbClr val="002060"/>
                </a:solidFill>
                <a:latin typeface="Arial-Rounded" pitchFamily="34" charset="0"/>
                <a:ea typeface="Arial-Rounded" pitchFamily="34" charset="0"/>
                <a:cs typeface="Arial-Rounded" pitchFamily="34" charset="0"/>
              </a:rPr>
              <a:t> con </a:t>
            </a:r>
            <a:r>
              <a:rPr lang="en-US" sz="3200" dirty="0" err="1" smtClean="0">
                <a:solidFill>
                  <a:srgbClr val="002060"/>
                </a:solidFill>
                <a:latin typeface="Arial-Rounded" pitchFamily="34" charset="0"/>
                <a:ea typeface="Arial-Rounded" pitchFamily="34" charset="0"/>
                <a:cs typeface="Arial-Rounded" pitchFamily="34" charset="0"/>
              </a:rPr>
              <a:t>không</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bẻ</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gãy</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được</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bó</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đũa</a:t>
            </a:r>
            <a:r>
              <a:rPr lang="en-US" sz="3200" dirty="0" smtClean="0">
                <a:solidFill>
                  <a:srgbClr val="002060"/>
                </a:solidFill>
                <a:latin typeface="Arial-Rounded" pitchFamily="34" charset="0"/>
                <a:ea typeface="Arial-Rounded" pitchFamily="34" charset="0"/>
                <a:cs typeface="Arial-Rounded" pitchFamily="34" charset="0"/>
              </a:rPr>
              <a:t>?</a:t>
            </a:r>
            <a:endParaRPr lang="en-US" sz="3200" dirty="0">
              <a:solidFill>
                <a:srgbClr val="002060"/>
              </a:solidFill>
              <a:latin typeface="Arial-Rounded" pitchFamily="34" charset="0"/>
              <a:ea typeface="Arial-Rounded" pitchFamily="34" charset="0"/>
              <a:cs typeface="Arial-Rounded" pitchFamily="34" charset="0"/>
            </a:endParaRPr>
          </a:p>
        </p:txBody>
      </p:sp>
      <p:sp>
        <p:nvSpPr>
          <p:cNvPr id="10" name="TextBox 9"/>
          <p:cNvSpPr txBox="1"/>
          <p:nvPr/>
        </p:nvSpPr>
        <p:spPr>
          <a:xfrm>
            <a:off x="1211355" y="2743200"/>
            <a:ext cx="9642668" cy="1077218"/>
          </a:xfrm>
          <a:prstGeom prst="rect">
            <a:avLst/>
          </a:prstGeom>
          <a:solidFill>
            <a:srgbClr val="EAEAEA"/>
          </a:solidFill>
        </p:spPr>
        <p:txBody>
          <a:bodyPr wrap="square" rtlCol="0">
            <a:spAutoFit/>
          </a:bodyPr>
          <a:lstStyle/>
          <a:p>
            <a:pPr algn="ct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B</a:t>
            </a:r>
            <a:r>
              <a:rPr lang="en-US" sz="3200" dirty="0" err="1" smtClean="0">
                <a:solidFill>
                  <a:srgbClr val="FF0000"/>
                </a:solidFill>
                <a:latin typeface="Arial-Rounded" pitchFamily="34" charset="0"/>
                <a:ea typeface="Arial-Rounded" pitchFamily="34" charset="0"/>
                <a:cs typeface="Arial-Rounded" pitchFamily="34" charset="0"/>
              </a:rPr>
              <a:t>ốn</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người</a:t>
            </a:r>
            <a:r>
              <a:rPr lang="en-US" sz="3200" dirty="0">
                <a:solidFill>
                  <a:srgbClr val="FF0000"/>
                </a:solidFill>
                <a:latin typeface="Arial-Rounded" pitchFamily="34" charset="0"/>
                <a:ea typeface="Arial-Rounded" pitchFamily="34" charset="0"/>
                <a:cs typeface="Arial-Rounded" pitchFamily="34" charset="0"/>
              </a:rPr>
              <a:t> con </a:t>
            </a:r>
            <a:r>
              <a:rPr lang="en-US" sz="3200" dirty="0" err="1">
                <a:solidFill>
                  <a:srgbClr val="FF0000"/>
                </a:solidFill>
                <a:latin typeface="Arial-Rounded" pitchFamily="34" charset="0"/>
                <a:ea typeface="Arial-Rounded" pitchFamily="34" charset="0"/>
                <a:cs typeface="Arial-Rounded" pitchFamily="34" charset="0"/>
              </a:rPr>
              <a:t>không</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bẻ</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gãy</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được</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bó</a:t>
            </a:r>
            <a:r>
              <a:rPr lang="en-US" sz="3200" dirty="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đũa</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vì</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họ</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đều</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cầm</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cả</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bó</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để</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bẻ</a:t>
            </a:r>
            <a:r>
              <a:rPr lang="en-US" sz="3200" dirty="0" smtClean="0">
                <a:solidFill>
                  <a:srgbClr val="FF0000"/>
                </a:solidFill>
                <a:latin typeface="Arial-Rounded" pitchFamily="34" charset="0"/>
                <a:ea typeface="Arial-Rounded" pitchFamily="34" charset="0"/>
                <a:cs typeface="Arial-Rounded" pitchFamily="34" charset="0"/>
              </a:rPr>
              <a:t>.</a:t>
            </a:r>
            <a:endParaRPr lang="en-US" sz="3200" dirty="0">
              <a:solidFill>
                <a:srgbClr val="FF000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519" y="4267200"/>
            <a:ext cx="2590800" cy="233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519" y="389566"/>
            <a:ext cx="10972799"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Trả lời câu hỏi và thực hiện yêu cầu.</a:t>
            </a:r>
            <a:endParaRPr lang="en-US" sz="3600" b="1">
              <a:solidFill>
                <a:srgbClr val="002060"/>
              </a:solidFill>
              <a:latin typeface="Arial-Rounded" pitchFamily="34" charset="0"/>
              <a:ea typeface="Arial-Rounded" pitchFamily="34" charset="0"/>
              <a:cs typeface="Arial-Rounded" pitchFamily="34" charset="0"/>
            </a:endParaRPr>
          </a:p>
        </p:txBody>
      </p:sp>
      <p:sp>
        <p:nvSpPr>
          <p:cNvPr id="9" name="TextBox 8"/>
          <p:cNvSpPr txBox="1"/>
          <p:nvPr/>
        </p:nvSpPr>
        <p:spPr>
          <a:xfrm>
            <a:off x="1261608" y="1524000"/>
            <a:ext cx="9619911" cy="584775"/>
          </a:xfrm>
          <a:prstGeom prst="rect">
            <a:avLst/>
          </a:prstGeom>
          <a:solidFill>
            <a:srgbClr val="FFE0B3"/>
          </a:solidFill>
        </p:spPr>
        <p:txBody>
          <a:bodyPr wrap="square" rtlCol="0">
            <a:spAutoFit/>
          </a:bodyPr>
          <a:lstStyle/>
          <a:p>
            <a:pPr algn="just"/>
            <a:r>
              <a:rPr lang="en-US" sz="3200" dirty="0" smtClean="0">
                <a:solidFill>
                  <a:srgbClr val="002060"/>
                </a:solidFill>
                <a:latin typeface="Arial-Rounded" pitchFamily="34" charset="0"/>
                <a:ea typeface="Arial-Rounded" pitchFamily="34" charset="0"/>
                <a:cs typeface="Arial-Rounded" pitchFamily="34" charset="0"/>
              </a:rPr>
              <a:t>d. </a:t>
            </a:r>
            <a:r>
              <a:rPr lang="en-US" sz="3200" dirty="0" err="1" smtClean="0">
                <a:solidFill>
                  <a:srgbClr val="002060"/>
                </a:solidFill>
                <a:latin typeface="Arial-Rounded" pitchFamily="34" charset="0"/>
                <a:ea typeface="Arial-Rounded" pitchFamily="34" charset="0"/>
                <a:cs typeface="Arial-Rounded" pitchFamily="34" charset="0"/>
              </a:rPr>
              <a:t>Người</a:t>
            </a:r>
            <a:r>
              <a:rPr lang="en-US" sz="3200" dirty="0" smtClean="0">
                <a:solidFill>
                  <a:srgbClr val="002060"/>
                </a:solidFill>
                <a:latin typeface="Arial-Rounded" pitchFamily="34" charset="0"/>
                <a:ea typeface="Arial-Rounded" pitchFamily="34" charset="0"/>
                <a:cs typeface="Arial-Rounded" pitchFamily="34" charset="0"/>
              </a:rPr>
              <a:t> cha </a:t>
            </a:r>
            <a:r>
              <a:rPr lang="en-US" sz="3200" dirty="0" err="1" smtClean="0">
                <a:solidFill>
                  <a:srgbClr val="002060"/>
                </a:solidFill>
                <a:latin typeface="Arial-Rounded" pitchFamily="34" charset="0"/>
                <a:ea typeface="Arial-Rounded" pitchFamily="34" charset="0"/>
                <a:cs typeface="Arial-Rounded" pitchFamily="34" charset="0"/>
              </a:rPr>
              <a:t>bẻ</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gãy</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bó</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đũa</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bằng</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cách</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nào</a:t>
            </a:r>
            <a:r>
              <a:rPr lang="en-US" sz="3200" dirty="0" smtClean="0">
                <a:solidFill>
                  <a:srgbClr val="002060"/>
                </a:solidFill>
                <a:latin typeface="Arial-Rounded" pitchFamily="34" charset="0"/>
                <a:ea typeface="Arial-Rounded" pitchFamily="34" charset="0"/>
                <a:cs typeface="Arial-Rounded" pitchFamily="34" charset="0"/>
              </a:rPr>
              <a:t>?</a:t>
            </a:r>
            <a:endParaRPr lang="en-US" sz="3200" dirty="0">
              <a:solidFill>
                <a:srgbClr val="002060"/>
              </a:solidFill>
              <a:latin typeface="Arial-Rounded" pitchFamily="34" charset="0"/>
              <a:ea typeface="Arial-Rounded" pitchFamily="34" charset="0"/>
              <a:cs typeface="Arial-Rounded" pitchFamily="34" charset="0"/>
            </a:endParaRPr>
          </a:p>
        </p:txBody>
      </p:sp>
      <p:sp>
        <p:nvSpPr>
          <p:cNvPr id="10" name="TextBox 9"/>
          <p:cNvSpPr txBox="1"/>
          <p:nvPr/>
        </p:nvSpPr>
        <p:spPr>
          <a:xfrm>
            <a:off x="1279184" y="2492896"/>
            <a:ext cx="9642668" cy="1077218"/>
          </a:xfrm>
          <a:prstGeom prst="rect">
            <a:avLst/>
          </a:prstGeom>
          <a:solidFill>
            <a:srgbClr val="EAEAEA"/>
          </a:solidFill>
        </p:spPr>
        <p:txBody>
          <a:bodyPr wrap="square" rtlCol="0">
            <a:spAutoFit/>
          </a:bodyPr>
          <a:lstStyle/>
          <a:p>
            <a:pPr algn="ct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Người</a:t>
            </a:r>
            <a:r>
              <a:rPr lang="en-US" sz="3200" dirty="0">
                <a:solidFill>
                  <a:srgbClr val="FF0000"/>
                </a:solidFill>
                <a:latin typeface="Arial-Rounded" pitchFamily="34" charset="0"/>
                <a:ea typeface="Arial-Rounded" pitchFamily="34" charset="0"/>
                <a:cs typeface="Arial-Rounded" pitchFamily="34" charset="0"/>
              </a:rPr>
              <a:t> cha </a:t>
            </a:r>
            <a:r>
              <a:rPr lang="en-US" sz="3200" dirty="0" err="1">
                <a:solidFill>
                  <a:srgbClr val="FF0000"/>
                </a:solidFill>
                <a:latin typeface="Arial-Rounded" pitchFamily="34" charset="0"/>
                <a:ea typeface="Arial-Rounded" pitchFamily="34" charset="0"/>
                <a:cs typeface="Arial-Rounded" pitchFamily="34" charset="0"/>
              </a:rPr>
              <a:t>bẻ</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gãy</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bó</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đũa</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bằng</a:t>
            </a:r>
            <a:r>
              <a:rPr lang="en-US" sz="3200" dirty="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cách</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tách</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rời</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từng</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chiếc</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đũa</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và</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bẻ</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từng</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chiếc</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một</a:t>
            </a:r>
            <a:r>
              <a:rPr lang="en-US" sz="3200" dirty="0" smtClean="0">
                <a:solidFill>
                  <a:srgbClr val="FF0000"/>
                </a:solidFill>
                <a:latin typeface="Arial-Rounded" pitchFamily="34" charset="0"/>
                <a:ea typeface="Arial-Rounded" pitchFamily="34" charset="0"/>
                <a:cs typeface="Arial-Rounded" pitchFamily="34" charset="0"/>
              </a:rPr>
              <a:t>.</a:t>
            </a:r>
            <a:endParaRPr lang="en-US" sz="3200" dirty="0">
              <a:solidFill>
                <a:srgbClr val="FF000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519" y="4259943"/>
            <a:ext cx="2967831" cy="248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5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519" y="389566"/>
            <a:ext cx="10972799"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Trả lời câu hỏi và thực hiện yêu cầu.</a:t>
            </a:r>
            <a:endParaRPr lang="en-US" sz="3600" b="1">
              <a:solidFill>
                <a:srgbClr val="002060"/>
              </a:solidFill>
              <a:latin typeface="Arial-Rounded" pitchFamily="34" charset="0"/>
              <a:ea typeface="Arial-Rounded" pitchFamily="34" charset="0"/>
              <a:cs typeface="Arial-Rounded" pitchFamily="34" charset="0"/>
            </a:endParaRPr>
          </a:p>
        </p:txBody>
      </p:sp>
      <p:sp>
        <p:nvSpPr>
          <p:cNvPr id="9" name="TextBox 8"/>
          <p:cNvSpPr txBox="1"/>
          <p:nvPr/>
        </p:nvSpPr>
        <p:spPr>
          <a:xfrm>
            <a:off x="1261608" y="1524000"/>
            <a:ext cx="9619911" cy="584775"/>
          </a:xfrm>
          <a:prstGeom prst="rect">
            <a:avLst/>
          </a:prstGeom>
          <a:solidFill>
            <a:srgbClr val="FFE0B3"/>
          </a:solidFill>
        </p:spPr>
        <p:txBody>
          <a:bodyPr wrap="square" rtlCol="0">
            <a:spAutoFit/>
          </a:bodyPr>
          <a:lstStyle/>
          <a:p>
            <a:pPr algn="just"/>
            <a:r>
              <a:rPr lang="en-US" sz="3200" dirty="0" smtClean="0">
                <a:solidFill>
                  <a:srgbClr val="002060"/>
                </a:solidFill>
                <a:latin typeface="Arial-Rounded" pitchFamily="34" charset="0"/>
                <a:ea typeface="Arial-Rounded" pitchFamily="34" charset="0"/>
                <a:cs typeface="Arial-Rounded" pitchFamily="34" charset="0"/>
              </a:rPr>
              <a:t>e. </a:t>
            </a:r>
            <a:r>
              <a:rPr lang="en-US" sz="3200" dirty="0" err="1" smtClean="0">
                <a:solidFill>
                  <a:srgbClr val="002060"/>
                </a:solidFill>
                <a:latin typeface="Arial-Rounded" pitchFamily="34" charset="0"/>
                <a:ea typeface="Arial-Rounded" pitchFamily="34" charset="0"/>
                <a:cs typeface="Arial-Rounded" pitchFamily="34" charset="0"/>
              </a:rPr>
              <a:t>Người</a:t>
            </a:r>
            <a:r>
              <a:rPr lang="en-US" sz="3200" dirty="0" smtClean="0">
                <a:solidFill>
                  <a:srgbClr val="002060"/>
                </a:solidFill>
                <a:latin typeface="Arial-Rounded" pitchFamily="34" charset="0"/>
                <a:ea typeface="Arial-Rounded" pitchFamily="34" charset="0"/>
                <a:cs typeface="Arial-Rounded" pitchFamily="34" charset="0"/>
              </a:rPr>
              <a:t> cha </a:t>
            </a:r>
            <a:r>
              <a:rPr lang="en-US" sz="3200" dirty="0" err="1" smtClean="0">
                <a:solidFill>
                  <a:srgbClr val="002060"/>
                </a:solidFill>
                <a:latin typeface="Arial-Rounded" pitchFamily="34" charset="0"/>
                <a:ea typeface="Arial-Rounded" pitchFamily="34" charset="0"/>
                <a:cs typeface="Arial-Rounded" pitchFamily="34" charset="0"/>
              </a:rPr>
              <a:t>muốn</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khuyên</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các</a:t>
            </a:r>
            <a:r>
              <a:rPr lang="en-US" sz="3200" dirty="0" smtClean="0">
                <a:solidFill>
                  <a:srgbClr val="002060"/>
                </a:solidFill>
                <a:latin typeface="Arial-Rounded" pitchFamily="34" charset="0"/>
                <a:ea typeface="Arial-Rounded" pitchFamily="34" charset="0"/>
                <a:cs typeface="Arial-Rounded" pitchFamily="34" charset="0"/>
              </a:rPr>
              <a:t> con </a:t>
            </a:r>
            <a:r>
              <a:rPr lang="en-US" sz="3200" dirty="0" err="1" smtClean="0">
                <a:solidFill>
                  <a:srgbClr val="002060"/>
                </a:solidFill>
                <a:latin typeface="Arial-Rounded" pitchFamily="34" charset="0"/>
                <a:ea typeface="Arial-Rounded" pitchFamily="34" charset="0"/>
                <a:cs typeface="Arial-Rounded" pitchFamily="34" charset="0"/>
              </a:rPr>
              <a:t>điều</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smtClean="0">
                <a:solidFill>
                  <a:srgbClr val="002060"/>
                </a:solidFill>
                <a:latin typeface="Arial-Rounded" pitchFamily="34" charset="0"/>
                <a:ea typeface="Arial-Rounded" pitchFamily="34" charset="0"/>
                <a:cs typeface="Arial-Rounded" pitchFamily="34" charset="0"/>
              </a:rPr>
              <a:t>gì</a:t>
            </a:r>
            <a:r>
              <a:rPr lang="en-US" sz="3200" dirty="0" smtClean="0">
                <a:solidFill>
                  <a:srgbClr val="002060"/>
                </a:solidFill>
                <a:latin typeface="Arial-Rounded" pitchFamily="34" charset="0"/>
                <a:ea typeface="Arial-Rounded" pitchFamily="34" charset="0"/>
                <a:cs typeface="Arial-Rounded" pitchFamily="34" charset="0"/>
              </a:rPr>
              <a:t>?</a:t>
            </a:r>
            <a:endParaRPr lang="en-US" sz="3200" dirty="0">
              <a:solidFill>
                <a:srgbClr val="002060"/>
              </a:solidFill>
              <a:latin typeface="Arial-Rounded" pitchFamily="34" charset="0"/>
              <a:ea typeface="Arial-Rounded" pitchFamily="34" charset="0"/>
              <a:cs typeface="Arial-Rounded" pitchFamily="34" charset="0"/>
            </a:endParaRPr>
          </a:p>
        </p:txBody>
      </p:sp>
      <p:sp>
        <p:nvSpPr>
          <p:cNvPr id="10" name="TextBox 9"/>
          <p:cNvSpPr txBox="1"/>
          <p:nvPr/>
        </p:nvSpPr>
        <p:spPr>
          <a:xfrm>
            <a:off x="1279184" y="2492896"/>
            <a:ext cx="9642668" cy="1077218"/>
          </a:xfrm>
          <a:prstGeom prst="rect">
            <a:avLst/>
          </a:prstGeom>
          <a:solidFill>
            <a:srgbClr val="EAEAEA"/>
          </a:solidFill>
        </p:spPr>
        <p:txBody>
          <a:bodyPr wrap="square" rtlCol="0">
            <a:spAutoFit/>
          </a:bodyPr>
          <a:lstStyle/>
          <a:p>
            <a:pPr algn="ct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Người</a:t>
            </a:r>
            <a:r>
              <a:rPr lang="en-US" sz="3200" dirty="0">
                <a:solidFill>
                  <a:srgbClr val="FF0000"/>
                </a:solidFill>
                <a:latin typeface="Arial-Rounded" pitchFamily="34" charset="0"/>
                <a:ea typeface="Arial-Rounded" pitchFamily="34" charset="0"/>
                <a:cs typeface="Arial-Rounded" pitchFamily="34" charset="0"/>
              </a:rPr>
              <a:t> cha </a:t>
            </a:r>
            <a:r>
              <a:rPr lang="en-US" sz="3200" dirty="0" err="1">
                <a:solidFill>
                  <a:srgbClr val="FF0000"/>
                </a:solidFill>
                <a:latin typeface="Arial-Rounded" pitchFamily="34" charset="0"/>
                <a:ea typeface="Arial-Rounded" pitchFamily="34" charset="0"/>
                <a:cs typeface="Arial-Rounded" pitchFamily="34" charset="0"/>
              </a:rPr>
              <a:t>muốn</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khuyên</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các</a:t>
            </a:r>
            <a:r>
              <a:rPr lang="en-US" sz="3200" dirty="0">
                <a:solidFill>
                  <a:srgbClr val="FF0000"/>
                </a:solidFill>
                <a:latin typeface="Arial-Rounded" pitchFamily="34" charset="0"/>
                <a:ea typeface="Arial-Rounded" pitchFamily="34" charset="0"/>
                <a:cs typeface="Arial-Rounded" pitchFamily="34" charset="0"/>
              </a:rPr>
              <a:t> </a:t>
            </a:r>
            <a:r>
              <a:rPr lang="en-US" sz="3200" dirty="0" smtClean="0">
                <a:solidFill>
                  <a:srgbClr val="FF0000"/>
                </a:solidFill>
                <a:latin typeface="Arial-Rounded" pitchFamily="34" charset="0"/>
                <a:ea typeface="Arial-Rounded" pitchFamily="34" charset="0"/>
                <a:cs typeface="Arial-Rounded" pitchFamily="34" charset="0"/>
              </a:rPr>
              <a:t>con </a:t>
            </a:r>
            <a:r>
              <a:rPr lang="en-US" sz="3200" dirty="0" err="1" smtClean="0">
                <a:solidFill>
                  <a:srgbClr val="FF0000"/>
                </a:solidFill>
                <a:latin typeface="Arial-Rounded" pitchFamily="34" charset="0"/>
                <a:ea typeface="Arial-Rounded" pitchFamily="34" charset="0"/>
                <a:cs typeface="Arial-Rounded" pitchFamily="34" charset="0"/>
              </a:rPr>
              <a:t>phải</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biết</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đoàn</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kết</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yêu</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thương</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đùm</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bọc</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lẫn</a:t>
            </a:r>
            <a:r>
              <a:rPr lang="en-US" sz="3200" dirty="0" smtClean="0">
                <a:solidFill>
                  <a:srgbClr val="FF0000"/>
                </a:solidFill>
                <a:latin typeface="Arial-Rounded" pitchFamily="34" charset="0"/>
                <a:ea typeface="Arial-Rounded" pitchFamily="34" charset="0"/>
                <a:cs typeface="Arial-Rounded" pitchFamily="34" charset="0"/>
              </a:rPr>
              <a:t> </a:t>
            </a:r>
            <a:r>
              <a:rPr lang="en-US" sz="3200" dirty="0" err="1" smtClean="0">
                <a:solidFill>
                  <a:srgbClr val="FF0000"/>
                </a:solidFill>
                <a:latin typeface="Arial-Rounded" pitchFamily="34" charset="0"/>
                <a:ea typeface="Arial-Rounded" pitchFamily="34" charset="0"/>
                <a:cs typeface="Arial-Rounded" pitchFamily="34" charset="0"/>
              </a:rPr>
              <a:t>nhau</a:t>
            </a:r>
            <a:r>
              <a:rPr lang="en-US" sz="3200" dirty="0" smtClean="0">
                <a:solidFill>
                  <a:srgbClr val="FF0000"/>
                </a:solidFill>
                <a:latin typeface="Arial-Rounded" pitchFamily="34" charset="0"/>
                <a:ea typeface="Arial-Rounded" pitchFamily="34" charset="0"/>
                <a:cs typeface="Arial-Rounded" pitchFamily="34" charset="0"/>
              </a:rPr>
              <a:t>.</a:t>
            </a:r>
            <a:endParaRPr lang="en-US" sz="3200" dirty="0">
              <a:solidFill>
                <a:srgbClr val="FF0000"/>
              </a:solidFill>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410" y="4162347"/>
            <a:ext cx="3264761" cy="256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9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652</Words>
  <Application>Microsoft Office PowerPoint</Application>
  <PresentationFormat>Custom</PresentationFormat>
  <Paragraphs>71</Paragraphs>
  <Slides>13</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Akronism</vt:lpstr>
      <vt:lpstr>Arabia</vt: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ThaoPC</cp:lastModifiedBy>
  <cp:revision>280</cp:revision>
  <dcterms:created xsi:type="dcterms:W3CDTF">2020-09-01T15:19:38Z</dcterms:created>
  <dcterms:modified xsi:type="dcterms:W3CDTF">2021-11-05T07:27:22Z</dcterms:modified>
</cp:coreProperties>
</file>