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15" r:id="rId2"/>
    <p:sldId id="269" r:id="rId3"/>
    <p:sldId id="333" r:id="rId4"/>
    <p:sldId id="334" r:id="rId5"/>
    <p:sldId id="345" r:id="rId6"/>
    <p:sldId id="346" r:id="rId7"/>
    <p:sldId id="340" r:id="rId8"/>
    <p:sldId id="318" r:id="rId9"/>
    <p:sldId id="341" r:id="rId10"/>
    <p:sldId id="342" r:id="rId11"/>
    <p:sldId id="343" r:id="rId12"/>
    <p:sldId id="331" r:id="rId13"/>
    <p:sldId id="337" r:id="rId14"/>
    <p:sldId id="344" r:id="rId15"/>
    <p:sldId id="338" r:id="rId16"/>
    <p:sldId id="324" r:id="rId17"/>
    <p:sldId id="325" r:id="rId1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5C4C"/>
    <a:srgbClr val="FF6743"/>
    <a:srgbClr val="FF5D37"/>
    <a:srgbClr val="FF4B21"/>
    <a:srgbClr val="FF3300"/>
    <a:srgbClr val="D27D00"/>
    <a:srgbClr val="F6BB00"/>
    <a:srgbClr val="8A4500"/>
    <a:srgbClr val="CC6600"/>
    <a:srgbClr val="EC7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27" autoAdjust="0"/>
  </p:normalViewPr>
  <p:slideViewPr>
    <p:cSldViewPr>
      <p:cViewPr varScale="1">
        <p:scale>
          <a:sx n="60" d="100"/>
          <a:sy n="60" d="100"/>
        </p:scale>
        <p:origin x="1122" y="60"/>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11/12/2021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423480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9"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18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văn như 4 tầng của chiếc bánh hamburger. Một hình ảnh ấn tượng sẽ giúp HS nhớ lâu hơn thầy cô ạ.</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184787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Người</a:t>
            </a:r>
            <a:r>
              <a:rPr lang="en-US" baseline="0" smtClean="0"/>
              <a:t> soạn tự viết để tham khảo. Thầy cô có thể thay nếu thấy chưa phù hợp ạ.</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353301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a:t>
            </a:fld>
            <a:endParaRPr lang="en-US"/>
          </a:p>
        </p:txBody>
      </p:sp>
    </p:spTree>
    <p:extLst>
      <p:ext uri="{BB962C8B-B14F-4D97-AF65-F5344CB8AC3E}">
        <p14:creationId xmlns:p14="http://schemas.microsoft.com/office/powerpoint/2010/main" val="67470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dẫn</a:t>
            </a:r>
            <a:r>
              <a:rPr lang="en-US" baseline="0" smtClean="0"/>
              <a:t> vài bài: Các em vừa được lật mảnh ghép và thấy được 1 số hđ vui chơi của các bạn nhỏ, đó là các trò chơi dân gian được nhiều bạn nhỏ lựa chọn khi vui chơi cùng các bạn. Các em nếu chưa chơi, có thể thử nhé!</a:t>
            </a:r>
          </a:p>
          <a:p>
            <a:r>
              <a:rPr lang="en-US" baseline="0" smtClean="0"/>
              <a:t>Bài học hôm nay, các em sẽ nói về các hđ vui chơi của mình với bạn bè và luyện viết thành đoạn văn…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92229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29841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5549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341302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284231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lư</a:t>
            </a:r>
            <a:r>
              <a:rPr lang="en-US" baseline="0" smtClean="0"/>
              <a:t>u ý cho HS đây chỉ à gợi ý chứ k bắt buộc HS phải viết đoạn văn theo gợi ý này. Để HS có thể sáng tạo những đoạn văn mới mẻ hơn, độc đáo hơn.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88604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29898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11/12/2021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2" name="Title 1"/>
          <p:cNvSpPr>
            <a:spLocks noGrp="1"/>
          </p:cNvSpPr>
          <p:nvPr>
            <p:ph type="ctrTitle" idx="4294967295"/>
          </p:nvPr>
        </p:nvSpPr>
        <p:spPr>
          <a:xfrm>
            <a:off x="16043" y="2743200"/>
            <a:ext cx="7970839" cy="1371600"/>
          </a:xfrm>
          <a:solidFill>
            <a:schemeClr val="bg1"/>
          </a:solidFill>
        </p:spPr>
        <p:txBody>
          <a:bodyPr/>
          <a:lstStyle/>
          <a:p>
            <a:pPr algn="ctr"/>
            <a:r>
              <a:rPr lang="en-US" sz="8000">
                <a:latin typeface="Arial" panose="020B0604020202020204" pitchFamily="34" charset="0"/>
                <a:ea typeface="Arial-Rounded" panose="020B0500000000000000" pitchFamily="34" charset="0"/>
                <a:cs typeface="Arial" panose="020B0604020202020204" pitchFamily="34" charset="0"/>
              </a:rPr>
              <a:t>TIẾNG VIỆT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a:fillRect/>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4682" r="32415"/>
          <a:stretch>
            <a:fillRect/>
          </a:stretch>
        </p:blipFill>
        <p:spPr bwMode="auto">
          <a:xfrm>
            <a:off x="3413919" y="1600200"/>
            <a:ext cx="436623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a:fillRect/>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7097"/>
          <a:stretch>
            <a:fillRect/>
          </a:stretch>
        </p:blipFill>
        <p:spPr bwMode="auto">
          <a:xfrm>
            <a:off x="3413919" y="1600200"/>
            <a:ext cx="436623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99319" y="421394"/>
            <a:ext cx="10640357" cy="1255006"/>
            <a:chOff x="280267" y="915918"/>
            <a:chExt cx="10640357" cy="1255006"/>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9" name="TextBox 8"/>
            <p:cNvSpPr txBox="1"/>
            <p:nvPr/>
          </p:nvSpPr>
          <p:spPr>
            <a:xfrm>
              <a:off x="1033374" y="970595"/>
              <a:ext cx="9887250" cy="1200329"/>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 3 – 4 câu kể về một hoạt động em tham gia cùng các bạn.</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TextBox 12"/>
          <p:cNvSpPr txBox="1"/>
          <p:nvPr/>
        </p:nvSpPr>
        <p:spPr>
          <a:xfrm>
            <a:off x="1279344" y="1752600"/>
            <a:ext cx="10592776" cy="3970318"/>
          </a:xfrm>
          <a:prstGeom prst="rect">
            <a:avLst/>
          </a:prstGeom>
          <a:noFill/>
        </p:spPr>
        <p:txBody>
          <a:bodyPr wrap="square" rtlCol="0">
            <a:spAutoFit/>
          </a:bodyPr>
          <a:lstStyle/>
          <a:p>
            <a:pPr algn="just"/>
            <a:r>
              <a:rPr lang="en-US" sz="3600" smtClean="0">
                <a:solidFill>
                  <a:srgbClr val="EC700A"/>
                </a:solidFill>
                <a:latin typeface="Arial-Rounded" panose="020B0500000000000000" pitchFamily="34" charset="0"/>
                <a:ea typeface="Arial-Rounded" panose="020B0500000000000000" pitchFamily="34" charset="0"/>
                <a:cs typeface="Arial-Rounded" panose="020B0500000000000000" pitchFamily="34" charset="0"/>
              </a:rPr>
              <a:t>G:</a:t>
            </a:r>
          </a:p>
          <a:p>
            <a:pPr marL="571500" indent="-571500" algn="just">
              <a:buFontTx/>
              <a:buChar char="-"/>
            </a:pP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đã tham gia hoạt động gì cùng các bạn? (học tập, vui chơi,…)</a:t>
            </a:r>
          </a:p>
          <a:p>
            <a:pPr marL="571500" indent="-571500" algn="just">
              <a:buFontTx/>
              <a:buChar char="-"/>
            </a:pP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 động đó diễn ra ở đâu? Có những bạn nào tham gia?</a:t>
            </a:r>
          </a:p>
          <a:p>
            <a:pPr marL="571500" indent="-571500" algn="just">
              <a:buFontTx/>
              <a:buChar char="-"/>
            </a:pP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và các bạn đã làm những gì?</a:t>
            </a:r>
          </a:p>
          <a:p>
            <a:pPr marL="571500" indent="-571500" algn="just">
              <a:buFontTx/>
              <a:buChar char="-"/>
            </a:pP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cảm thấy thế nào khi tham gia hoạt động đó?</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28A0092B-C50C-407E-A947-70E740481C1C}">
                <a14:useLocalDpi xmlns:a14="http://schemas.microsoft.com/office/drawing/2010/main" val="0"/>
              </a:ext>
            </a:extLst>
          </a:blip>
          <a:srcRect l="19050" t="22190" r="19425" b="21200"/>
          <a:stretch>
            <a:fillRect/>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87489" y="1522095"/>
            <a:ext cx="67608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 mở đầu:</a:t>
            </a:r>
            <a:r>
              <a:rPr lang="en-US"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rPr>
              <a:t>Em đã tham gia hoạt động gì cùng các bạn?</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Rounded Rectangle 42"/>
          <p:cNvSpPr/>
          <p:nvPr/>
        </p:nvSpPr>
        <p:spPr>
          <a:xfrm>
            <a:off x="5187489" y="2684145"/>
            <a:ext cx="67608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Nội dung: </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Hoạt </a:t>
            </a:r>
            <a:r>
              <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động đó diễn ra ở đâu? Có những bạn nào tham gia</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ounded Rectangle 43"/>
          <p:cNvSpPr/>
          <p:nvPr/>
        </p:nvSpPr>
        <p:spPr>
          <a:xfrm>
            <a:off x="5187489" y="3846195"/>
            <a:ext cx="67608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Nội dung</a:t>
            </a:r>
            <a:r>
              <a:rPr lang="en-US" sz="2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rPr>
              <a:t>Em và các bạn đã làm những gì</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r>
              <a:rPr lang="en-US" sz="2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endPar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Rounded Rectangle 44"/>
          <p:cNvSpPr/>
          <p:nvPr/>
        </p:nvSpPr>
        <p:spPr>
          <a:xfrm>
            <a:off x="5187489" y="5008245"/>
            <a:ext cx="67608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Kết đoạn: </a:t>
            </a:r>
            <a:r>
              <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rPr>
              <a:t>Em cảm thấy thế nào khi tham gia hoạt động đó</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28A0092B-C50C-407E-A947-70E740481C1C}">
                <a14:useLocalDpi xmlns:a14="http://schemas.microsoft.com/office/drawing/2010/main" val="0"/>
              </a:ext>
            </a:extLst>
          </a:blip>
          <a:srcRect l="19050" t="22190" r="19425" b="21200"/>
          <a:stretch>
            <a:fillRect/>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279779"/>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610018"/>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451729"/>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2880519" y="1522095"/>
            <a:ext cx="1229076" cy="1144905"/>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2728119" y="2852334"/>
            <a:ext cx="1414638" cy="711921"/>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728119" y="4509516"/>
            <a:ext cx="1480962" cy="1184529"/>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55162" y="989629"/>
            <a:ext cx="6760830" cy="1064933"/>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 mở đầu:</a:t>
            </a:r>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Cuối tuần vừa rồi, em được tham quan vườn rau ở Hội An cùng với cô thầy và các bạn.</a:t>
            </a:r>
            <a:endParaRPr lang="en-US" sz="24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Rounded Rectangle 42"/>
          <p:cNvSpPr/>
          <p:nvPr/>
        </p:nvSpPr>
        <p:spPr>
          <a:xfrm>
            <a:off x="5187489" y="2297267"/>
            <a:ext cx="6760830" cy="1064933"/>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Nội dung: </a:t>
            </a:r>
            <a:r>
              <a:rPr lang="en-US" sz="28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Sáng sớm, các bạn cùng thầy cô di chuyển đến vườn rau bằng xe buýt. </a:t>
            </a:r>
            <a:endParaRPr lang="en-US" sz="28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ounded Rectangle 43"/>
          <p:cNvSpPr/>
          <p:nvPr/>
        </p:nvSpPr>
        <p:spPr>
          <a:xfrm>
            <a:off x="5187489" y="3700537"/>
            <a:ext cx="6760830" cy="1171426"/>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Nội dung</a:t>
            </a:r>
            <a:r>
              <a:rPr lang="en-US" sz="24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Tới vườn, chúng em được xem rất nhiều loại cây, loại rau. Chúng em còn được trải nghiệm hoạt động trồng cây, thu hoạch nông sản.</a:t>
            </a:r>
            <a:endParaRPr lang="en-US" sz="24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Rounded Rectangle 44"/>
          <p:cNvSpPr/>
          <p:nvPr/>
        </p:nvSpPr>
        <p:spPr>
          <a:xfrm>
            <a:off x="5187489" y="5199679"/>
            <a:ext cx="6760830" cy="1064933"/>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Kết đoạn: </a:t>
            </a:r>
            <a:r>
              <a:rPr lang="en-US" sz="24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Em và các bạn đã rất vui. Em mong sẽ có cơ hội quay lại nông trại nhiều lần nữa.</a:t>
            </a:r>
            <a:endParaRPr lang="en-US" sz="24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5489" y="1828800"/>
            <a:ext cx="11506200" cy="5029200"/>
          </a:xfrm>
          <a:prstGeom prst="round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Bài</a:t>
            </a:r>
            <a:r>
              <a:rPr lang="en-US"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làm</a:t>
            </a:r>
            <a:r>
              <a:rPr lang="en-US"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p>
          <a:p>
            <a:pPr algn="just"/>
            <a:r>
              <a:rPr lang="en-US"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CuĒ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Ǉuần νẂa ǟē, em đưϑ đi κam Ǖίan νΰŊ ǟau ở </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nông trại</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cùng vƞ cô κầy và các </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Sáng</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sĥ</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các</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cùng</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ầy</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cô</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di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ε</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u</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ΐϜ</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n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Α</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νΰ</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Ŋ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ǟau</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HP001 4 hàng" panose="020B0603050302020204" pitchFamily="34" charset="0"/>
                <a:ea typeface="Arial-Rounded" panose="020B0500000000000000" pitchFamily="34" charset="0"/>
                <a:cs typeface="Arial-Rounded" panose="020B0500000000000000" pitchFamily="34" charset="0"/>
              </a:rPr>
              <a:t>bằng</a:t>
            </a:r>
            <a:r>
              <a:rPr lang="en-US"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 λί</a:t>
            </a:r>
            <a:r>
              <a:rPr lang="en-US" sz="3600" b="1" dirty="0" err="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ýt</a:t>
            </a:r>
            <a:r>
              <a:rPr lang="en-US"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Tƞ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νΰ</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Ŋ,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ε</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úng em đư</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ϑ Κ΄</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m ǟất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ηΗϛ</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u lĲi cây, lĲi </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ǟau. Chúng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em cŜ đư</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ϑ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Ǉrải w</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θΗ</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İm hĲt đųg ǇrŬg cây,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u hĲ</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ε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wŪg </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sản</a:t>
            </a:r>
            <a:r>
              <a:rPr lang="en-US"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Em và các bạn đã ǟất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νί</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i. Em </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j</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Ϊ</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g sẽ có cơ hĖ Ǖ</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ί</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ay lại wŪg Ǉrại </a:t>
            </a:r>
            <a:r>
              <a:rPr lang="el-GR"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ηΗϛ</a:t>
            </a:r>
            <a:r>
              <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u lần </a:t>
            </a:r>
            <a:r>
              <a:rPr lang="vi-VN"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wữa</a:t>
            </a:r>
            <a:r>
              <a:rPr lang="en-US" sz="3600" b="1" dirty="0"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t>
            </a:r>
            <a:endParaRPr lang="vi-VN" sz="36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518319" y="1577966"/>
            <a:ext cx="886326" cy="736108"/>
            <a:chOff x="3041858" y="1727884"/>
            <a:chExt cx="1341175" cy="1196176"/>
          </a:xfrm>
        </p:grpSpPr>
        <p:sp>
          <p:nvSpPr>
            <p:cNvPr id="6"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Google Shape;423;p36"/>
            <p:cNvSpPr txBox="1"/>
            <p:nvPr/>
          </p:nvSpPr>
          <p:spPr>
            <a:xfrm>
              <a:off x="3186034" y="2153660"/>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4000" b="1" smtClean="0">
                  <a:solidFill>
                    <a:srgbClr val="0070C0"/>
                  </a:solidFill>
                  <a:latin typeface="HP001 4 hàng" panose="020B0603050302020204" pitchFamily="34" charset="0"/>
                  <a:ea typeface="Arial-Rounded" panose="020B0500000000000000" pitchFamily="34" charset="0"/>
                  <a:cs typeface="Arial-Rounded" panose="020B0500000000000000" pitchFamily="34" charset="0"/>
                </a:rPr>
                <a:t>2</a:t>
              </a:r>
              <a:endParaRPr lang="en-GB" sz="4000" b="1">
                <a:solidFill>
                  <a:srgbClr val="0070C0"/>
                </a:solidFill>
                <a:latin typeface="HP001 4 hàng" panose="020B0603050302020204" pitchFamily="34" charset="0"/>
                <a:ea typeface="Arial-Rounded" panose="020B0500000000000000" pitchFamily="34" charset="0"/>
                <a:cs typeface="Arial-Rounded" panose="020B0500000000000000" pitchFamily="34" charset="0"/>
              </a:endParaRPr>
            </a:p>
          </p:txBody>
        </p:sp>
      </p:grpSp>
      <p:sp>
        <p:nvSpPr>
          <p:cNvPr id="8" name="TextBox 7"/>
          <p:cNvSpPr txBox="1"/>
          <p:nvPr/>
        </p:nvSpPr>
        <p:spPr>
          <a:xfrm>
            <a:off x="819109" y="228600"/>
            <a:ext cx="10691810" cy="646331"/>
          </a:xfrm>
          <a:prstGeom prst="rect">
            <a:avLst/>
          </a:prstGeom>
          <a:noFill/>
        </p:spPr>
        <p:txBody>
          <a:bodyPr wrap="square" rtlCol="0">
            <a:spAutoFit/>
          </a:bodyPr>
          <a:lstStyle/>
          <a:p>
            <a:pPr algn="ctr"/>
            <a:r>
              <a:rPr lang="vi-VN"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 Thứ </a:t>
            </a:r>
            <a:r>
              <a:rPr lang="en-US" sz="3600" b="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3600" b="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wgày </a:t>
            </a:r>
            <a:r>
              <a:rPr lang="en-US"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a:t>
            </a:r>
            <a:r>
              <a:rPr lang="vi-VN" sz="3600" b="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el-GR"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κ</a:t>
            </a:r>
            <a:r>
              <a:rPr lang="vi-VN"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áng </a:t>
            </a:r>
            <a:r>
              <a:rPr lang="en-US" sz="3600" b="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a:t>
            </a:r>
            <a:r>
              <a:rPr lang="vi-VN" sz="3600" b="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 </a:t>
            </a:r>
            <a:r>
              <a:rPr lang="vi-VN"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wăm 2021 </a:t>
            </a:r>
            <a:endParaRPr lang="en-US"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823119" y="1030069"/>
            <a:ext cx="10691810" cy="646331"/>
          </a:xfrm>
          <a:prstGeom prst="rect">
            <a:avLst/>
          </a:prstGeom>
          <a:noFill/>
        </p:spPr>
        <p:txBody>
          <a:bodyPr wrap="square" rtlCol="0">
            <a:spAutoFit/>
          </a:bodyPr>
          <a:lstStyle/>
          <a:p>
            <a:pPr algn="ctr"/>
            <a:r>
              <a:rPr lang="vi-VN"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T</a:t>
            </a:r>
            <a:r>
              <a:rPr lang="el-GR"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vi-VN"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Ğng V</a:t>
            </a:r>
            <a:r>
              <a:rPr lang="el-GR"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vi-VN"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İ</a:t>
            </a:r>
            <a:r>
              <a:rPr lang="el-GR" sz="3600" b="1" smtClean="0">
                <a:solidFill>
                  <a:srgbClr val="002060"/>
                </a:solidFill>
                <a:latin typeface="HP001 4 hàng" panose="020B0603050302020204" pitchFamily="34" charset="0"/>
                <a:ea typeface="Arial-Rounded" panose="020B0500000000000000" pitchFamily="34" charset="0"/>
                <a:cs typeface="Arial-Rounded" panose="020B0500000000000000" pitchFamily="34" charset="0"/>
              </a:rPr>
              <a:t>Ι</a:t>
            </a:r>
            <a:r>
              <a:rPr lang="en-US"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 Tớ </a:t>
            </a:r>
            <a:r>
              <a:rPr lang="el-GR"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η</a:t>
            </a:r>
            <a:r>
              <a:rPr lang="en-US" sz="3600" b="1">
                <a:solidFill>
                  <a:srgbClr val="002060"/>
                </a:solidFill>
                <a:latin typeface="HP001 4 hàng" panose="020B0603050302020204" pitchFamily="34" charset="0"/>
                <a:ea typeface="Arial-Rounded" panose="020B0500000000000000" pitchFamily="34" charset="0"/>
                <a:cs typeface="Arial-Rounded" panose="020B0500000000000000" pitchFamily="34" charset="0"/>
              </a:rPr>
              <a:t>ớ cậu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a:fillRect/>
          </a:stretch>
        </p:blipFill>
        <p:spPr>
          <a:xfrm flipH="1">
            <a:off x="0" y="4291232"/>
            <a:ext cx="2818875" cy="244839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48" t="6431" b="19710"/>
          <a:stretch>
            <a:fillRect/>
          </a:stretch>
        </p:blipFill>
        <p:spPr>
          <a:xfrm>
            <a:off x="2002970" y="174171"/>
            <a:ext cx="8142513" cy="4833266"/>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Củng cố</a:t>
            </a:r>
            <a:endParaRPr lang="en-US" sz="9600" b="1">
              <a:solidFill>
                <a:srgbClr val="0070C0"/>
              </a:solidFill>
              <a:latin typeface="DomCasual" pitchFamily="18" charset="0"/>
              <a:ea typeface="DomCasual" pitchFamily="18" charset="0"/>
              <a:cs typeface="DomCasual"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a:fillRect/>
          </a:stretch>
        </p:blipFill>
        <p:spPr>
          <a:xfrm>
            <a:off x="9591358" y="4438774"/>
            <a:ext cx="2570480" cy="24051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19577"/>
          <a:stretch>
            <a:fillRect/>
          </a:stretch>
        </p:blipFill>
        <p:spPr>
          <a:xfrm flipH="1">
            <a:off x="0" y="4291232"/>
            <a:ext cx="2818875" cy="244839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948" t="6431" b="19710"/>
          <a:stretch>
            <a:fillRect/>
          </a:stretch>
        </p:blipFill>
        <p:spPr>
          <a:xfrm>
            <a:off x="2002970" y="174171"/>
            <a:ext cx="8142513" cy="4833266"/>
          </a:xfrm>
          <a:prstGeom prst="rect">
            <a:avLst/>
          </a:prstGeom>
        </p:spPr>
      </p:pic>
      <p:sp>
        <p:nvSpPr>
          <p:cNvPr id="5" name="Title 4"/>
          <p:cNvSpPr>
            <a:spLocks noGrp="1"/>
          </p:cNvSpPr>
          <p:nvPr>
            <p:ph type="title"/>
          </p:nvPr>
        </p:nvSpPr>
        <p:spPr>
          <a:xfrm>
            <a:off x="662236" y="2818047"/>
            <a:ext cx="10489585" cy="1325563"/>
          </a:xfrm>
        </p:spPr>
        <p:txBody>
          <a:bodyPr>
            <a:noAutofit/>
          </a:bodyPr>
          <a:lstStyle/>
          <a:p>
            <a:pPr algn="ctr"/>
            <a:r>
              <a:rPr lang="en-US" sz="9600" b="1" smtClean="0">
                <a:solidFill>
                  <a:srgbClr val="0070C0"/>
                </a:solidFill>
                <a:latin typeface="DomCasual" pitchFamily="18" charset="0"/>
                <a:ea typeface="DomCasual" pitchFamily="18" charset="0"/>
                <a:cs typeface="DomCasual" pitchFamily="18" charset="0"/>
              </a:rPr>
              <a:t>Dặn dò</a:t>
            </a:r>
            <a:endParaRPr lang="en-US" sz="9600" b="1">
              <a:solidFill>
                <a:srgbClr val="0070C0"/>
              </a:solidFill>
              <a:latin typeface="DomCasual" pitchFamily="18" charset="0"/>
              <a:ea typeface="DomCasual" pitchFamily="18" charset="0"/>
              <a:cs typeface="DomCasual"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5723" t="9736" b="17249"/>
          <a:stretch>
            <a:fillRect/>
          </a:stretch>
        </p:blipFill>
        <p:spPr>
          <a:xfrm>
            <a:off x="9591358" y="4438774"/>
            <a:ext cx="2570480" cy="24051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18000"/>
          </a:stretch>
        </a:blipFill>
        <a:effectLst/>
      </p:bgPr>
    </p:bg>
    <p:spTree>
      <p:nvGrpSpPr>
        <p:cNvPr id="1" name=""/>
        <p:cNvGrpSpPr/>
        <p:nvPr/>
      </p:nvGrpSpPr>
      <p:grpSpPr>
        <a:xfrm>
          <a:off x="0" y="0"/>
          <a:ext cx="0" cy="0"/>
          <a:chOff x="0" y="0"/>
          <a:chExt cx="0" cy="0"/>
        </a:xfrm>
      </p:grpSpPr>
      <p:sp>
        <p:nvSpPr>
          <p:cNvPr id="37" name="TextBox 36"/>
          <p:cNvSpPr txBox="1"/>
          <p:nvPr/>
        </p:nvSpPr>
        <p:spPr>
          <a:xfrm>
            <a:off x="562606" y="1066800"/>
            <a:ext cx="11032800" cy="1200329"/>
          </a:xfrm>
          <a:prstGeom prst="rect">
            <a:avLst/>
          </a:prstGeom>
          <a:noFill/>
          <a:ln w="57150">
            <a:noFill/>
          </a:ln>
        </p:spPr>
        <p:txBody>
          <a:bodyPr wrap="square" rtlCol="0">
            <a:spAutoFit/>
          </a:bodyPr>
          <a:lstStyle/>
          <a:p>
            <a:pPr algn="ctr">
              <a:spcBef>
                <a:spcPts val="600"/>
              </a:spcBef>
            </a:pPr>
            <a:r>
              <a:rPr lang="en-US" sz="7200" smtClean="0">
                <a:solidFill>
                  <a:srgbClr val="FF0066"/>
                </a:solidFill>
                <a:latin typeface="Arial" panose="020B0604020202020204" pitchFamily="34" charset="0"/>
                <a:ea typeface="Kids" panose="00000400000000000000" pitchFamily="2" charset="0"/>
                <a:cs typeface="Arial" panose="020B0604020202020204" pitchFamily="34"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19" y="513443"/>
            <a:ext cx="5962650" cy="5867400"/>
          </a:xfrm>
          <a:prstGeom prst="rect">
            <a:avLst/>
          </a:prstGeom>
        </p:spPr>
      </p:pic>
      <p:sp>
        <p:nvSpPr>
          <p:cNvPr id="3" name="Rounded Rectangle 2"/>
          <p:cNvSpPr/>
          <p:nvPr/>
        </p:nvSpPr>
        <p:spPr>
          <a:xfrm>
            <a:off x="4175919" y="2895600"/>
            <a:ext cx="7086600" cy="1676400"/>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LẬT MẢNH GHÉP</a:t>
            </a:r>
            <a:endParaRPr lang="en-US" sz="66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919" y="4144689"/>
            <a:ext cx="1413811" cy="1808873"/>
          </a:xfrm>
          <a:prstGeom prst="rect">
            <a:avLst/>
          </a:prstGeom>
        </p:spPr>
      </p:pic>
      <p:grpSp>
        <p:nvGrpSpPr>
          <p:cNvPr id="7" name="Group 6"/>
          <p:cNvGrpSpPr/>
          <p:nvPr/>
        </p:nvGrpSpPr>
        <p:grpSpPr>
          <a:xfrm>
            <a:off x="2761755" y="729671"/>
            <a:ext cx="6355158" cy="4446460"/>
            <a:chOff x="2502173" y="729671"/>
            <a:chExt cx="6355158" cy="4446460"/>
          </a:xfrm>
        </p:grpSpPr>
        <p:pic>
          <p:nvPicPr>
            <p:cNvPr id="7170" name="Picture 2" descr="Tổng hợp 100 trò chơi dân gian Việt Nam | Trang Nguyên S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173" y="729671"/>
              <a:ext cx="6355158" cy="44464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32919" y="1159144"/>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a:fillRect/>
          </a:stretch>
        </p:blipFill>
        <p:spPr bwMode="auto">
          <a:xfrm rot="8572703">
            <a:off x="1838380" y="309706"/>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a:fillRect/>
          </a:stretch>
        </p:blipFill>
        <p:spPr bwMode="auto">
          <a:xfrm rot="3585330">
            <a:off x="6434028" y="1598821"/>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a:fillRect/>
          </a:stretch>
        </p:blipFill>
        <p:spPr bwMode="auto">
          <a:xfrm rot="15482498">
            <a:off x="6081549" y="-1080834"/>
            <a:ext cx="3809999"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21045" t="53478" r="44218" b="6961"/>
          <a:stretch>
            <a:fillRect/>
          </a:stretch>
        </p:blipFill>
        <p:spPr bwMode="auto">
          <a:xfrm rot="6117843">
            <a:off x="3978992" y="-50222"/>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r="58535" b="46094"/>
          <a:stretch>
            <a:fillRect/>
          </a:stretch>
        </p:blipFill>
        <p:spPr bwMode="auto">
          <a:xfrm rot="13442062">
            <a:off x="4067338" y="2210433"/>
            <a:ext cx="432038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vector illustration of compatible 4 puzzle pieces in different  colors. 2370537 Vector Art at Vecteezy"/>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a:fillRect/>
          </a:stretch>
        </p:blipFill>
        <p:spPr bwMode="auto">
          <a:xfrm rot="9777068">
            <a:off x="2041746" y="2820034"/>
            <a:ext cx="3809999" cy="35051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26101" y="5645525"/>
            <a:ext cx="3483690" cy="946285"/>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Kéo co</a:t>
            </a:r>
            <a:endParaRPr lang="en-US" sz="44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23019" y="35194"/>
            <a:ext cx="2649232" cy="1077218"/>
          </a:xfrm>
          <a:prstGeom prst="rect">
            <a:avLst/>
          </a:prstGeom>
          <a:solidFill>
            <a:schemeClr val="accent6">
              <a:lumMod val="20000"/>
              <a:lumOff val="80000"/>
            </a:schemeClr>
          </a:solidFill>
        </p:spPr>
        <p:txBody>
          <a:bodyPr wrap="square" rtlCol="0">
            <a:spAutoFit/>
          </a:bodyPr>
          <a:lstStyle/>
          <a:p>
            <a:pPr algn="just"/>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 là một trò chơi dân gian</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2" name="Check mar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ẽ tranh về đề tài trò chơi dân gian đẹp nhất: Thả diều, kéo co, trốn tìm"/>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728119" y="1066800"/>
            <a:ext cx="6527209" cy="3871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919" y="4144689"/>
            <a:ext cx="1413811" cy="1808873"/>
          </a:xfrm>
          <a:prstGeom prst="rect">
            <a:avLst/>
          </a:prstGeom>
        </p:spPr>
      </p:pic>
      <p:pic>
        <p:nvPicPr>
          <p:cNvPr id="9"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a:fillRect/>
          </a:stretch>
        </p:blipFill>
        <p:spPr bwMode="auto">
          <a:xfrm rot="8572703">
            <a:off x="1838380" y="309706"/>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a:fillRect/>
          </a:stretch>
        </p:blipFill>
        <p:spPr bwMode="auto">
          <a:xfrm rot="3585330">
            <a:off x="6434028" y="1598821"/>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a:fillRect/>
          </a:stretch>
        </p:blipFill>
        <p:spPr bwMode="auto">
          <a:xfrm rot="15482498">
            <a:off x="6081549" y="-1080834"/>
            <a:ext cx="3809999"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21045" t="53478" r="44218" b="6961"/>
          <a:stretch>
            <a:fillRect/>
          </a:stretch>
        </p:blipFill>
        <p:spPr bwMode="auto">
          <a:xfrm rot="6117843">
            <a:off x="3978992" y="-50222"/>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r="58535" b="46094"/>
          <a:stretch>
            <a:fillRect/>
          </a:stretch>
        </p:blipFill>
        <p:spPr bwMode="auto">
          <a:xfrm rot="13442062">
            <a:off x="4067338" y="2210433"/>
            <a:ext cx="432038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a:fillRect/>
          </a:stretch>
        </p:blipFill>
        <p:spPr bwMode="auto">
          <a:xfrm rot="9777068">
            <a:off x="2041746" y="2820034"/>
            <a:ext cx="3809999" cy="35051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26101" y="5645525"/>
            <a:ext cx="3483690" cy="946285"/>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Thả diều</a:t>
            </a:r>
            <a:endParaRPr lang="en-US" sz="44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069" y="35194"/>
            <a:ext cx="2649232" cy="1077218"/>
          </a:xfrm>
          <a:prstGeom prst="rect">
            <a:avLst/>
          </a:prstGeom>
          <a:solidFill>
            <a:schemeClr val="accent6">
              <a:lumMod val="20000"/>
              <a:lumOff val="80000"/>
            </a:schemeClr>
          </a:solidFill>
        </p:spPr>
        <p:txBody>
          <a:bodyPr wrap="square" rtlCol="0">
            <a:spAutoFit/>
          </a:bodyPr>
          <a:lstStyle/>
          <a:p>
            <a:pPr algn="just"/>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 là một trò chơi dân gian</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2" name="Check mar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ổ chức trò chơi dân gian cho trẻ mầm non hiệu quả giáo dụ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382" y="750341"/>
            <a:ext cx="6451937" cy="4355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919" y="4144689"/>
            <a:ext cx="1413811" cy="1808873"/>
          </a:xfrm>
          <a:prstGeom prst="rect">
            <a:avLst/>
          </a:prstGeom>
        </p:spPr>
      </p:pic>
      <p:pic>
        <p:nvPicPr>
          <p:cNvPr id="9"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a:fillRect/>
          </a:stretch>
        </p:blipFill>
        <p:spPr bwMode="auto">
          <a:xfrm rot="8572703">
            <a:off x="1838380" y="309706"/>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59226" t="45218" r="6037" b="15221"/>
          <a:stretch>
            <a:fillRect/>
          </a:stretch>
        </p:blipFill>
        <p:spPr bwMode="auto">
          <a:xfrm rot="3585330">
            <a:off x="6434028" y="1598821"/>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a:fillRect/>
          </a:stretch>
        </p:blipFill>
        <p:spPr bwMode="auto">
          <a:xfrm rot="15482498">
            <a:off x="6081549" y="-1080834"/>
            <a:ext cx="3809999" cy="3505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21045" t="53478" r="44218" b="6961"/>
          <a:stretch>
            <a:fillRect/>
          </a:stretch>
        </p:blipFill>
        <p:spPr bwMode="auto">
          <a:xfrm rot="6117843">
            <a:off x="3978992" y="-50222"/>
            <a:ext cx="3619499" cy="34671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r="58535" b="46094"/>
          <a:stretch>
            <a:fillRect/>
          </a:stretch>
        </p:blipFill>
        <p:spPr bwMode="auto">
          <a:xfrm rot="13442062">
            <a:off x="4067338" y="2210433"/>
            <a:ext cx="432038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vector illustration of compatible 4 puzzle pieces in different  colors. 2370537 Vector Art at Vecteezy"/>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9443" l="0" r="99375">
                        <a14:foregroundMark x1="26510" y1="27183" x2="26510" y2="37399"/>
                        <a14:foregroundMark x1="63073" y1="17585" x2="60052" y2="32322"/>
                        <a14:foregroundMark x1="81510" y1="59257" x2="76927" y2="74241"/>
                        <a14:foregroundMark x1="20000" y1="27802" x2="17708" y2="33189"/>
                        <a14:foregroundMark x1="53750" y1="19381" x2="54792" y2="25077"/>
                      </a14:backgroundRemoval>
                    </a14:imgEffect>
                  </a14:imgLayer>
                </a14:imgProps>
              </a:ext>
              <a:ext uri="{28A0092B-C50C-407E-A947-70E740481C1C}">
                <a14:useLocalDpi xmlns:a14="http://schemas.microsoft.com/office/drawing/2010/main" val="0"/>
              </a:ext>
            </a:extLst>
          </a:blip>
          <a:srcRect l="45997" t="5216" r="17437" b="54789"/>
          <a:stretch>
            <a:fillRect/>
          </a:stretch>
        </p:blipFill>
        <p:spPr bwMode="auto">
          <a:xfrm rot="9777068">
            <a:off x="2041746" y="2820034"/>
            <a:ext cx="3809999" cy="350519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26101" y="5645525"/>
            <a:ext cx="3483690" cy="946285"/>
          </a:xfrm>
          <a:prstGeom prst="roundRect">
            <a:avLst/>
          </a:prstGeom>
          <a:solidFill>
            <a:srgbClr val="FFD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Bắn bi</a:t>
            </a:r>
            <a:endParaRPr lang="en-US" sz="44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069" y="35194"/>
            <a:ext cx="2649232" cy="1077218"/>
          </a:xfrm>
          <a:prstGeom prst="rect">
            <a:avLst/>
          </a:prstGeom>
          <a:solidFill>
            <a:schemeClr val="accent6">
              <a:lumMod val="20000"/>
              <a:lumOff val="80000"/>
            </a:schemeClr>
          </a:solidFill>
        </p:spPr>
        <p:txBody>
          <a:bodyPr wrap="square" rtlCol="0">
            <a:spAutoFit/>
          </a:bodyPr>
          <a:lstStyle/>
          <a:p>
            <a:pPr algn="just"/>
            <a:r>
              <a:rPr lang="en-US" sz="32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Đây là một trò chơi dân gian</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a:fillRect/>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7319" y="475221"/>
            <a:ext cx="2869596" cy="1107798"/>
          </a:xfrm>
          <a:prstGeom prst="rect">
            <a:avLst/>
          </a:prstGeom>
          <a:noFill/>
        </p:spPr>
        <p:txBody>
          <a:bodyPr wrap="square" lIns="121725" tIns="60862" rIns="121725" bIns="60862" rtlCol="0">
            <a:spAutoFit/>
          </a:bodyPr>
          <a:lstStyle/>
          <a:p>
            <a:r>
              <a:rPr lang="en-US" sz="48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Tuần </a:t>
            </a:r>
            <a:r>
              <a:rPr lang="en-US" sz="6400" b="1" smtClean="0">
                <a:solidFill>
                  <a:schemeClr val="tx1"/>
                </a:solidFill>
                <a:latin typeface="Akronism" pitchFamily="2" charset="0"/>
                <a:ea typeface="Arabia" pitchFamily="2" charset="0"/>
                <a:cs typeface="Arabia" pitchFamily="2" charset="0"/>
              </a:rPr>
              <a:t>10</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anose="020B0500000000000000" pitchFamily="34" charset="0"/>
                <a:ea typeface="Arial-Rounded" panose="020B0500000000000000" pitchFamily="34" charset="0"/>
                <a:cs typeface="Arial-Rounded" panose="020B0500000000000000" pitchFamily="34" charset="0"/>
              </a:rPr>
              <a:t>Bài </a:t>
            </a:r>
          </a:p>
          <a:p>
            <a:pPr algn="ctr"/>
            <a:r>
              <a:rPr lang="en-US" sz="5300" smtClean="0">
                <a:solidFill>
                  <a:srgbClr val="FFFFFF"/>
                </a:solidFill>
                <a:latin typeface="Akronism" pitchFamily="2" charset="0"/>
                <a:ea typeface="Arial-Rounded" panose="020B0500000000000000" pitchFamily="34" charset="0"/>
                <a:cs typeface="Arial-Rounded" panose="020B0500000000000000" pitchFamily="34" charset="0"/>
              </a:rPr>
              <a:t>17</a:t>
            </a:r>
            <a:endParaRPr lang="en-US" sz="5300">
              <a:solidFill>
                <a:srgbClr val="FFFFFF"/>
              </a:solidFill>
              <a:latin typeface="Akronism" pitchFamily="2" charset="0"/>
              <a:ea typeface="Arial-Rounded" panose="020B0500000000000000" pitchFamily="34" charset="0"/>
              <a:cs typeface="Arial-Rounded" panose="020B0500000000000000"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GỌI BẠN</a:t>
            </a:r>
            <a:endParaRPr lang="en-US" sz="48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2" descr="Download Farm Clipart Goat - Goat Cartoon Png - Full Size PNG Image - PNGk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range Calf Png Icons - Outline Pictures Of Calf Clipart - Full Size  Clipart (#5519650) - Pin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a:fillRect/>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 y="2047875"/>
            <a:ext cx="10971212"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7962" y="642937"/>
            <a:ext cx="10792757" cy="731520"/>
            <a:chOff x="280267" y="915918"/>
            <a:chExt cx="10792757" cy="731520"/>
          </a:xfrm>
        </p:grpSpPr>
        <p:grpSp>
          <p:nvGrpSpPr>
            <p:cNvPr id="8" name="Group 7"/>
            <p:cNvGrpSpPr/>
            <p:nvPr/>
          </p:nvGrpSpPr>
          <p:grpSpPr>
            <a:xfrm>
              <a:off x="280267" y="915918"/>
              <a:ext cx="758018" cy="731520"/>
              <a:chOff x="3041858" y="1727884"/>
              <a:chExt cx="1240359" cy="1188720"/>
            </a:xfrm>
          </p:grpSpPr>
          <p:sp>
            <p:nvSpPr>
              <p:cNvPr id="1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1</a:t>
                </a:r>
              </a:p>
            </p:txBody>
          </p:sp>
        </p:grpSp>
        <p:sp>
          <p:nvSpPr>
            <p:cNvPr id="9" name="TextBox 8"/>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việc làm của các bạn trong mỗi tranh.</a:t>
              </a:r>
              <a:endParaRPr lang="en-US" sz="36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a:fillRect/>
          </a:stretch>
        </p:blipFill>
        <p:spPr bwMode="auto">
          <a:xfrm>
            <a:off x="137318" y="594805"/>
            <a:ext cx="926630" cy="851947"/>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4589"/>
          <a:stretch>
            <a:fillRect/>
          </a:stretch>
        </p:blipFill>
        <p:spPr bwMode="auto">
          <a:xfrm>
            <a:off x="3413919" y="1600200"/>
            <a:ext cx="469908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546</Words>
  <Application>Microsoft Office PowerPoint</Application>
  <PresentationFormat>Custom</PresentationFormat>
  <Paragraphs>59</Paragraphs>
  <Slides>17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Akronism</vt:lpstr>
      <vt:lpstr>Arabia</vt:lpstr>
      <vt:lpstr>Arial</vt:lpstr>
      <vt:lpstr>Arial Rounded MT Bold</vt:lpstr>
      <vt:lpstr>Arial-Rounded</vt:lpstr>
      <vt:lpstr>Calibri</vt:lpstr>
      <vt:lpstr>DomCasual</vt:lpstr>
      <vt:lpstr>HP001 4 hàng</vt:lpstr>
      <vt:lpstr>Kids</vt:lpstr>
      <vt:lpstr>Office Theme</vt:lpstr>
      <vt:lpstr>TIẾNG VIỆT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ThaoPC</cp:lastModifiedBy>
  <cp:revision>347</cp:revision>
  <dcterms:created xsi:type="dcterms:W3CDTF">2021-05-23T10:25:00Z</dcterms:created>
  <dcterms:modified xsi:type="dcterms:W3CDTF">2021-11-12T09:07:02Z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77056B1BB34B40FA9AC87E7AFE02F094</vt:lpwstr>
  </property>
  <property fmtid="{D5CDD505-2E9C-101B-9397-08002B2CF9AE}" pid="3" name="KSOProductBuildVer">
    <vt:lpwstr>1033-11.2.0.10351</vt:lpwstr>
  </property>
</Properties>
</file>