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712" r:id="rId3"/>
    <p:sldMasterId id="2147483714" r:id="rId4"/>
    <p:sldMasterId id="2147483726" r:id="rId5"/>
    <p:sldMasterId id="2147483751" r:id="rId6"/>
    <p:sldMasterId id="2147483763" r:id="rId7"/>
    <p:sldMasterId id="2147483781" r:id="rId8"/>
  </p:sldMasterIdLst>
  <p:notesMasterIdLst>
    <p:notesMasterId r:id="rId24"/>
  </p:notesMasterIdLst>
  <p:sldIdLst>
    <p:sldId id="257" r:id="rId9"/>
    <p:sldId id="258" r:id="rId10"/>
    <p:sldId id="280" r:id="rId11"/>
    <p:sldId id="295" r:id="rId12"/>
    <p:sldId id="281" r:id="rId13"/>
    <p:sldId id="297" r:id="rId14"/>
    <p:sldId id="298" r:id="rId15"/>
    <p:sldId id="299" r:id="rId16"/>
    <p:sldId id="300" r:id="rId17"/>
    <p:sldId id="301" r:id="rId18"/>
    <p:sldId id="302" r:id="rId19"/>
    <p:sldId id="303" r:id="rId20"/>
    <p:sldId id="304" r:id="rId21"/>
    <p:sldId id="305" r:id="rId22"/>
    <p:sldId id="289"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6" d="100"/>
          <a:sy n="66"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211865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10/9/2022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5.jpe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7.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9.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10/9/2022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32DFF-139B-4A56-89CE-268933A5BF12}" type="datetimeFigureOut">
              <a:rPr lang="zh-CN" altLang="en-US" smtClean="0"/>
              <a:t>2022/10/9</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158A4B-13F8-4102-82ED-E8F1684198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2022/10/9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image" Target="../media/image31.png"/><Relationship Id="rId11" Type="http://schemas.openxmlformats.org/officeDocument/2006/relationships/image" Target="../media/image42.GIF"/><Relationship Id="rId5" Type="http://schemas.openxmlformats.org/officeDocument/2006/relationships/image" Target="../media/image30.png"/><Relationship Id="rId15" Type="http://schemas.openxmlformats.org/officeDocument/2006/relationships/slide" Target="slide7.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1.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image" Target="../media/image33.png"/><Relationship Id="rId11" Type="http://schemas.openxmlformats.org/officeDocument/2006/relationships/image" Target="../media/image42.GIF"/><Relationship Id="rId5" Type="http://schemas.openxmlformats.org/officeDocument/2006/relationships/image" Target="../media/image32.png"/><Relationship Id="rId15" Type="http://schemas.openxmlformats.org/officeDocument/2006/relationships/slide" Target="slide8.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6.png"/><Relationship Id="rId14" Type="http://schemas.openxmlformats.org/officeDocument/2006/relationships/image" Target="../media/image45.GIF"/></Relationships>
</file>

<file path=ppt/slides/_rels/slide12.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image" Target="../media/image35.png"/><Relationship Id="rId11" Type="http://schemas.openxmlformats.org/officeDocument/2006/relationships/image" Target="../media/image42.GIF"/><Relationship Id="rId5" Type="http://schemas.openxmlformats.org/officeDocument/2006/relationships/image" Target="../media/image34.png"/><Relationship Id="rId15" Type="http://schemas.openxmlformats.org/officeDocument/2006/relationships/slide" Target="slide8.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50.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3.png"/><Relationship Id="rId18" Type="http://schemas.openxmlformats.org/officeDocument/2006/relationships/audio" Target="../media/audio3.wav"/><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GIF"/><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69.xml"/><Relationship Id="rId6" Type="http://schemas.openxmlformats.org/officeDocument/2006/relationships/image" Target="../media/image28.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slide" Target="slide9.xml"/><Relationship Id="rId9" Type="http://schemas.openxmlformats.org/officeDocument/2006/relationships/image" Target="../media/image30.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image" Target="../media/image29.png"/><Relationship Id="rId11" Type="http://schemas.openxmlformats.org/officeDocument/2006/relationships/image" Target="../media/image42.GIF"/><Relationship Id="rId5" Type="http://schemas.openxmlformats.org/officeDocument/2006/relationships/image" Target="../media/image28.png"/><Relationship Id="rId15" Type="http://schemas.openxmlformats.org/officeDocument/2006/relationships/slide" Target="slide8.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pic>
        <p:nvPicPr>
          <p:cNvPr id="5" name="Picture 4"/>
          <p:cNvPicPr>
            <a:picLocks noChangeAspect="1"/>
          </p:cNvPicPr>
          <p:nvPr/>
        </p:nvPicPr>
        <p:blipFill>
          <a:blip r:embed="rId4"/>
          <a:stretch>
            <a:fillRect/>
          </a:stretch>
        </p:blipFill>
        <p:spPr>
          <a:xfrm>
            <a:off x="4442460" y="2948940"/>
            <a:ext cx="3286125" cy="3909060"/>
          </a:xfrm>
          <a:prstGeom prst="rect">
            <a:avLst/>
          </a:prstGeom>
        </p:spPr>
      </p:pic>
      <p:sp>
        <p:nvSpPr>
          <p:cNvPr id="6" name="Text Box 5"/>
          <p:cNvSpPr txBox="1"/>
          <p:nvPr/>
        </p:nvSpPr>
        <p:spPr>
          <a:xfrm>
            <a:off x="64770" y="6489700"/>
            <a:ext cx="3696970" cy="368300"/>
          </a:xfrm>
          <a:prstGeom prst="rect">
            <a:avLst/>
          </a:prstGeom>
          <a:noFill/>
        </p:spPr>
        <p:txBody>
          <a:bodyPr wrap="square" rtlCol="0">
            <a:spAutoFit/>
          </a:bodyPr>
          <a:lstStyle/>
          <a:p>
            <a:r>
              <a:rPr lang="en-US">
                <a:solidFill>
                  <a:schemeClr val="tx1"/>
                </a:solidFill>
                <a:effectLst>
                  <a:outerShdw blurRad="38100" dist="19050" dir="2700000" algn="tl" rotWithShape="0">
                    <a:schemeClr val="dk1">
                      <a:alpha val="40000"/>
                    </a:schemeClr>
                  </a:outerShdw>
                </a:effectLst>
              </a:rPr>
              <a:t>Bản quyền thuộc về: FB Hương Thảo</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5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a:solidFill>
                  <a:srgbClr val="002060"/>
                </a:solidFill>
                <a:latin typeface="UTM Avo" panose="02040603050506020204" pitchFamily="18" charset="0"/>
                <a:ea typeface="Tahoma" panose="020B0604030504040204" pitchFamily="34" charset="0"/>
                <a:cs typeface="UTM Avo" panose="02040603050506020204" pitchFamily="18" charset="0"/>
              </a:rPr>
              <a:t>Buổi sáng Vũ Duệ thường cõng em đi đâu?</a:t>
            </a:r>
            <a:endParaRPr kumimoji="0" lang="en-US" sz="36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2800">
                <a:solidFill>
                  <a:srgbClr val="002060"/>
                </a:solidFill>
                <a:latin typeface="UTM Avo" panose="02040603050506020204" pitchFamily="18" charset="0"/>
                <a:ea typeface="Tahoma" panose="020B0604030504040204" pitchFamily="34" charset="0"/>
                <a:cs typeface="UTM Avo" panose="02040603050506020204" pitchFamily="18" charset="0"/>
              </a:rPr>
              <a:t>Vũ Duệ đứng ngoài cửa ngóng vào, nghe thầy giảng bài.</a:t>
            </a:r>
            <a:endParaRPr kumimoji="0" lang="en-US" altLang="vi-VN"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a:t>
            </a:r>
            <a:r>
              <a:rPr kumimoji="0" lang="vi-VN" sz="1865" b="1"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Tahoma" panose="020B0604030504040204" pitchFamily="34" charset="0"/>
              </a:rPr>
              <a:t>2</a:t>
            </a:r>
            <a:r>
              <a:rPr kumimoji="0" sz="1865" b="1"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Tahoma" panose="020B0604030504040204" pitchFamily="34" charset="0"/>
              </a:rPr>
              <a:t> </a:t>
            </a: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a:solidFill>
                  <a:srgbClr val="002060"/>
                </a:solidFill>
                <a:latin typeface="UTM Avo" panose="02040603050506020204" pitchFamily="18" charset="0"/>
                <a:ea typeface="Tahoma" panose="020B0604030504040204" pitchFamily="34" charset="0"/>
                <a:cs typeface="UTM Avo" panose="02040603050506020204" pitchFamily="18" charset="0"/>
                <a:sym typeface="+mn-ea"/>
              </a:rPr>
              <a:t>Vì sao Vũ Duệ được thầy khen?</a:t>
            </a:r>
            <a:endParaRPr kumimoji="0" sz="36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mn-cs"/>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2800">
                <a:solidFill>
                  <a:srgbClr val="002060"/>
                </a:solidFill>
                <a:latin typeface="UTM Avo" panose="02040603050506020204" pitchFamily="18" charset="0"/>
                <a:ea typeface="Tahoma" panose="020B0604030504040204" pitchFamily="34" charset="0"/>
                <a:cs typeface="UTM Avo" panose="02040603050506020204" pitchFamily="18" charset="0"/>
              </a:rPr>
              <a:t>Vì Vũ Duệ có tinh thần chăm học</a:t>
            </a:r>
            <a:endParaRPr kumimoji="0" lang="en-US" altLang="vi-VN"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i="0" u="none" strike="noStrike" kern="1200" cap="none" spc="0" normalizeH="0" baseline="0" noProof="0" dirty="0">
                <a:ln>
                  <a:noFill/>
                </a:ln>
                <a:solidFill>
                  <a:srgbClr val="000000"/>
                </a:solidFill>
                <a:effectLst/>
                <a:uLnTx/>
                <a:uFillTx/>
                <a:latin typeface="UTM Avo" panose="02040603050506020204" pitchFamily="18" charset="0"/>
                <a:cs typeface="UTM Avo" panose="02040603050506020204" pitchFamily="18" charset="0"/>
              </a:rPr>
              <a:t>You are given </a:t>
            </a:r>
            <a:r>
              <a:rPr kumimoji="0" lang="vi-VN" sz="1865" i="0" u="none" strike="noStrike" kern="1200" cap="none" spc="0" normalizeH="0" baseline="0" noProof="0" dirty="0" smtClean="0">
                <a:ln>
                  <a:noFill/>
                </a:ln>
                <a:solidFill>
                  <a:srgbClr val="000000"/>
                </a:solidFill>
                <a:effectLst/>
                <a:uLnTx/>
                <a:uFillTx/>
                <a:latin typeface="UTM Avo" panose="02040603050506020204" pitchFamily="18" charset="0"/>
                <a:cs typeface="UTM Avo" panose="02040603050506020204" pitchFamily="18" charset="0"/>
              </a:rPr>
              <a:t>4</a:t>
            </a:r>
            <a:r>
              <a:rPr kumimoji="0" sz="1865" i="0" u="none" strike="noStrike" kern="1200" cap="none" spc="0" normalizeH="0" baseline="0" noProof="0" dirty="0" smtClean="0">
                <a:ln>
                  <a:noFill/>
                </a:ln>
                <a:solidFill>
                  <a:srgbClr val="000000"/>
                </a:solidFill>
                <a:effectLst/>
                <a:uLnTx/>
                <a:uFillTx/>
                <a:latin typeface="UTM Avo" panose="02040603050506020204" pitchFamily="18" charset="0"/>
                <a:cs typeface="UTM Avo" panose="02040603050506020204" pitchFamily="18" charset="0"/>
              </a:rPr>
              <a:t> </a:t>
            </a:r>
            <a:r>
              <a:rPr kumimoji="0" sz="1865" i="0" u="none" strike="noStrike" kern="1200" cap="none" spc="0" normalizeH="0" baseline="0" noProof="0" dirty="0">
                <a:ln>
                  <a:noFill/>
                </a:ln>
                <a:solidFill>
                  <a:srgbClr val="000000"/>
                </a:solidFill>
                <a:effectLst/>
                <a:uLnTx/>
                <a:uFillTx/>
                <a:latin typeface="UTM Avo" panose="02040603050506020204" pitchFamily="18" charset="0"/>
                <a:cs typeface="UTM Avo" panose="02040603050506020204" pitchFamily="18" charset="0"/>
              </a:rPr>
              <a:t>candies </a:t>
            </a:r>
            <a:endParaRPr kumimoji="0" sz="1865"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a:solidFill>
                  <a:srgbClr val="002060"/>
                </a:solidFill>
                <a:latin typeface="UTM Avo" panose="02040603050506020204" pitchFamily="18" charset="0"/>
                <a:ea typeface="Tahoma" panose="020B0604030504040204" pitchFamily="34" charset="0"/>
                <a:cs typeface="UTM Avo" panose="02040603050506020204" pitchFamily="18" charset="0"/>
                <a:sym typeface="+mn-ea"/>
              </a:rPr>
              <a:t>Vì sao Vũ Duệ được đi học?</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2800">
                <a:solidFill>
                  <a:srgbClr val="002060"/>
                </a:solidFill>
                <a:latin typeface="UTM Avo" panose="02040603050506020204" pitchFamily="18" charset="0"/>
                <a:ea typeface="Tahoma" panose="020B0604030504040204" pitchFamily="34" charset="0"/>
                <a:cs typeface="UTM Avo" panose="02040603050506020204" pitchFamily="18" charset="0"/>
              </a:rPr>
              <a:t>Thầy đồ thương hoàn cảnh khó khăn và sự ham học của Vũ Duệ nên cho Vũ Duệ vào học.</a:t>
            </a:r>
            <a:endParaRPr kumimoji="0" lang="en-US" altLang="vi-VN" sz="28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588655"/>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lang="vi-VN" sz="3735" dirty="0" smtClean="0">
                <a:solidFill>
                  <a:srgbClr val="FF0000"/>
                </a:solidFill>
                <a:latin typeface="Times New Roman" panose="02020603050405020304" pitchFamily="18" charset="0"/>
                <a:cs typeface="Times New Roman" panose="02020603050405020304" pitchFamily="18" charset="0"/>
              </a:rPr>
              <a:t>Kể trong nhóm</a:t>
            </a:r>
            <a:r>
              <a:rPr kumimoji="0" sz="3735"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a:t>
            </a:r>
            <a:r>
              <a:rPr lang="vi-VN" sz="3200" noProof="0" dirty="0" smtClean="0">
                <a:solidFill>
                  <a:srgbClr val="FF0000"/>
                </a:solidFill>
                <a:latin typeface="Times New Roman" panose="02020603050405020304" pitchFamily="18" charset="0"/>
                <a:cs typeface="Times New Roman" panose="02020603050405020304" pitchFamily="18" charset="0"/>
              </a:rPr>
              <a:t>ời</a:t>
            </a:r>
            <a:r>
              <a:rPr kumimoji="0" sz="3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88343" y="1722438"/>
            <a:ext cx="7112000" cy="1404620"/>
          </a:xfrm>
          <a:prstGeom prst="rect">
            <a:avLst/>
          </a:prstGeom>
          <a:noFill/>
          <a:ln w="9525">
            <a:noFill/>
          </a:ln>
        </p:spPr>
        <p:txBody>
          <a:bodyPr>
            <a:spAutoFit/>
          </a:bodyPr>
          <a:lstStyle/>
          <a:p>
            <a:pPr lvl="0" algn="ctr">
              <a:defRPr/>
            </a:pPr>
            <a:r>
              <a:rPr lang="vi-VN" sz="4265" dirty="0">
                <a:solidFill>
                  <a:prstClr val="black"/>
                </a:solidFill>
                <a:latin typeface="UTM Avo" panose="02040603050506020204" pitchFamily="18" charset="0"/>
                <a:cs typeface="UTM Avo" panose="020406030505060202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00" y="614362"/>
            <a:ext cx="9144000" cy="7150712"/>
          </a:xfrm>
          <a:prstGeom prst="rect">
            <a:avLst/>
          </a:prstGeom>
        </p:spPr>
      </p:pic>
      <p:pic>
        <p:nvPicPr>
          <p:cNvPr id="3" name="图片 2"/>
          <p:cNvPicPr>
            <a:picLocks noChangeAspect="1"/>
          </p:cNvPicPr>
          <p:nvPr/>
        </p:nvPicPr>
        <p:blipFill>
          <a:blip r:embed="rId4"/>
          <a:stretch>
            <a:fillRect/>
          </a:stretch>
        </p:blipFill>
        <p:spPr>
          <a:xfrm>
            <a:off x="2096850" y="1509713"/>
            <a:ext cx="7942501" cy="3981451"/>
          </a:xfrm>
          <a:prstGeom prst="rect">
            <a:avLst/>
          </a:prstGeom>
        </p:spPr>
      </p:pic>
      <p:pic>
        <p:nvPicPr>
          <p:cNvPr id="4" name="图片 3"/>
          <p:cNvPicPr>
            <a:picLocks noChangeAspect="1"/>
          </p:cNvPicPr>
          <p:nvPr/>
        </p:nvPicPr>
        <p:blipFill>
          <a:blip r:embed="rId5"/>
          <a:stretch>
            <a:fillRect/>
          </a:stretch>
        </p:blipFill>
        <p:spPr>
          <a:xfrm>
            <a:off x="1784132" y="995364"/>
            <a:ext cx="1911029" cy="2062609"/>
          </a:xfrm>
          <a:prstGeom prst="rect">
            <a:avLst/>
          </a:prstGeom>
        </p:spPr>
      </p:pic>
      <p:pic>
        <p:nvPicPr>
          <p:cNvPr id="5" name="图片 4"/>
          <p:cNvPicPr>
            <a:picLocks noChangeAspect="1"/>
          </p:cNvPicPr>
          <p:nvPr/>
        </p:nvPicPr>
        <p:blipFill>
          <a:blip r:embed="rId6"/>
          <a:stretch>
            <a:fillRect/>
          </a:stretch>
        </p:blipFill>
        <p:spPr>
          <a:xfrm>
            <a:off x="8776053" y="905902"/>
            <a:ext cx="1482494" cy="1830855"/>
          </a:xfrm>
          <a:prstGeom prst="rect">
            <a:avLst/>
          </a:prstGeom>
        </p:spPr>
      </p:pic>
      <p:pic>
        <p:nvPicPr>
          <p:cNvPr id="6" name="图片 5"/>
          <p:cNvPicPr>
            <a:picLocks noChangeAspect="1"/>
          </p:cNvPicPr>
          <p:nvPr/>
        </p:nvPicPr>
        <p:blipFill>
          <a:blip r:embed="rId7"/>
          <a:stretch>
            <a:fillRect/>
          </a:stretch>
        </p:blipFill>
        <p:spPr>
          <a:xfrm>
            <a:off x="2827021" y="4215766"/>
            <a:ext cx="6151721" cy="1510665"/>
          </a:xfrm>
          <a:prstGeom prst="rect">
            <a:avLst/>
          </a:prstGeom>
        </p:spPr>
      </p:pic>
      <p:grpSp>
        <p:nvGrpSpPr>
          <p:cNvPr id="11" name="组合 10"/>
          <p:cNvGrpSpPr/>
          <p:nvPr/>
        </p:nvGrpSpPr>
        <p:grpSpPr>
          <a:xfrm rot="6329695" flipH="1">
            <a:off x="7886001" y="2918103"/>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33" name="文本框 32"/>
          <p:cNvSpPr txBox="1"/>
          <p:nvPr/>
        </p:nvSpPr>
        <p:spPr>
          <a:xfrm>
            <a:off x="3432167" y="2598372"/>
            <a:ext cx="4693090" cy="1420495"/>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nghe</a:t>
            </a:r>
          </a:p>
        </p:txBody>
      </p:sp>
    </p:spTree>
  </p:cSld>
  <p:clrMapOvr>
    <a:masterClrMapping/>
  </p:clrMapOvr>
  <p:transition advClick="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11" name="Content Placeholder 10"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pic>
        <p:nvPicPr>
          <p:cNvPr id="3" name="Picture 2"/>
          <p:cNvPicPr>
            <a:picLocks noChangeAspect="1"/>
          </p:cNvPicPr>
          <p:nvPr/>
        </p:nvPicPr>
        <p:blipFill>
          <a:blip r:embed="rId6"/>
          <a:stretch>
            <a:fillRect/>
          </a:stretch>
        </p:blipFill>
        <p:spPr>
          <a:xfrm>
            <a:off x="2339340" y="215900"/>
            <a:ext cx="7430135" cy="639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You are given 3 candies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Vì sao cậu bé Vũ Duệ không được đi học?</a:t>
            </a:r>
            <a:endParaRPr kumimoji="0" lang="en-US" sz="40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a:solidFill>
                  <a:srgbClr val="002060"/>
                </a:solidFill>
                <a:latin typeface="UTM Avo" panose="02040603050506020204" pitchFamily="18" charset="0"/>
                <a:ea typeface="Tahoma" panose="020B0604030504040204" pitchFamily="34" charset="0"/>
                <a:cs typeface="UTM Avo" panose="02040603050506020204" pitchFamily="18" charset="0"/>
              </a:rPr>
              <a:t>Vì Vũ Duệ là con nhà nghèo, bố mẹ không có tiền cho đi học, phải ở nhà trông em.</a:t>
            </a:r>
            <a:endParaRPr kumimoji="0" lang="en-US" altLang="vi-VN" sz="32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95020725"/>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297</Words>
  <Application>Microsoft Office PowerPoint</Application>
  <PresentationFormat>Widescreen</PresentationFormat>
  <Paragraphs>40</Paragraphs>
  <Slides>15</Slides>
  <Notes>9</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15</vt:i4>
      </vt:variant>
    </vt:vector>
  </HeadingPairs>
  <TitlesOfParts>
    <vt:vector size="37" baseType="lpstr">
      <vt:lpstr>微软雅黑</vt:lpstr>
      <vt:lpstr>微软雅黑</vt:lpstr>
      <vt:lpstr>SimSun</vt:lpstr>
      <vt:lpstr>SimSun</vt:lpstr>
      <vt:lpstr>.VnAvant</vt:lpstr>
      <vt:lpstr>Arial</vt:lpstr>
      <vt:lpstr>Arial-Rounded</vt:lpstr>
      <vt:lpstr>Calibri</vt:lpstr>
      <vt:lpstr>Calibri Light</vt:lpstr>
      <vt:lpstr>等线</vt:lpstr>
      <vt:lpstr>黑体</vt:lpstr>
      <vt:lpstr>Tahoma</vt:lpstr>
      <vt:lpstr>Times New Roman</vt:lpstr>
      <vt:lpstr>UTM Avo</vt:lpstr>
      <vt:lpstr>1_Office Theme</vt:lpstr>
      <vt:lpstr>1_Office 主题​​</vt:lpstr>
      <vt:lpstr>4_Office Theme</vt:lpstr>
      <vt:lpstr>2_Office 主题​​</vt:lpstr>
      <vt:lpstr>1_Office Theme</vt:lpstr>
      <vt:lpstr>7_Office Theme</vt:lpstr>
      <vt:lpstr>Office 主题</vt:lpstr>
      <vt:lpstr>2_Office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
  <cp:lastModifiedBy>User</cp:lastModifiedBy>
  <cp:revision>8</cp:revision>
  <dcterms:created xsi:type="dcterms:W3CDTF">2021-05-24T04:43:32Z</dcterms:created>
  <dcterms:modified xsi:type="dcterms:W3CDTF">2022-10-09T10:27:02Z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