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6" r:id="rId3"/>
    <p:sldMasterId id="2147483698" r:id="rId4"/>
    <p:sldMasterId id="2147483712" r:id="rId5"/>
    <p:sldMasterId id="2147483714" r:id="rId6"/>
    <p:sldMasterId id="2147483726" r:id="rId7"/>
    <p:sldMasterId id="2147483751" r:id="rId8"/>
    <p:sldMasterId id="2147483769" r:id="rId9"/>
    <p:sldMasterId id="2147483781" r:id="rId10"/>
    <p:sldMasterId id="2147483825" r:id="rId11"/>
    <p:sldMasterId id="2147483836" r:id="rId12"/>
  </p:sldMasterIdLst>
  <p:notesMasterIdLst>
    <p:notesMasterId r:id="rId34"/>
  </p:notesMasterIdLst>
  <p:sldIdLst>
    <p:sldId id="257" r:id="rId13"/>
    <p:sldId id="258" r:id="rId14"/>
    <p:sldId id="296" r:id="rId15"/>
    <p:sldId id="260" r:id="rId16"/>
    <p:sldId id="261" r:id="rId17"/>
    <p:sldId id="262" r:id="rId18"/>
    <p:sldId id="290" r:id="rId19"/>
    <p:sldId id="304" r:id="rId20"/>
    <p:sldId id="291" r:id="rId21"/>
    <p:sldId id="300" r:id="rId22"/>
    <p:sldId id="302" r:id="rId23"/>
    <p:sldId id="301" r:id="rId24"/>
    <p:sldId id="303" r:id="rId25"/>
    <p:sldId id="292" r:id="rId26"/>
    <p:sldId id="297" r:id="rId27"/>
    <p:sldId id="293" r:id="rId28"/>
    <p:sldId id="298" r:id="rId29"/>
    <p:sldId id="295" r:id="rId30"/>
    <p:sldId id="271" r:id="rId31"/>
    <p:sldId id="272" r:id="rId32"/>
    <p:sldId id="289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7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19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5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445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68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80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741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361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87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675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7675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0622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0968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4507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1362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847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0457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401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8796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6099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209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941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3650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5410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961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884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0381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7577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6821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0392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872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6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7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04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3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24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97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87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5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78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30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929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244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490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671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54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341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450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- tranthao121004@gmail.com</a:t>
            </a:r>
            <a:endParaRPr kumimoji="0" lang="zh-CN" alt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2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3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811" r:id="rId9"/>
    <p:sldLayoutId id="2147483808" r:id="rId10"/>
    <p:sldLayoutId id="2147483805" r:id="rId11"/>
    <p:sldLayoutId id="2147483803" r:id="rId12"/>
    <p:sldLayoutId id="2147483802" r:id="rId13"/>
    <p:sldLayoutId id="2147483669" r:id="rId14"/>
    <p:sldLayoutId id="2147483670" r:id="rId15"/>
    <p:sldLayoutId id="2147483671" r:id="rId16"/>
    <p:sldLayoutId id="2147483672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812" r:id="rId5"/>
    <p:sldLayoutId id="2147483810" r:id="rId6"/>
    <p:sldLayoutId id="2147483809" r:id="rId7"/>
    <p:sldLayoutId id="2147483807" r:id="rId8"/>
    <p:sldLayoutId id="2147483806" r:id="rId9"/>
    <p:sldLayoutId id="2147483804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800" r:id="rId3"/>
    <p:sldLayoutId id="2147483799" r:id="rId4"/>
    <p:sldLayoutId id="2147483798" r:id="rId5"/>
    <p:sldLayoutId id="2147483797" r:id="rId6"/>
    <p:sldLayoutId id="2147483796" r:id="rId7"/>
    <p:sldLayoutId id="2147483795" r:id="rId8"/>
    <p:sldLayoutId id="2147483794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93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24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7.png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575175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</a:t>
            </a:r>
            <a:r>
              <a:rPr lang="en-US" altLang="vi-VN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509184"/>
            <a:ext cx="3467100" cy="596900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610056"/>
            <a:ext cx="3467100" cy="545896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7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4222217" y="1831667"/>
            <a:ext cx="6630153" cy="2315191"/>
            <a:chOff x="214985" y="3183956"/>
            <a:chExt cx="3657960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214985" y="3183956"/>
              <a:ext cx="3657960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391985" y="4072029"/>
              <a:ext cx="3287475" cy="476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Hương</a:t>
              </a:r>
              <a:r>
                <a:rPr kumimoji="0" lang="vi-VN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 thơm hơi nhẹ khẽ bay qua.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7457" y="55408"/>
            <a:ext cx="1240971" cy="849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2561" y="2110800"/>
            <a:ext cx="2912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Thoảng 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86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06969" y="714375"/>
            <a:ext cx="629729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lớp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rồi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ạ!”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tươi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dạy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viết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thoảng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ghé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lớp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bài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giảng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Yêu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mãi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điểm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cho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Nguyễn Xuân Sanh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52832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245491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445897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775970" y="91249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49630" y="289814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849630" y="47644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20366" y="-22517"/>
            <a:ext cx="3129326" cy="877441"/>
            <a:chOff x="708943" y="6110866"/>
            <a:chExt cx="5825836" cy="999316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1" y="6163761"/>
              <a:ext cx="5167385" cy="946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kumimoji="0" lang="vi-V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 tiếp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999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bldLvl="0" animBg="1"/>
      <p:bldP spid="6" grpId="0" bldLvl="0" animBg="1"/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4222217" y="947747"/>
            <a:ext cx="6630153" cy="2315191"/>
            <a:chOff x="214985" y="3183956"/>
            <a:chExt cx="3657960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214985" y="3183956"/>
              <a:ext cx="3657960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391985" y="4072029"/>
              <a:ext cx="3287475" cy="476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Hương thơm hơi nhẹ khẽ bay qua.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7457" y="55408"/>
            <a:ext cx="1240971" cy="84908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4207278" y="3408439"/>
            <a:ext cx="6630153" cy="2149400"/>
            <a:chOff x="214985" y="3183956"/>
            <a:chExt cx="3657960" cy="2109019"/>
          </a:xfrm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214985" y="3183956"/>
              <a:ext cx="3657960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479267" y="4042662"/>
              <a:ext cx="3287475" cy="93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Tạm dừng lại một thời gian ngắn ở nơi nào đó.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294001" y="1044000"/>
            <a:ext cx="2912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Thoảng 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96791" y="3736341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Ghé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205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lang="en-US" sz="4000" dirty="0">
              <a:solidFill>
                <a:srgbClr val="00206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Sáng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Cũng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rồi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Đáp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“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Chào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ạ!”</a:t>
            </a: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mỉm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cười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thật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 smtClean="0">
                <a:latin typeface="Arial-Rounded" panose="020B0500000000000000" charset="0"/>
                <a:cs typeface="Arial-Rounded" panose="020B0500000000000000" charset="0"/>
              </a:rPr>
              <a:t>tươi</a:t>
            </a:r>
            <a:r>
              <a:rPr lang="vi-VN" sz="2600" dirty="0" smtClean="0">
                <a:latin typeface="Arial-Rounded" panose="020B0500000000000000" charset="0"/>
                <a:cs typeface="Arial-Rounded" panose="020B0500000000000000" charset="0"/>
              </a:rPr>
              <a:t>.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dạy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tập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viết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Gió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đưa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thoảng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hương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nhài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Nắng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ghé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Xem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 smtClean="0"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vi-VN" sz="2600" dirty="0" smtClean="0">
                <a:latin typeface="Arial-Rounded" panose="020B0500000000000000" charset="0"/>
                <a:cs typeface="Arial-Rounded" panose="020B0500000000000000" charset="0"/>
              </a:rPr>
              <a:t>.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giảng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Ấm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trang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vở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thơm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tho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thương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ngắm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mãi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mười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 smtClean="0">
                <a:latin typeface="Arial-Rounded" panose="020B0500000000000000" charset="0"/>
                <a:cs typeface="Arial-Rounded" panose="020B0500000000000000" charset="0"/>
              </a:rPr>
              <a:t>cho</a:t>
            </a:r>
            <a:r>
              <a:rPr lang="vi-VN" sz="2600" dirty="0" smtClean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r"/>
            <a:r>
              <a:rPr lang="vi-VN" sz="26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Nguyễn Xuân Sanh</a:t>
            </a:r>
            <a:endParaRPr lang="en-US" sz="2600" dirty="0">
              <a:solidFill>
                <a:srgbClr val="00206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70213"/>
            <a:ext cx="3437331" cy="593405"/>
            <a:chOff x="708943" y="6110866"/>
            <a:chExt cx="5825836" cy="649137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0803" y="1938635"/>
            <a:ext cx="3204845" cy="27863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95215" y="2870160"/>
            <a:ext cx="5056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TÌM HIỂU BÀI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508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329305" y="513414"/>
            <a:ext cx="8346516" cy="622377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Cô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giáo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đáp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lại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lời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chào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của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học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sinh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như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thế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 smtClean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nào</a:t>
            </a:r>
            <a:r>
              <a:rPr lang="vi-VN" altLang="zh-CN" sz="2800" dirty="0" smtClean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86577" y="1174768"/>
            <a:ext cx="6861278" cy="650531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Cô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mỉm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cười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thật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tươi</a:t>
            </a:r>
            <a:endParaRPr lang="en-US" altLang="zh-CN" sz="2800" dirty="0">
              <a:solidFill>
                <a:srgbClr val="FF0000"/>
              </a:solidFill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04159" y="1978719"/>
            <a:ext cx="8346516" cy="609477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Tìm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những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câu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thơ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tả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cảnh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vật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khi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cô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dạy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em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học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 smtClean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bài</a:t>
            </a:r>
            <a:r>
              <a:rPr lang="vi-VN" altLang="zh-CN" sz="2800" dirty="0" smtClean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.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858508" y="2605806"/>
            <a:ext cx="6861278" cy="129159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Gió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đưa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thoảng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hương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nhài</a:t>
            </a:r>
            <a:endParaRPr lang="en-US" sz="2600" dirty="0">
              <a:solidFill>
                <a:srgbClr val="FF0000"/>
              </a:solidFill>
              <a:latin typeface="Arial-Rounded" panose="020B0500000000000000" charset="0"/>
              <a:ea typeface="+mn-ea"/>
              <a:cs typeface="Arial-Rounded" panose="020B0500000000000000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Nắng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ghé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vào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cửa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lớp</a:t>
            </a:r>
            <a:endParaRPr lang="zh-CN" altLang="en-US" sz="2800" dirty="0">
              <a:solidFill>
                <a:srgbClr val="FF0000"/>
              </a:solidFill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40030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3404159" y="3994843"/>
            <a:ext cx="8346516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nhỏ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đã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kể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những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về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cô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giáo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của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mình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723640" y="4489355"/>
            <a:ext cx="6861278" cy="61064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Kể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cô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dạy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tập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viết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giảng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bài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... </a:t>
            </a:r>
            <a:endParaRPr lang="zh-CN" altLang="en-US" sz="2800" dirty="0">
              <a:solidFill>
                <a:srgbClr val="FF0000"/>
              </a:solidFill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3404159" y="5219576"/>
            <a:ext cx="8525586" cy="914398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Qua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bài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thơ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,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em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thấy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tình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cảm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của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nhỏ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dành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cho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cô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như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thế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nào</a:t>
            </a:r>
            <a:r>
              <a:rPr lang="en-US" altLang="zh-CN" sz="2800" dirty="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723640" y="6021105"/>
            <a:ext cx="6861278" cy="61064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nhỏ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rất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yêu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quý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cô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giáo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mình</a:t>
            </a:r>
            <a:endParaRPr lang="zh-CN" altLang="en-US" sz="2800" dirty="0">
              <a:solidFill>
                <a:srgbClr val="FF0000"/>
              </a:solidFill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11" grpId="0" animBg="1"/>
      <p:bldP spid="11" grpId="1" animBg="1"/>
      <p:bldP spid="12" grpId="0"/>
      <p:bldP spid="12" grpId="1"/>
      <p:bldP spid="2" grpId="0" animBg="1"/>
      <p:bldP spid="5" grpId="0"/>
      <p:bldP spid="5" grpId="1"/>
      <p:bldP spid="14" grpId="0" animBg="1"/>
      <p:bldP spid="14" grpId="1" animBg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0803" y="1938635"/>
            <a:ext cx="3204845" cy="27863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28159" y="2374126"/>
            <a:ext cx="752856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noProof="0" dirty="0" smtClean="0">
                <a:ln w="12700">
                  <a:solidFill>
                    <a:srgbClr val="F0A22E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F0A22E"/>
                  </a:outerShdw>
                </a:effectLst>
                <a:latin typeface="Tahoma" panose="020B0604030504040204" pitchFamily="34" charset="0"/>
              </a:rPr>
              <a:t>HỌC THUỘC LÒNG 2 KHỔ THƠ CON YÊU THÍCH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F0A22E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F0A22E"/>
                </a:outerShdw>
              </a:effectLst>
              <a:uLnTx/>
              <a:uFillTx/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56763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363" y="831170"/>
            <a:ext cx="9315808" cy="46698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10" y="-17861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2022" y="1693543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51" y="4229902"/>
            <a:ext cx="9976293" cy="2449857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10634712" y="473098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183152" y="2173857"/>
            <a:ext cx="7664233" cy="83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</a:t>
            </a:r>
            <a:r>
              <a:rPr kumimoji="0" lang="vi-VN" altLang="zh-CN" sz="44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tập theo văn bản</a:t>
            </a:r>
            <a:endParaRPr kumimoji="0" lang="en-US" altLang="zh-CN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3944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85705" y="474699"/>
            <a:ext cx="1100709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ngạc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nhiên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vi-VN" sz="4400" b="1" dirty="0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:</a:t>
            </a:r>
            <a:endParaRPr lang="en-US" sz="4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50795" y="3357245"/>
            <a:ext cx="7272655" cy="2860040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a</a:t>
            </a:r>
            <a:r>
              <a:rPr lang="vi-VN" sz="32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)</a:t>
            </a:r>
            <a:r>
              <a:rPr lang="en-US" sz="32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Ôi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!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hay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!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)</a:t>
            </a:r>
            <a:r>
              <a:rPr lang="en-US" sz="32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Oa</a:t>
            </a:r>
            <a:r>
              <a:rPr lang="en-US" sz="32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món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! </a:t>
            </a:r>
            <a:r>
              <a:rPr lang="en-US" sz="32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on c</a:t>
            </a:r>
            <a:r>
              <a:rPr lang="en-US" sz="3200" dirty="0" err="1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ảm</a:t>
            </a:r>
            <a:r>
              <a:rPr lang="en-US" sz="32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ơn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!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2" name="Text Box 1"/>
          <p:cNvSpPr txBox="1"/>
          <p:nvPr/>
        </p:nvSpPr>
        <p:spPr>
          <a:xfrm>
            <a:off x="485705" y="1327604"/>
            <a:ext cx="1100709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a.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Lần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đầu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thấy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rất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hay</a:t>
            </a:r>
          </a:p>
          <a:p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mẹ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món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quà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bất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ngờ</a:t>
            </a:r>
            <a:endParaRPr lang="en-US" sz="3600" dirty="0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43" y="41900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con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mình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230" y="2135505"/>
            <a:ext cx="7116445" cy="36937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32"/>
          <p:cNvSpPr txBox="1"/>
          <p:nvPr/>
        </p:nvSpPr>
        <p:spPr>
          <a:xfrm>
            <a:off x="1457437" y="1071955"/>
            <a:ext cx="1063296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lnSpc>
                <a:spcPct val="150000"/>
              </a:lnSpc>
              <a:defRPr/>
            </a:pPr>
            <a:r>
              <a:rPr lang="vi-VN" altLang="zh-CN" sz="36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1. Giờ học Đọc tuần trước các con đã học bài gì? </a:t>
            </a:r>
          </a:p>
          <a:p>
            <a:pPr defTabSz="457200">
              <a:lnSpc>
                <a:spcPct val="150000"/>
              </a:lnSpc>
              <a:defRPr/>
            </a:pPr>
            <a:r>
              <a:rPr lang="vi-VN" altLang="zh-CN" sz="36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2. Con học được điều gì qua bài đọc đó?</a:t>
            </a:r>
            <a:endParaRPr lang="en-US" altLang="zh-CN" sz="36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08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7679" y="77470"/>
            <a:ext cx="7583170" cy="1361905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800" b="1" i="1" dirty="0" err="1">
                <a:latin typeface="HP001 4 hàng" panose="020B0603050302020204" pitchFamily="34" charset="0"/>
                <a:cs typeface="Arial Narrow" panose="020B0606020202030204" charset="0"/>
              </a:rPr>
              <a:t>Thứ</a:t>
            </a:r>
            <a:r>
              <a:rPr lang="en-US" sz="2800" b="1" i="1" dirty="0">
                <a:latin typeface="HP001 4 hàng" panose="020B0603050302020204" pitchFamily="34" charset="0"/>
                <a:cs typeface="Arial Narrow" panose="020B0606020202030204" charset="0"/>
              </a:rPr>
              <a:t> </a:t>
            </a:r>
            <a:r>
              <a:rPr lang="en-US" sz="2800" b="1" i="1" dirty="0" err="1">
                <a:latin typeface="HP001 4 hàng" panose="020B0603050302020204" pitchFamily="34" charset="0"/>
                <a:cs typeface="Arial Narrow" panose="020B0606020202030204" charset="0"/>
              </a:rPr>
              <a:t>hai</a:t>
            </a:r>
            <a:r>
              <a:rPr lang="en-US" sz="2800" b="1" i="1" dirty="0">
                <a:latin typeface="HP001 4 hàng" panose="020B0603050302020204" pitchFamily="34" charset="0"/>
                <a:cs typeface="Arial Narrow" panose="020B0606020202030204" charset="0"/>
              </a:rPr>
              <a:t> </a:t>
            </a:r>
            <a:r>
              <a:rPr lang="en-US" sz="2800" b="1" i="1" dirty="0" err="1">
                <a:latin typeface="HP001 4 hàng" panose="020B0603050302020204" pitchFamily="34" charset="0"/>
                <a:cs typeface="Arial Narrow" panose="020B0606020202030204" charset="0"/>
              </a:rPr>
              <a:t>ngày</a:t>
            </a:r>
            <a:r>
              <a:rPr lang="en-US" sz="2800" b="1" i="1" dirty="0">
                <a:latin typeface="HP001 4 hàng" panose="020B0603050302020204" pitchFamily="34" charset="0"/>
                <a:cs typeface="Arial Narrow" panose="020B0606020202030204" charset="0"/>
              </a:rPr>
              <a:t> </a:t>
            </a:r>
            <a:r>
              <a:rPr lang="en-US" sz="2800" b="1" i="1" dirty="0" smtClean="0">
                <a:latin typeface="HP001 4 hàng" panose="020B0603050302020204" pitchFamily="34" charset="0"/>
                <a:cs typeface="Arial Narrow" panose="020B0606020202030204" charset="0"/>
              </a:rPr>
              <a:t>3 </a:t>
            </a:r>
            <a:r>
              <a:rPr lang="en-US" sz="2800" b="1" i="1" dirty="0" err="1">
                <a:latin typeface="HP001 4 hàng" panose="020B0603050302020204" pitchFamily="34" charset="0"/>
                <a:cs typeface="Arial Narrow" panose="020B0606020202030204" charset="0"/>
              </a:rPr>
              <a:t>tháng</a:t>
            </a:r>
            <a:r>
              <a:rPr lang="en-US" sz="2800" b="1" i="1" dirty="0">
                <a:latin typeface="HP001 4 hàng" panose="020B0603050302020204" pitchFamily="34" charset="0"/>
                <a:cs typeface="Arial Narrow" panose="020B0606020202030204" charset="0"/>
              </a:rPr>
              <a:t> 10 </a:t>
            </a:r>
            <a:r>
              <a:rPr lang="en-US" sz="2800" b="1" i="1" dirty="0" err="1">
                <a:latin typeface="HP001 4 hàng" panose="020B0603050302020204" pitchFamily="34" charset="0"/>
                <a:cs typeface="Arial Narrow" panose="020B0606020202030204" charset="0"/>
              </a:rPr>
              <a:t>năm</a:t>
            </a:r>
            <a:r>
              <a:rPr lang="en-US" sz="2800" b="1" i="1">
                <a:latin typeface="HP001 4 hàng" panose="020B0603050302020204" pitchFamily="34" charset="0"/>
                <a:cs typeface="Arial Narrow" panose="020B0606020202030204" charset="0"/>
              </a:rPr>
              <a:t> </a:t>
            </a:r>
            <a:r>
              <a:rPr lang="en-US" sz="2800" b="1" i="1" smtClean="0">
                <a:latin typeface="HP001 4 hàng" panose="020B0603050302020204" pitchFamily="34" charset="0"/>
                <a:cs typeface="Arial Narrow" panose="020B0606020202030204" charset="0"/>
              </a:rPr>
              <a:t>2022</a:t>
            </a:r>
          </a:p>
          <a:p>
            <a:pPr algn="ctr" defTabSz="685800">
              <a:lnSpc>
                <a:spcPct val="150000"/>
              </a:lnSpc>
            </a:pPr>
            <a:endParaRPr lang="en-US" sz="2800" b="1" i="1" dirty="0">
              <a:latin typeface="HP001 4 hàng" panose="020B0603050302020204" pitchFamily="34" charset="0"/>
              <a:cs typeface="Arial Narrow" panose="020B060602020203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115" y="8388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9: Cô giáo lớp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09925" y="2452370"/>
            <a:ext cx="6091555" cy="33820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371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lang="en-US" sz="4000" b="1" dirty="0">
              <a:solidFill>
                <a:srgbClr val="00206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46860" y="762455"/>
            <a:ext cx="629729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Sáng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Cũng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rồi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Đáp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“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Chào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ạ!”</a:t>
            </a: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mỉm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cười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thật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 smtClean="0">
                <a:latin typeface="Arial-Rounded" panose="020B0500000000000000" charset="0"/>
                <a:cs typeface="Arial-Rounded" panose="020B0500000000000000" charset="0"/>
              </a:rPr>
              <a:t>tươi</a:t>
            </a:r>
            <a:r>
              <a:rPr lang="vi-VN" sz="2600" dirty="0" smtClean="0">
                <a:latin typeface="Arial-Rounded" panose="020B0500000000000000" charset="0"/>
                <a:cs typeface="Arial-Rounded" panose="020B0500000000000000" charset="0"/>
              </a:rPr>
              <a:t>.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dạy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tập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viết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Gió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đưa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thoảng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hương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nhài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Nắng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ghé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Xem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 smtClean="0"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vi-VN" sz="2600" dirty="0" smtClean="0">
                <a:latin typeface="Arial-Rounded" panose="020B0500000000000000" charset="0"/>
                <a:cs typeface="Arial-Rounded" panose="020B0500000000000000" charset="0"/>
              </a:rPr>
              <a:t>.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giảng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Ấm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trang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vở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thơm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tho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thương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ngắm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mãi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mười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 smtClean="0">
                <a:latin typeface="Arial-Rounded" panose="020B0500000000000000" charset="0"/>
                <a:cs typeface="Arial-Rounded" panose="020B0500000000000000" charset="0"/>
              </a:rPr>
              <a:t>cho</a:t>
            </a:r>
            <a:r>
              <a:rPr lang="vi-VN" sz="2600" dirty="0" smtClean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r"/>
            <a:r>
              <a:rPr lang="vi-VN" sz="26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Nguyễn Xuân Sanh</a:t>
            </a:r>
            <a:endParaRPr lang="en-US" sz="2600" dirty="0">
              <a:solidFill>
                <a:srgbClr val="00206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Cô giáo lớp em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46860" y="835025"/>
            <a:ext cx="6297295" cy="609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lớp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ạ!”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tươi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dạy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viết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thoảng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ghé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lớp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giảng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Yêu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mãi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điểm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Nguyễn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Xuân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643880" y="1595120"/>
            <a:ext cx="6091555" cy="338201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H="1">
            <a:off x="2937030" y="8350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617605" y="16651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353304" y="20486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124933" y="284603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697165" y="32676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024505" y="364733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738904" y="403339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975130" y="48215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332449" y="517307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193288" y="56236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142831" y="60002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A5E7107-B3AD-468A-9A75-64E39C791DBF}"/>
              </a:ext>
            </a:extLst>
          </p:cNvPr>
          <p:cNvCxnSpPr/>
          <p:nvPr/>
        </p:nvCxnSpPr>
        <p:spPr>
          <a:xfrm flipH="1">
            <a:off x="3043062" y="122506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96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endParaRPr lang="en-US" sz="4000" dirty="0">
              <a:solidFill>
                <a:srgbClr val="00206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06969" y="714375"/>
            <a:ext cx="629729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Sáng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Cũng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rồi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Đáp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“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Chào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ạ!”</a:t>
            </a: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mỉm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cười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thật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 smtClean="0">
                <a:latin typeface="Arial-Rounded" panose="020B0500000000000000" charset="0"/>
                <a:cs typeface="Arial-Rounded" panose="020B0500000000000000" charset="0"/>
              </a:rPr>
              <a:t>tươi</a:t>
            </a:r>
            <a:r>
              <a:rPr lang="vi-VN" sz="2600" dirty="0" smtClean="0">
                <a:latin typeface="Arial-Rounded" panose="020B0500000000000000" charset="0"/>
                <a:cs typeface="Arial-Rounded" panose="020B0500000000000000" charset="0"/>
              </a:rPr>
              <a:t>.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dạy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tập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viết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Gió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đưa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thoảng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hương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nhài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Nắng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ghé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Xem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 smtClean="0"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vi-VN" sz="2600" dirty="0" smtClean="0">
                <a:latin typeface="Arial-Rounded" panose="020B0500000000000000" charset="0"/>
                <a:cs typeface="Arial-Rounded" panose="020B0500000000000000" charset="0"/>
              </a:rPr>
              <a:t>.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lời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giảng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Ấm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trang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vở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thơm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tho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thương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ngắm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mãi</a:t>
            </a:r>
            <a:endParaRPr lang="en-US" sz="2600" dirty="0">
              <a:latin typeface="Arial-Rounded" panose="020B0500000000000000" charset="0"/>
              <a:cs typeface="Arial-Rounded" panose="020B0500000000000000" charset="0"/>
            </a:endParaRPr>
          </a:p>
          <a:p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mười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2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600" dirty="0" err="1" smtClean="0">
                <a:latin typeface="Arial-Rounded" panose="020B0500000000000000" charset="0"/>
                <a:cs typeface="Arial-Rounded" panose="020B0500000000000000" charset="0"/>
              </a:rPr>
              <a:t>cho</a:t>
            </a:r>
            <a:r>
              <a:rPr lang="vi-VN" sz="2600" dirty="0" smtClean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r"/>
            <a:r>
              <a:rPr lang="vi-VN" sz="2600" dirty="0" smtClean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</a:rPr>
              <a:t>Nguyễn Xuân Sanh</a:t>
            </a:r>
            <a:endParaRPr lang="en-US" sz="2600" dirty="0">
              <a:solidFill>
                <a:srgbClr val="00206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699125" y="2155825"/>
            <a:ext cx="6091555" cy="338201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52832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245491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4458970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775970" y="91249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49630" y="289814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849630" y="47644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20366" y="-22517"/>
            <a:ext cx="3129326" cy="877441"/>
            <a:chOff x="708943" y="6110866"/>
            <a:chExt cx="5825836" cy="999316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1" y="6163761"/>
              <a:ext cx="5167385" cy="946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vi-VN" sz="2400" dirty="0" smtClean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 tiếp </a:t>
              </a:r>
              <a:r>
                <a:rPr lang="en-US" sz="2400" dirty="0" err="1" smtClean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dirty="0" smtClean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2" grpId="0" bldLvl="0" animBg="1"/>
      <p:bldP spid="6" grpId="0" bldLvl="0" animBg="1"/>
      <p:bldP spid="8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656572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715</Words>
  <Application>Microsoft Office PowerPoint</Application>
  <PresentationFormat>Custom</PresentationFormat>
  <Paragraphs>142</Paragraphs>
  <Slides>21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1_Office Theme</vt:lpstr>
      <vt:lpstr>7_Office Theme</vt:lpstr>
      <vt:lpstr>Trek</vt:lpstr>
      <vt:lpstr>2_Office Theme</vt:lpstr>
      <vt:lpstr>4_Office 主题</vt:lpstr>
      <vt:lpstr>8_Office Theme</vt:lpstr>
      <vt:lpstr>Chào mừng các con đến với tiết Tiếng Việt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Nói câu thể hiện tình cảm của con với thầy cô giáo của mình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Long Le</dc:creator>
  <cp:lastModifiedBy>SKY</cp:lastModifiedBy>
  <cp:revision>16</cp:revision>
  <dcterms:created xsi:type="dcterms:W3CDTF">2021-05-24T04:43:32Z</dcterms:created>
  <dcterms:modified xsi:type="dcterms:W3CDTF">2022-10-02T08:17:25Z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