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0" r:id="rId3"/>
    <p:sldId id="280" r:id="rId4"/>
    <p:sldId id="282" r:id="rId5"/>
    <p:sldId id="281" r:id="rId6"/>
    <p:sldId id="284" r:id="rId7"/>
    <p:sldId id="283" r:id="rId8"/>
    <p:sldId id="258" r:id="rId9"/>
    <p:sldId id="285" r:id="rId10"/>
    <p:sldId id="259" r:id="rId11"/>
    <p:sldId id="264" r:id="rId12"/>
    <p:sldId id="265" r:id="rId13"/>
    <p:sldId id="267" r:id="rId14"/>
    <p:sldId id="286" r:id="rId15"/>
    <p:sldId id="287" r:id="rId16"/>
    <p:sldId id="266" r:id="rId17"/>
    <p:sldId id="268" r:id="rId18"/>
    <p:sldId id="261" r:id="rId19"/>
    <p:sldId id="288" r:id="rId20"/>
    <p:sldId id="272" r:id="rId21"/>
    <p:sldId id="271" r:id="rId22"/>
    <p:sldId id="270" r:id="rId23"/>
    <p:sldId id="273" r:id="rId24"/>
    <p:sldId id="289" r:id="rId25"/>
    <p:sldId id="29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0587D"/>
    <a:srgbClr val="DF8337"/>
    <a:srgbClr val="8DCA32"/>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8" d="100"/>
          <a:sy n="68" d="100"/>
        </p:scale>
        <p:origin x="1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638B9-96D0-4C4E-AE95-0A9E1BF3A42F}"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9989D-85ED-4BD6-8776-34CB638227D4}" type="slidenum">
              <a:rPr lang="zh-CN" altLang="en-US" smtClean="0"/>
              <a:t>‹#›</a:t>
            </a:fld>
            <a:endParaRPr lang="zh-CN" altLang="en-US"/>
          </a:p>
        </p:txBody>
      </p:sp>
    </p:spTree>
    <p:extLst>
      <p:ext uri="{BB962C8B-B14F-4D97-AF65-F5344CB8AC3E}">
        <p14:creationId xmlns:p14="http://schemas.microsoft.com/office/powerpoint/2010/main" val="2535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a:t>
            </a:fld>
            <a:endParaRPr lang="zh-CN" altLang="en-US"/>
          </a:p>
        </p:txBody>
      </p:sp>
    </p:spTree>
    <p:extLst>
      <p:ext uri="{BB962C8B-B14F-4D97-AF65-F5344CB8AC3E}">
        <p14:creationId xmlns:p14="http://schemas.microsoft.com/office/powerpoint/2010/main" val="1054791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17</a:t>
            </a:fld>
            <a:endParaRPr lang="zh-CN" altLang="en-US"/>
          </a:p>
        </p:txBody>
      </p:sp>
    </p:spTree>
    <p:extLst>
      <p:ext uri="{BB962C8B-B14F-4D97-AF65-F5344CB8AC3E}">
        <p14:creationId xmlns:p14="http://schemas.microsoft.com/office/powerpoint/2010/main" val="195421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18</a:t>
            </a:fld>
            <a:endParaRPr lang="zh-CN" altLang="en-US"/>
          </a:p>
        </p:txBody>
      </p:sp>
    </p:spTree>
    <p:extLst>
      <p:ext uri="{BB962C8B-B14F-4D97-AF65-F5344CB8AC3E}">
        <p14:creationId xmlns:p14="http://schemas.microsoft.com/office/powerpoint/2010/main" val="394522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20</a:t>
            </a:fld>
            <a:endParaRPr lang="zh-CN" altLang="en-US"/>
          </a:p>
        </p:txBody>
      </p:sp>
    </p:spTree>
    <p:extLst>
      <p:ext uri="{BB962C8B-B14F-4D97-AF65-F5344CB8AC3E}">
        <p14:creationId xmlns:p14="http://schemas.microsoft.com/office/powerpoint/2010/main" val="255786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21</a:t>
            </a:fld>
            <a:endParaRPr lang="zh-CN" altLang="en-US"/>
          </a:p>
        </p:txBody>
      </p:sp>
    </p:spTree>
    <p:extLst>
      <p:ext uri="{BB962C8B-B14F-4D97-AF65-F5344CB8AC3E}">
        <p14:creationId xmlns:p14="http://schemas.microsoft.com/office/powerpoint/2010/main" val="205273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22</a:t>
            </a:fld>
            <a:endParaRPr lang="zh-CN" altLang="en-US"/>
          </a:p>
        </p:txBody>
      </p:sp>
    </p:spTree>
    <p:extLst>
      <p:ext uri="{BB962C8B-B14F-4D97-AF65-F5344CB8AC3E}">
        <p14:creationId xmlns:p14="http://schemas.microsoft.com/office/powerpoint/2010/main" val="2745079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23</a:t>
            </a:fld>
            <a:endParaRPr lang="zh-CN" altLang="en-US"/>
          </a:p>
        </p:txBody>
      </p:sp>
    </p:spTree>
    <p:extLst>
      <p:ext uri="{BB962C8B-B14F-4D97-AF65-F5344CB8AC3E}">
        <p14:creationId xmlns:p14="http://schemas.microsoft.com/office/powerpoint/2010/main" val="15751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a:t>
            </a:fld>
            <a:endParaRPr lang="zh-CN" altLang="en-US"/>
          </a:p>
        </p:txBody>
      </p:sp>
    </p:spTree>
    <p:extLst>
      <p:ext uri="{BB962C8B-B14F-4D97-AF65-F5344CB8AC3E}">
        <p14:creationId xmlns:p14="http://schemas.microsoft.com/office/powerpoint/2010/main" val="6950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7</a:t>
            </a:fld>
            <a:endParaRPr lang="zh-CN" altLang="en-US"/>
          </a:p>
        </p:txBody>
      </p:sp>
    </p:spTree>
    <p:extLst>
      <p:ext uri="{BB962C8B-B14F-4D97-AF65-F5344CB8AC3E}">
        <p14:creationId xmlns:p14="http://schemas.microsoft.com/office/powerpoint/2010/main" val="32915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8</a:t>
            </a:fld>
            <a:endParaRPr lang="zh-CN" altLang="en-US"/>
          </a:p>
        </p:txBody>
      </p:sp>
    </p:spTree>
    <p:extLst>
      <p:ext uri="{BB962C8B-B14F-4D97-AF65-F5344CB8AC3E}">
        <p14:creationId xmlns:p14="http://schemas.microsoft.com/office/powerpoint/2010/main" val="38155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10</a:t>
            </a:fld>
            <a:endParaRPr lang="zh-CN" altLang="en-US"/>
          </a:p>
        </p:txBody>
      </p:sp>
    </p:spTree>
    <p:extLst>
      <p:ext uri="{BB962C8B-B14F-4D97-AF65-F5344CB8AC3E}">
        <p14:creationId xmlns:p14="http://schemas.microsoft.com/office/powerpoint/2010/main" val="368636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11</a:t>
            </a:fld>
            <a:endParaRPr lang="zh-CN" altLang="en-US"/>
          </a:p>
        </p:txBody>
      </p:sp>
    </p:spTree>
    <p:extLst>
      <p:ext uri="{BB962C8B-B14F-4D97-AF65-F5344CB8AC3E}">
        <p14:creationId xmlns:p14="http://schemas.microsoft.com/office/powerpoint/2010/main" val="279531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12</a:t>
            </a:fld>
            <a:endParaRPr lang="zh-CN" altLang="en-US"/>
          </a:p>
        </p:txBody>
      </p:sp>
    </p:spTree>
    <p:extLst>
      <p:ext uri="{BB962C8B-B14F-4D97-AF65-F5344CB8AC3E}">
        <p14:creationId xmlns:p14="http://schemas.microsoft.com/office/powerpoint/2010/main" val="272777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13</a:t>
            </a:fld>
            <a:endParaRPr lang="zh-CN" altLang="en-US"/>
          </a:p>
        </p:txBody>
      </p:sp>
    </p:spTree>
    <p:extLst>
      <p:ext uri="{BB962C8B-B14F-4D97-AF65-F5344CB8AC3E}">
        <p14:creationId xmlns:p14="http://schemas.microsoft.com/office/powerpoint/2010/main" val="73287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16</a:t>
            </a:fld>
            <a:endParaRPr lang="zh-CN" altLang="en-US"/>
          </a:p>
        </p:txBody>
      </p:sp>
    </p:spTree>
    <p:extLst>
      <p:ext uri="{BB962C8B-B14F-4D97-AF65-F5344CB8AC3E}">
        <p14:creationId xmlns:p14="http://schemas.microsoft.com/office/powerpoint/2010/main" val="341218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D89DC6-8071-4863-B34C-66AAACA9F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1C6C56-8C49-467E-88B7-59A38EA26D79}"/>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53E1E3DA-3E48-4032-A4FB-03A2582214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D02E84-2BBB-4C1A-9AB8-63657476D3FD}"/>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333193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38FD5F-E706-420D-81A3-7F19CB36CC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D94257-B17F-4743-8BF7-B58F80ADCA3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B6F49F-0988-42AB-9B74-27AEF55686F1}"/>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02D5EACB-0F29-4337-B4E0-5CB9B4DD3F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9EE5A3-6642-4E07-A40B-51CFCE5BAE91}"/>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6453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0A1231-63D8-4D56-AFC5-C0EB86FF2F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262B8-D4B2-4D24-B6C8-52D05576F04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3E9F72-7CCE-4332-91E8-A30B6BD1127B}"/>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3BFB109-8BFC-4B35-9AB6-9BF8D572E3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ECB360-7F08-49CC-895A-87EA6530F56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22757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36E8D7B-CF3C-4788-B6E2-58566FEE01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spTree>
    <p:extLst>
      <p:ext uri="{BB962C8B-B14F-4D97-AF65-F5344CB8AC3E}">
        <p14:creationId xmlns:p14="http://schemas.microsoft.com/office/powerpoint/2010/main" val="19554747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3C842-F380-400A-94F7-168DEC034AA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DD2DAA-5F0E-4BBE-8B18-BD9E00613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B4FB8F-BE10-4A16-B7B9-379A33AF9F20}"/>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3B3693B6-BB75-42DB-A9B2-8973B6FC48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FA1F46-0194-4FBA-B138-33789FFA75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26540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ACEE4-47AA-4FA5-A5D2-75A95B914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4F906A-C2B6-4D31-BCCF-72183E35C1A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F5E7130-325D-4E2C-870D-3CB244F3ECF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1FC3543-CDDD-4159-8D36-8CF481F75A16}"/>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468A5A45-3FAD-49BE-9194-86EDC93272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080E38-7DD6-41A6-8DD6-197B4FCCE516}"/>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5796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E8E51-2EA2-4868-BA4C-E91B027E133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98947-CEA1-4BB8-96DB-85E09C59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5C8391-FD4B-4AFF-BC3F-C16D8F5547B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8AE2C-17A7-4321-A508-21C520575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E7FD6D0-81B7-456D-99DC-CBC123975DA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0529F25-38DC-48ED-99E7-0BBA672181A9}"/>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8" name="页脚占位符 7">
            <a:extLst>
              <a:ext uri="{FF2B5EF4-FFF2-40B4-BE49-F238E27FC236}">
                <a16:creationId xmlns:a16="http://schemas.microsoft.com/office/drawing/2014/main" id="{7A4B670C-91D8-411E-BEE6-1D71A80AFF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5F2D2-C754-4A42-82A6-A6DDE71BB2BB}"/>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90931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B48C27-0E8D-4B7E-AD65-4BE90535738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5DD5932-177B-488B-A853-06B0491B3057}"/>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4" name="页脚占位符 3">
            <a:extLst>
              <a:ext uri="{FF2B5EF4-FFF2-40B4-BE49-F238E27FC236}">
                <a16:creationId xmlns:a16="http://schemas.microsoft.com/office/drawing/2014/main" id="{ED2AEDB9-BEF6-460D-B653-20EEEDC1AAA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EA2FF3-4094-457A-A67E-EC55D0AA0CC5}"/>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1883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58E432-EFA5-48EC-8CC0-96FB708BB8B4}"/>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3" name="页脚占位符 2">
            <a:extLst>
              <a:ext uri="{FF2B5EF4-FFF2-40B4-BE49-F238E27FC236}">
                <a16:creationId xmlns:a16="http://schemas.microsoft.com/office/drawing/2014/main" id="{7F8F5552-6DCC-43AF-9AE0-A033EA256C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785550-F564-4D5C-8F4E-43DBDC744BCF}"/>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pic>
        <p:nvPicPr>
          <p:cNvPr id="5" name="图片 4">
            <a:extLst>
              <a:ext uri="{FF2B5EF4-FFF2-40B4-BE49-F238E27FC236}">
                <a16:creationId xmlns:a16="http://schemas.microsoft.com/office/drawing/2014/main" id="{F1F96694-66ED-4451-8B55-941AD20B6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6" name="图片 5">
            <a:extLst>
              <a:ext uri="{FF2B5EF4-FFF2-40B4-BE49-F238E27FC236}">
                <a16:creationId xmlns:a16="http://schemas.microsoft.com/office/drawing/2014/main" id="{F73533DA-91C2-47DE-A5FB-F2C802CE24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178559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F1314-DF74-466F-A866-32BD1B6F84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AD6328-516B-44C5-A7C0-DA3D7C8F3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D8C33F-9367-4BC6-BB74-FAA32A562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46BA74B-F60A-4488-840F-02EFF06C9866}"/>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FC4FCC71-0906-4F5F-866C-F841A5C2DC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416235-71C3-48E1-B7E8-DDA78369662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01536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256B9-12A7-47ED-8EF3-A84AF0BD52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60B05B-1B1A-40AE-89F4-779B90C08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58409B-BD27-4A11-BCA1-A03307D3D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989FC4-C76A-4D2B-9AC7-3B5EC8A6BDC7}"/>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EF5DBA4F-0F52-4CCF-9AAF-7CF15E8D6F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569CD-2238-47BA-83D9-51ACBEE07E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37659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2AB5694-C1D5-4D8C-B955-938762F42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AE3AFA-89E2-433B-B17F-766F0D6F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41044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2.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4">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10" name="文本框 9">
            <a:extLst>
              <a:ext uri="{FF2B5EF4-FFF2-40B4-BE49-F238E27FC236}">
                <a16:creationId xmlns:a16="http://schemas.microsoft.com/office/drawing/2014/main" id="{9E0A67FF-EC91-41D5-9D82-2074EE02CF2C}"/>
              </a:ext>
            </a:extLst>
          </p:cNvPr>
          <p:cNvSpPr txBox="1"/>
          <p:nvPr/>
        </p:nvSpPr>
        <p:spPr>
          <a:xfrm>
            <a:off x="383975" y="4134214"/>
            <a:ext cx="3127653" cy="461665"/>
          </a:xfrm>
          <a:prstGeom prst="rect">
            <a:avLst/>
          </a:prstGeom>
          <a:noFill/>
        </p:spPr>
        <p:txBody>
          <a:bodyPr wrap="square" rtlCol="0">
            <a:spAutoFit/>
          </a:bodyPr>
          <a:lstStyle/>
          <a:p>
            <a:r>
              <a:rPr lang="en-US" altLang="zh-CN" sz="2400" b="1" smtClean="0">
                <a:solidFill>
                  <a:schemeClr val="bg1"/>
                </a:solidFill>
                <a:latin typeface="UTM Azuki" panose="02040603050506020204" pitchFamily="18" charset="0"/>
                <a:ea typeface="微软雅黑" panose="020B0503020204020204" pitchFamily="34" charset="-122"/>
              </a:rPr>
              <a:t>Thực hiện: EduFIve</a:t>
            </a:r>
            <a:endParaRPr lang="zh-CN" altLang="en-US" sz="2400" b="1" dirty="0">
              <a:solidFill>
                <a:schemeClr val="bg1"/>
              </a:solidFill>
              <a:latin typeface="UTM Azuki" panose="02040603050506020204" pitchFamily="18" charset="0"/>
              <a:ea typeface="微软雅黑" panose="020B0503020204020204" pitchFamily="34" charset="-122"/>
            </a:endParaRPr>
          </a:p>
        </p:txBody>
      </p:sp>
      <p:sp>
        <p:nvSpPr>
          <p:cNvPr id="12" name="文本框 11">
            <a:extLst>
              <a:ext uri="{FF2B5EF4-FFF2-40B4-BE49-F238E27FC236}">
                <a16:creationId xmlns:a16="http://schemas.microsoft.com/office/drawing/2014/main" id="{527BDCBE-B158-4DDD-83BD-5453326240B5}"/>
              </a:ext>
            </a:extLst>
          </p:cNvPr>
          <p:cNvSpPr txBox="1"/>
          <p:nvPr/>
        </p:nvSpPr>
        <p:spPr>
          <a:xfrm>
            <a:off x="-285546" y="824648"/>
            <a:ext cx="6381546" cy="3046988"/>
          </a:xfrm>
          <a:prstGeom prst="rect">
            <a:avLst/>
          </a:prstGeom>
          <a:noFill/>
        </p:spPr>
        <p:txBody>
          <a:bodyPr wrap="square" rtlCol="0">
            <a:spAutoFit/>
          </a:bodyPr>
          <a:lstStyle/>
          <a:p>
            <a:pPr algn="ctr"/>
            <a:r>
              <a:rPr lang="en-US" altLang="zh-CN" sz="9600" b="1" smtClean="0">
                <a:solidFill>
                  <a:schemeClr val="accent2">
                    <a:lumMod val="40000"/>
                    <a:lumOff val="60000"/>
                  </a:schemeClr>
                </a:solidFill>
                <a:latin typeface="UTM Avo" panose="02040603050506020204" pitchFamily="18" charset="0"/>
                <a:ea typeface="隶书" panose="02010509060101010101" pitchFamily="49" charset="-122"/>
              </a:rPr>
              <a:t>LỊCH SỬ LỚP 5</a:t>
            </a:r>
            <a:endParaRPr lang="zh-CN" altLang="en-US" sz="96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7"/>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9814502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31"/>
                </p:tgtEl>
              </p:cMediaNode>
            </p:audio>
          </p:childTnLst>
        </p:cTn>
      </p:par>
    </p:tnLst>
    <p:bldLst>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052" y="301606"/>
            <a:ext cx="5230320" cy="6307742"/>
          </a:xfrm>
          <a:prstGeom prst="rect">
            <a:avLst/>
          </a:prstGeom>
        </p:spPr>
      </p:pic>
      <p:sp>
        <p:nvSpPr>
          <p:cNvPr id="12" name="Freeform 11"/>
          <p:cNvSpPr/>
          <p:nvPr/>
        </p:nvSpPr>
        <p:spPr>
          <a:xfrm>
            <a:off x="7409923" y="1796019"/>
            <a:ext cx="835719" cy="546129"/>
          </a:xfrm>
          <a:custGeom>
            <a:avLst/>
            <a:gdLst>
              <a:gd name="connsiteX0" fmla="*/ 192690 w 1877212"/>
              <a:gd name="connsiteY0" fmla="*/ 260062 h 1286845"/>
              <a:gd name="connsiteX1" fmla="*/ 256858 w 1877212"/>
              <a:gd name="connsiteY1" fmla="*/ 244020 h 1286845"/>
              <a:gd name="connsiteX2" fmla="*/ 449363 w 1877212"/>
              <a:gd name="connsiteY2" fmla="*/ 227978 h 1286845"/>
              <a:gd name="connsiteX3" fmla="*/ 561658 w 1877212"/>
              <a:gd name="connsiteY3" fmla="*/ 260062 h 1286845"/>
              <a:gd name="connsiteX4" fmla="*/ 722079 w 1877212"/>
              <a:gd name="connsiteY4" fmla="*/ 324231 h 1286845"/>
              <a:gd name="connsiteX5" fmla="*/ 770206 w 1877212"/>
              <a:gd name="connsiteY5" fmla="*/ 244020 h 1286845"/>
              <a:gd name="connsiteX6" fmla="*/ 866458 w 1877212"/>
              <a:gd name="connsiteY6" fmla="*/ 179852 h 1286845"/>
              <a:gd name="connsiteX7" fmla="*/ 930627 w 1877212"/>
              <a:gd name="connsiteY7" fmla="*/ 147767 h 1286845"/>
              <a:gd name="connsiteX8" fmla="*/ 946669 w 1877212"/>
              <a:gd name="connsiteY8" fmla="*/ 115683 h 1286845"/>
              <a:gd name="connsiteX9" fmla="*/ 1010837 w 1877212"/>
              <a:gd name="connsiteY9" fmla="*/ 3389 h 1286845"/>
              <a:gd name="connsiteX10" fmla="*/ 1107090 w 1877212"/>
              <a:gd name="connsiteY10" fmla="*/ 35473 h 1286845"/>
              <a:gd name="connsiteX11" fmla="*/ 1251469 w 1877212"/>
              <a:gd name="connsiteY11" fmla="*/ 99641 h 1286845"/>
              <a:gd name="connsiteX12" fmla="*/ 1219385 w 1877212"/>
              <a:gd name="connsiteY12" fmla="*/ 163810 h 1286845"/>
              <a:gd name="connsiteX13" fmla="*/ 1203342 w 1877212"/>
              <a:gd name="connsiteY13" fmla="*/ 227978 h 1286845"/>
              <a:gd name="connsiteX14" fmla="*/ 1235427 w 1877212"/>
              <a:gd name="connsiteY14" fmla="*/ 276104 h 1286845"/>
              <a:gd name="connsiteX15" fmla="*/ 1299595 w 1877212"/>
              <a:gd name="connsiteY15" fmla="*/ 324231 h 1286845"/>
              <a:gd name="connsiteX16" fmla="*/ 1347721 w 1877212"/>
              <a:gd name="connsiteY16" fmla="*/ 340273 h 1286845"/>
              <a:gd name="connsiteX17" fmla="*/ 1331679 w 1877212"/>
              <a:gd name="connsiteY17" fmla="*/ 436525 h 1286845"/>
              <a:gd name="connsiteX18" fmla="*/ 1411890 w 1877212"/>
              <a:gd name="connsiteY18" fmla="*/ 436525 h 1286845"/>
              <a:gd name="connsiteX19" fmla="*/ 1492100 w 1877212"/>
              <a:gd name="connsiteY19" fmla="*/ 500694 h 1286845"/>
              <a:gd name="connsiteX20" fmla="*/ 1556269 w 1877212"/>
              <a:gd name="connsiteY20" fmla="*/ 500694 h 1286845"/>
              <a:gd name="connsiteX21" fmla="*/ 1636479 w 1877212"/>
              <a:gd name="connsiteY21" fmla="*/ 532778 h 1286845"/>
              <a:gd name="connsiteX22" fmla="*/ 1732732 w 1877212"/>
              <a:gd name="connsiteY22" fmla="*/ 596946 h 1286845"/>
              <a:gd name="connsiteX23" fmla="*/ 1812942 w 1877212"/>
              <a:gd name="connsiteY23" fmla="*/ 596946 h 1286845"/>
              <a:gd name="connsiteX24" fmla="*/ 1877111 w 1877212"/>
              <a:gd name="connsiteY24" fmla="*/ 596946 h 1286845"/>
              <a:gd name="connsiteX25" fmla="*/ 1828985 w 1877212"/>
              <a:gd name="connsiteY25" fmla="*/ 693199 h 1286845"/>
              <a:gd name="connsiteX26" fmla="*/ 1796900 w 1877212"/>
              <a:gd name="connsiteY26" fmla="*/ 693199 h 1286845"/>
              <a:gd name="connsiteX27" fmla="*/ 1828985 w 1877212"/>
              <a:gd name="connsiteY27" fmla="*/ 741325 h 1286845"/>
              <a:gd name="connsiteX28" fmla="*/ 1780858 w 1877212"/>
              <a:gd name="connsiteY28" fmla="*/ 789452 h 1286845"/>
              <a:gd name="connsiteX29" fmla="*/ 1684606 w 1877212"/>
              <a:gd name="connsiteY29" fmla="*/ 853620 h 1286845"/>
              <a:gd name="connsiteX30" fmla="*/ 1668563 w 1877212"/>
              <a:gd name="connsiteY30" fmla="*/ 933831 h 1286845"/>
              <a:gd name="connsiteX31" fmla="*/ 1764816 w 1877212"/>
              <a:gd name="connsiteY31" fmla="*/ 997999 h 1286845"/>
              <a:gd name="connsiteX32" fmla="*/ 1780858 w 1877212"/>
              <a:gd name="connsiteY32" fmla="*/ 1062167 h 1286845"/>
              <a:gd name="connsiteX33" fmla="*/ 1828985 w 1877212"/>
              <a:gd name="connsiteY33" fmla="*/ 1110294 h 1286845"/>
              <a:gd name="connsiteX34" fmla="*/ 1764816 w 1877212"/>
              <a:gd name="connsiteY34" fmla="*/ 1174462 h 1286845"/>
              <a:gd name="connsiteX35" fmla="*/ 1716690 w 1877212"/>
              <a:gd name="connsiteY35" fmla="*/ 1222589 h 1286845"/>
              <a:gd name="connsiteX36" fmla="*/ 1668563 w 1877212"/>
              <a:gd name="connsiteY36" fmla="*/ 1238631 h 1286845"/>
              <a:gd name="connsiteX37" fmla="*/ 1588353 w 1877212"/>
              <a:gd name="connsiteY37" fmla="*/ 1238631 h 1286845"/>
              <a:gd name="connsiteX38" fmla="*/ 1476058 w 1877212"/>
              <a:gd name="connsiteY38" fmla="*/ 1222589 h 1286845"/>
              <a:gd name="connsiteX39" fmla="*/ 1427932 w 1877212"/>
              <a:gd name="connsiteY39" fmla="*/ 1286757 h 1286845"/>
              <a:gd name="connsiteX40" fmla="*/ 1283553 w 1877212"/>
              <a:gd name="connsiteY40" fmla="*/ 1206546 h 1286845"/>
              <a:gd name="connsiteX41" fmla="*/ 978753 w 1877212"/>
              <a:gd name="connsiteY41" fmla="*/ 1094252 h 1286845"/>
              <a:gd name="connsiteX42" fmla="*/ 770206 w 1877212"/>
              <a:gd name="connsiteY42" fmla="*/ 1046125 h 1286845"/>
              <a:gd name="connsiteX43" fmla="*/ 609785 w 1877212"/>
              <a:gd name="connsiteY43" fmla="*/ 901746 h 1286845"/>
              <a:gd name="connsiteX44" fmla="*/ 561658 w 1877212"/>
              <a:gd name="connsiteY44" fmla="*/ 885704 h 1286845"/>
              <a:gd name="connsiteX45" fmla="*/ 272900 w 1877212"/>
              <a:gd name="connsiteY45" fmla="*/ 709241 h 1286845"/>
              <a:gd name="connsiteX46" fmla="*/ 144563 w 1877212"/>
              <a:gd name="connsiteY46" fmla="*/ 677157 h 1286845"/>
              <a:gd name="connsiteX47" fmla="*/ 48311 w 1877212"/>
              <a:gd name="connsiteY47" fmla="*/ 612989 h 1286845"/>
              <a:gd name="connsiteX48" fmla="*/ 185 w 1877212"/>
              <a:gd name="connsiteY48" fmla="*/ 596946 h 1286845"/>
              <a:gd name="connsiteX49" fmla="*/ 64353 w 1877212"/>
              <a:gd name="connsiteY49" fmla="*/ 484652 h 1286845"/>
              <a:gd name="connsiteX50" fmla="*/ 160606 w 1877212"/>
              <a:gd name="connsiteY50" fmla="*/ 452567 h 1286845"/>
              <a:gd name="connsiteX51" fmla="*/ 192690 w 1877212"/>
              <a:gd name="connsiteY51" fmla="*/ 404441 h 1286845"/>
              <a:gd name="connsiteX52" fmla="*/ 160606 w 1877212"/>
              <a:gd name="connsiteY52" fmla="*/ 308189 h 1286845"/>
              <a:gd name="connsiteX53" fmla="*/ 192690 w 1877212"/>
              <a:gd name="connsiteY53" fmla="*/ 260062 h 12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77212" h="1286845">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9019280" y="1179094"/>
            <a:ext cx="1651200" cy="515345"/>
          </a:xfrm>
          <a:prstGeom prst="borderCallout2">
            <a:avLst>
              <a:gd name="adj1" fmla="val 18750"/>
              <a:gd name="adj2" fmla="val -8333"/>
              <a:gd name="adj3" fmla="val 18750"/>
              <a:gd name="adj4" fmla="val -16667"/>
              <a:gd name="adj5" fmla="val 183075"/>
              <a:gd name="adj6" fmla="val -63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Nghệ An</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19" name="Line Callout 2 18"/>
          <p:cNvSpPr/>
          <p:nvPr/>
        </p:nvSpPr>
        <p:spPr>
          <a:xfrm>
            <a:off x="9019280" y="1919428"/>
            <a:ext cx="1651200" cy="514044"/>
          </a:xfrm>
          <a:prstGeom prst="borderCallout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Hà Tĩnh</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21" name="Freeform 20"/>
          <p:cNvSpPr/>
          <p:nvPr/>
        </p:nvSpPr>
        <p:spPr>
          <a:xfrm>
            <a:off x="7919824" y="2271166"/>
            <a:ext cx="642435" cy="370581"/>
          </a:xfrm>
          <a:custGeom>
            <a:avLst/>
            <a:gdLst>
              <a:gd name="connsiteX0" fmla="*/ 331899 w 642435"/>
              <a:gd name="connsiteY0" fmla="*/ 86 h 370581"/>
              <a:gd name="connsiteX1" fmla="*/ 346647 w 642435"/>
              <a:gd name="connsiteY1" fmla="*/ 73828 h 370581"/>
              <a:gd name="connsiteX2" fmla="*/ 405641 w 642435"/>
              <a:gd name="connsiteY2" fmla="*/ 132821 h 370581"/>
              <a:gd name="connsiteX3" fmla="*/ 420389 w 642435"/>
              <a:gd name="connsiteY3" fmla="*/ 162318 h 370581"/>
              <a:gd name="connsiteX4" fmla="*/ 472008 w 642435"/>
              <a:gd name="connsiteY4" fmla="*/ 206563 h 370581"/>
              <a:gd name="connsiteX5" fmla="*/ 516253 w 642435"/>
              <a:gd name="connsiteY5" fmla="*/ 221311 h 370581"/>
              <a:gd name="connsiteX6" fmla="*/ 553124 w 642435"/>
              <a:gd name="connsiteY6" fmla="*/ 265557 h 370581"/>
              <a:gd name="connsiteX7" fmla="*/ 589995 w 642435"/>
              <a:gd name="connsiteY7" fmla="*/ 280305 h 370581"/>
              <a:gd name="connsiteX8" fmla="*/ 619492 w 642435"/>
              <a:gd name="connsiteY8" fmla="*/ 309802 h 370581"/>
              <a:gd name="connsiteX9" fmla="*/ 641615 w 642435"/>
              <a:gd name="connsiteY9" fmla="*/ 346673 h 370581"/>
              <a:gd name="connsiteX10" fmla="*/ 589995 w 642435"/>
              <a:gd name="connsiteY10" fmla="*/ 331924 h 370581"/>
              <a:gd name="connsiteX11" fmla="*/ 538376 w 642435"/>
              <a:gd name="connsiteY11" fmla="*/ 368795 h 370581"/>
              <a:gd name="connsiteX12" fmla="*/ 457260 w 642435"/>
              <a:gd name="connsiteY12" fmla="*/ 361421 h 370581"/>
              <a:gd name="connsiteX13" fmla="*/ 420389 w 642435"/>
              <a:gd name="connsiteY13" fmla="*/ 331924 h 370581"/>
              <a:gd name="connsiteX14" fmla="*/ 420389 w 642435"/>
              <a:gd name="connsiteY14" fmla="*/ 287679 h 370581"/>
              <a:gd name="connsiteX15" fmla="*/ 376144 w 642435"/>
              <a:gd name="connsiteY15" fmla="*/ 287679 h 370581"/>
              <a:gd name="connsiteX16" fmla="*/ 317150 w 642435"/>
              <a:gd name="connsiteY16" fmla="*/ 309802 h 370581"/>
              <a:gd name="connsiteX17" fmla="*/ 272905 w 642435"/>
              <a:gd name="connsiteY17" fmla="*/ 331924 h 370581"/>
              <a:gd name="connsiteX18" fmla="*/ 243408 w 642435"/>
              <a:gd name="connsiteY18" fmla="*/ 339299 h 370581"/>
              <a:gd name="connsiteX19" fmla="*/ 221286 w 642435"/>
              <a:gd name="connsiteY19" fmla="*/ 309802 h 370581"/>
              <a:gd name="connsiteX20" fmla="*/ 177041 w 642435"/>
              <a:gd name="connsiteY20" fmla="*/ 272931 h 370581"/>
              <a:gd name="connsiteX21" fmla="*/ 118047 w 642435"/>
              <a:gd name="connsiteY21" fmla="*/ 243434 h 370581"/>
              <a:gd name="connsiteX22" fmla="*/ 51679 w 642435"/>
              <a:gd name="connsiteY22" fmla="*/ 206563 h 370581"/>
              <a:gd name="connsiteX23" fmla="*/ 7434 w 642435"/>
              <a:gd name="connsiteY23" fmla="*/ 177066 h 370581"/>
              <a:gd name="connsiteX24" fmla="*/ 60 w 642435"/>
              <a:gd name="connsiteY24" fmla="*/ 103324 h 370581"/>
              <a:gd name="connsiteX25" fmla="*/ 7434 w 642435"/>
              <a:gd name="connsiteY25" fmla="*/ 73828 h 370581"/>
              <a:gd name="connsiteX26" fmla="*/ 36931 w 642435"/>
              <a:gd name="connsiteY26" fmla="*/ 59079 h 370581"/>
              <a:gd name="connsiteX27" fmla="*/ 147544 w 642435"/>
              <a:gd name="connsiteY27" fmla="*/ 95950 h 370581"/>
              <a:gd name="connsiteX28" fmla="*/ 162292 w 642435"/>
              <a:gd name="connsiteY28" fmla="*/ 81202 h 370581"/>
              <a:gd name="connsiteX29" fmla="*/ 236034 w 642435"/>
              <a:gd name="connsiteY29" fmla="*/ 88576 h 370581"/>
              <a:gd name="connsiteX30" fmla="*/ 302402 w 642435"/>
              <a:gd name="connsiteY30" fmla="*/ 59079 h 370581"/>
              <a:gd name="connsiteX31" fmla="*/ 331899 w 642435"/>
              <a:gd name="connsiteY31" fmla="*/ 86 h 3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435" h="370581">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61474" y="4630433"/>
            <a:ext cx="5618960" cy="1200329"/>
          </a:xfrm>
          <a:prstGeom prst="rect">
            <a:avLst/>
          </a:prstGeom>
          <a:noFill/>
        </p:spPr>
        <p:txBody>
          <a:bodyPr wrap="square" rtlCol="0">
            <a:spAutoFit/>
          </a:bodyPr>
          <a:lstStyle/>
          <a:p>
            <a:pPr algn="just"/>
            <a:r>
              <a:rPr lang="en-US" sz="3600" b="1" smtClean="0">
                <a:solidFill>
                  <a:schemeClr val="accent2">
                    <a:lumMod val="60000"/>
                    <a:lumOff val="40000"/>
                  </a:schemeClr>
                </a:solidFill>
                <a:latin typeface="Times New Roman" panose="02020603050405020304" pitchFamily="18" charset="0"/>
                <a:cs typeface="Times New Roman" panose="02020603050405020304" pitchFamily="18" charset="0"/>
              </a:rPr>
              <a:t>Hãy chỉ vị trí của tỉnh Nghệ An và tỉnh Hà Tĩnh.</a:t>
            </a:r>
            <a:endParaRPr lang="en-US" sz="3600" b="1">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23" name="Rectangle 3"/>
          <p:cNvSpPr txBox="1">
            <a:spLocks noChangeArrowheads="1"/>
          </p:cNvSpPr>
          <p:nvPr/>
        </p:nvSpPr>
        <p:spPr>
          <a:xfrm>
            <a:off x="457200" y="616585"/>
            <a:ext cx="5827509" cy="3679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b="1" smtClean="0">
                <a:solidFill>
                  <a:schemeClr val="bg1"/>
                </a:solidFill>
                <a:latin typeface="Times New Roman" panose="02020603050405020304" pitchFamily="18" charset="0"/>
              </a:rPr>
              <a:t>Nghệ - Tĩnh là tên gọi tắt của hai tỉnh Nghệ An và Hà Tĩnh.</a:t>
            </a:r>
          </a:p>
          <a:p>
            <a:pPr algn="just"/>
            <a:r>
              <a:rPr lang="en-US" altLang="en-US" b="1" smtClean="0">
                <a:solidFill>
                  <a:schemeClr val="bg1"/>
                </a:solidFill>
                <a:latin typeface="Times New Roman" panose="02020603050405020304" pitchFamily="18" charset="0"/>
              </a:rPr>
              <a:t>Đây chính là nơi diễn ra đỉnh cao của phong trào cách mạng Việt Nam những năm 1930 – 1931.</a:t>
            </a:r>
          </a:p>
          <a:p>
            <a:pPr algn="just"/>
            <a:r>
              <a:rPr lang="en-US" altLang="en-US" b="1" smtClean="0">
                <a:solidFill>
                  <a:schemeClr val="bg1"/>
                </a:solidFill>
                <a:latin typeface="Times New Roman" panose="02020603050405020304" pitchFamily="18" charset="0"/>
              </a:rPr>
              <a:t>Tại đây, ngày 12 - 9-1930 đã diễn ra cuộc biểu tình lớn, đi đầu cho phong trào đấu tranh của nhân dân ta.</a:t>
            </a:r>
          </a:p>
        </p:txBody>
      </p:sp>
    </p:spTree>
    <p:extLst>
      <p:ext uri="{BB962C8B-B14F-4D97-AF65-F5344CB8AC3E}">
        <p14:creationId xmlns:p14="http://schemas.microsoft.com/office/powerpoint/2010/main" val="34725506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3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3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par>
                          <p:cTn id="34" fill="hold">
                            <p:stCondLst>
                              <p:cond delay="1000"/>
                            </p:stCondLst>
                            <p:childTnLst>
                              <p:par>
                                <p:cTn id="35" presetID="27" presetClass="emph" presetSubtype="0" fill="remove" grpId="1" nodeType="afterEffect">
                                  <p:stCondLst>
                                    <p:cond delay="0"/>
                                  </p:stCondLst>
                                  <p:childTnLst>
                                    <p:animClr clrSpc="rgb" dir="cw">
                                      <p:cBhvr override="childStyle">
                                        <p:cTn id="36" dur="250" autoRev="1" fill="remove"/>
                                        <p:tgtEl>
                                          <p:spTgt spid="12"/>
                                        </p:tgtEl>
                                        <p:attrNameLst>
                                          <p:attrName>style.color</p:attrName>
                                        </p:attrNameLst>
                                      </p:cBhvr>
                                      <p:to>
                                        <a:schemeClr val="bg1"/>
                                      </p:to>
                                    </p:animClr>
                                    <p:animClr clrSpc="rgb" dir="cw">
                                      <p:cBhvr>
                                        <p:cTn id="37" dur="250" autoRev="1" fill="remove"/>
                                        <p:tgtEl>
                                          <p:spTgt spid="12"/>
                                        </p:tgtEl>
                                        <p:attrNameLst>
                                          <p:attrName>fillcolor</p:attrName>
                                        </p:attrNameLst>
                                      </p:cBhvr>
                                      <p:to>
                                        <a:schemeClr val="bg1"/>
                                      </p:to>
                                    </p:animClr>
                                    <p:set>
                                      <p:cBhvr>
                                        <p:cTn id="38" dur="250" autoRev="1" fill="remove"/>
                                        <p:tgtEl>
                                          <p:spTgt spid="12"/>
                                        </p:tgtEl>
                                        <p:attrNameLst>
                                          <p:attrName>fill.type</p:attrName>
                                        </p:attrNameLst>
                                      </p:cBhvr>
                                      <p:to>
                                        <p:strVal val="solid"/>
                                      </p:to>
                                    </p:set>
                                    <p:set>
                                      <p:cBhvr>
                                        <p:cTn id="39" dur="250" autoRev="1" fill="remove"/>
                                        <p:tgtEl>
                                          <p:spTgt spid="12"/>
                                        </p:tgtEl>
                                        <p:attrNameLst>
                                          <p:attrName>fill.on</p:attrName>
                                        </p:attrNameLst>
                                      </p:cBhvr>
                                      <p:to>
                                        <p:strVal val="true"/>
                                      </p:to>
                                    </p:se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1250"/>
                                        <p:tgtEl>
                                          <p:spTgt spid="21"/>
                                        </p:tgtEl>
                                      </p:cBhvr>
                                    </p:animEffect>
                                  </p:childTnLst>
                                </p:cTn>
                              </p:par>
                            </p:childTnLst>
                          </p:cTn>
                        </p:par>
                        <p:par>
                          <p:cTn id="48" fill="hold">
                            <p:stCondLst>
                              <p:cond delay="1250"/>
                            </p:stCondLst>
                            <p:childTnLst>
                              <p:par>
                                <p:cTn id="49" presetID="27" presetClass="emph" presetSubtype="0" fill="remove" grpId="1" nodeType="afterEffect">
                                  <p:stCondLst>
                                    <p:cond delay="0"/>
                                  </p:stCondLst>
                                  <p:childTnLst>
                                    <p:animClr clrSpc="rgb" dir="cw">
                                      <p:cBhvr override="childStyle">
                                        <p:cTn id="50" dur="250" autoRev="1" fill="remove"/>
                                        <p:tgtEl>
                                          <p:spTgt spid="21"/>
                                        </p:tgtEl>
                                        <p:attrNameLst>
                                          <p:attrName>style.color</p:attrName>
                                        </p:attrNameLst>
                                      </p:cBhvr>
                                      <p:to>
                                        <a:schemeClr val="bg1"/>
                                      </p:to>
                                    </p:animClr>
                                    <p:animClr clrSpc="rgb" dir="cw">
                                      <p:cBhvr>
                                        <p:cTn id="51" dur="250" autoRev="1" fill="remove"/>
                                        <p:tgtEl>
                                          <p:spTgt spid="21"/>
                                        </p:tgtEl>
                                        <p:attrNameLst>
                                          <p:attrName>fillcolor</p:attrName>
                                        </p:attrNameLst>
                                      </p:cBhvr>
                                      <p:to>
                                        <a:schemeClr val="bg1"/>
                                      </p:to>
                                    </p:animClr>
                                    <p:set>
                                      <p:cBhvr>
                                        <p:cTn id="52" dur="250" autoRev="1" fill="remove"/>
                                        <p:tgtEl>
                                          <p:spTgt spid="21"/>
                                        </p:tgtEl>
                                        <p:attrNameLst>
                                          <p:attrName>fill.type</p:attrName>
                                        </p:attrNameLst>
                                      </p:cBhvr>
                                      <p:to>
                                        <p:strVal val="solid"/>
                                      </p:to>
                                    </p:set>
                                    <p:set>
                                      <p:cBhvr>
                                        <p:cTn id="53" dur="250" autoRev="1" fill="remove"/>
                                        <p:tgtEl>
                                          <p:spTgt spid="21"/>
                                        </p:tgtEl>
                                        <p:attrNameLst>
                                          <p:attrName>fill.on</p:attrName>
                                        </p:attrNameLst>
                                      </p:cBhvr>
                                      <p:to>
                                        <p:strVal val="true"/>
                                      </p:to>
                                    </p:se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9" grpId="0" animBg="1"/>
      <p:bldP spid="21" grpId="0" animBg="1"/>
      <p:bldP spid="21" grpId="1" animBg="1"/>
      <p:bldP spid="22" grpId="0"/>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69895" y="4071761"/>
            <a:ext cx="6737684" cy="369332"/>
          </a:xfrm>
          <a:prstGeom prst="rect">
            <a:avLst/>
          </a:prstGeom>
          <a:noFill/>
        </p:spPr>
        <p:txBody>
          <a:bodyPr wrap="square" rtlCol="0">
            <a:spAutoFit/>
          </a:bodyPr>
          <a:lstStyle/>
          <a:p>
            <a:r>
              <a:rPr lang="en-US" smtClean="0">
                <a:solidFill>
                  <a:schemeClr val="bg1"/>
                </a:solidFill>
              </a:rPr>
              <a:t>Xem video 2, diễn biến cuộc biểu tình 12/09/1930</a:t>
            </a:r>
            <a:endParaRPr lang="en-US">
              <a:solidFill>
                <a:schemeClr val="bg1"/>
              </a:solidFill>
            </a:endParaRPr>
          </a:p>
        </p:txBody>
      </p:sp>
    </p:spTree>
    <p:extLst>
      <p:ext uri="{BB962C8B-B14F-4D97-AF65-F5344CB8AC3E}">
        <p14:creationId xmlns:p14="http://schemas.microsoft.com/office/powerpoint/2010/main" val="257784599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0" y="331217"/>
            <a:ext cx="4613396" cy="27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038511" y="442211"/>
            <a:ext cx="6772609" cy="1384995"/>
          </a:xfrm>
          <a:prstGeom prst="rect">
            <a:avLst/>
          </a:prstGeom>
          <a:noFill/>
        </p:spPr>
        <p:txBody>
          <a:bodyPr wrap="square" rtlCol="0">
            <a:spAutoFit/>
          </a:bodyPr>
          <a:lstStyle/>
          <a:p>
            <a:pPr algn="just"/>
            <a:r>
              <a:rPr lang="en-US" sz="2800" b="1" smtClean="0">
                <a:solidFill>
                  <a:schemeClr val="bg1"/>
                </a:solidFill>
                <a:latin typeface="Times New Roman" panose="02020603050405020304" pitchFamily="18" charset="0"/>
                <a:cs typeface="Times New Roman" panose="02020603050405020304" pitchFamily="18" charset="0"/>
              </a:rPr>
              <a:t>- Ngày 12/09/1930,  hàng vạn nông dân các huyện Hưng Nguyên, Nam Đàn (Nghệ An) đã làm gì?</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168913" y="1697629"/>
            <a:ext cx="6511804" cy="1815882"/>
          </a:xfrm>
          <a:prstGeom prst="rect">
            <a:avLst/>
          </a:prstGeom>
          <a:noFill/>
        </p:spPr>
        <p:txBody>
          <a:bodyPr wrap="square" rtlCol="0">
            <a:spAutoFit/>
          </a:bodyPr>
          <a:lstStyle/>
          <a:p>
            <a:pPr algn="just"/>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rPr>
              <a:t>Ngày 12/09/1930,  hàng vạn nông dân các huyện Hưng Nguyên, Nam Đàn (Nghệ An) với cờ đỏ búa liềm dẫn đầu kéo về thị xã Vinh.</a:t>
            </a:r>
            <a:endParaRPr lang="en-US" sz="2800" b="1">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25115" y="3241902"/>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smtClean="0">
                <a:solidFill>
                  <a:schemeClr val="bg1"/>
                </a:solidFill>
                <a:latin typeface="Times New Roman" panose="02020603050405020304" pitchFamily="18" charset="0"/>
                <a:cs typeface="Times New Roman" panose="02020603050405020304" pitchFamily="18" charset="0"/>
              </a:rPr>
              <a:t>Đoàn người này làm gì?</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94712" y="3643245"/>
            <a:ext cx="11386005" cy="1384995"/>
          </a:xfrm>
          <a:prstGeom prst="rect">
            <a:avLst/>
          </a:prstGeom>
          <a:noFill/>
        </p:spPr>
        <p:txBody>
          <a:bodyPr wrap="square" rtlCol="0">
            <a:spAutoFit/>
          </a:bodyPr>
          <a:lstStyle/>
          <a:p>
            <a:pPr algn="just"/>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rPr>
              <a:t>Đoàn người ngày càng đông thêm, vừa đi vừa hô khẩu hiệu “Đả đảo đế quốc!”; “Đả đảo Nam triều!”; “Nhà máy về tay thợ thuyền!”; Ruộng đất về tay dân cày!”…</a:t>
            </a:r>
            <a:endParaRPr lang="en-US" sz="2800" b="1">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25115" y="4906591"/>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smtClean="0">
                <a:solidFill>
                  <a:schemeClr val="bg1"/>
                </a:solidFill>
                <a:latin typeface="Times New Roman" panose="02020603050405020304" pitchFamily="18" charset="0"/>
                <a:cs typeface="Times New Roman" panose="02020603050405020304" pitchFamily="18" charset="0"/>
              </a:rPr>
              <a:t>Thực dân Pháp đã làm gì?</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25115" y="5275614"/>
            <a:ext cx="11386005" cy="1384995"/>
          </a:xfrm>
          <a:prstGeom prst="rect">
            <a:avLst/>
          </a:prstGeom>
          <a:noFill/>
        </p:spPr>
        <p:txBody>
          <a:bodyPr wrap="square" rtlCol="0">
            <a:spAutoFit/>
          </a:bodyPr>
          <a:lstStyle/>
          <a:p>
            <a:pPr algn="just"/>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rPr>
              <a:t>Thực dân Pháp cho lính đến đàn áp nhưng không ngăn được bước tiến của đoàn biểu tình. Chúng cho máy bay ném bom làm hơn 200 người chết, hàng trăm người bị thương.</a:t>
            </a:r>
            <a:endParaRPr lang="en-US" sz="2800" b="1">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5435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726" y="1213533"/>
            <a:ext cx="8178633" cy="484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65643" y="6126939"/>
            <a:ext cx="369124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2400" dirty="0" err="1">
                <a:solidFill>
                  <a:schemeClr val="bg1"/>
                </a:solidFill>
                <a:latin typeface="Times New Roman" pitchFamily="18" charset="0"/>
                <a:cs typeface="Times New Roman" pitchFamily="18" charset="0"/>
              </a:rPr>
              <a:t>Hình</a:t>
            </a:r>
            <a:r>
              <a:rPr lang="en-US" sz="2400" dirty="0">
                <a:solidFill>
                  <a:schemeClr val="bg1"/>
                </a:solidFill>
                <a:latin typeface="Times New Roman" pitchFamily="18" charset="0"/>
                <a:cs typeface="Times New Roman" pitchFamily="18" charset="0"/>
              </a:rPr>
              <a:t> 1: </a:t>
            </a:r>
            <a:r>
              <a:rPr lang="en-US" sz="2400" dirty="0" err="1">
                <a:solidFill>
                  <a:schemeClr val="bg1"/>
                </a:solidFill>
                <a:latin typeface="Times New Roman" pitchFamily="18" charset="0"/>
                <a:cs typeface="Times New Roman" pitchFamily="18" charset="0"/>
              </a:rPr>
              <a:t>Xô</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Nghệ</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Tĩnh</a:t>
            </a:r>
            <a:endParaRPr lang="vi-VN" sz="2400" dirty="0">
              <a:solidFill>
                <a:schemeClr val="bg1"/>
              </a:solidFill>
              <a:latin typeface="Times New Roman" pitchFamily="18" charset="0"/>
              <a:cs typeface="Times New Roman" pitchFamily="18" charset="0"/>
            </a:endParaRPr>
          </a:p>
        </p:txBody>
      </p:sp>
      <p:sp>
        <p:nvSpPr>
          <p:cNvPr id="8" name="Rectangle 7"/>
          <p:cNvSpPr>
            <a:spLocks noChangeArrowheads="1"/>
          </p:cNvSpPr>
          <p:nvPr/>
        </p:nvSpPr>
        <p:spPr bwMode="auto">
          <a:xfrm>
            <a:off x="577516" y="560107"/>
            <a:ext cx="116144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altLang="en-US" sz="3200" b="1" smtClean="0">
                <a:solidFill>
                  <a:schemeClr val="accent2">
                    <a:lumMod val="60000"/>
                    <a:lumOff val="40000"/>
                  </a:schemeClr>
                </a:solidFill>
                <a:latin typeface="Times New Roman" panose="02020603050405020304" pitchFamily="18" charset="0"/>
                <a:cs typeface="Times New Roman" panose="02020603050405020304" pitchFamily="18" charset="0"/>
              </a:rPr>
              <a:t>Em </a:t>
            </a:r>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hãy </a:t>
            </a:r>
            <a:r>
              <a:rPr lang="en-US" altLang="en-US" sz="3200" b="1" smtClean="0">
                <a:solidFill>
                  <a:schemeClr val="accent2">
                    <a:lumMod val="60000"/>
                    <a:lumOff val="40000"/>
                  </a:schemeClr>
                </a:solidFill>
                <a:latin typeface="Times New Roman" panose="02020603050405020304" pitchFamily="18" charset="0"/>
                <a:cs typeface="Times New Roman" panose="02020603050405020304" pitchFamily="18" charset="0"/>
              </a:rPr>
              <a:t>thuật </a:t>
            </a:r>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lại cuộc biểu tình ngày 12-9-1930 ở Nghệ An.</a:t>
            </a:r>
            <a:endParaRPr lang="vi-VN" altLang="en-US" sz="3200" b="1">
              <a:solidFill>
                <a:schemeClr val="accent2">
                  <a:lumMod val="60000"/>
                  <a:lumOff val="40000"/>
                </a:schemeClr>
              </a:solidFill>
            </a:endParaRPr>
          </a:p>
        </p:txBody>
      </p:sp>
    </p:spTree>
    <p:extLst>
      <p:ext uri="{BB962C8B-B14F-4D97-AF65-F5344CB8AC3E}">
        <p14:creationId xmlns:p14="http://schemas.microsoft.com/office/powerpoint/2010/main" val="827659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01052" y="669759"/>
            <a:ext cx="6513095" cy="2308324"/>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smtClean="0">
                <a:solidFill>
                  <a:schemeClr val="bg1"/>
                </a:solidFill>
                <a:latin typeface="Times New Roman" panose="02020603050405020304" pitchFamily="18" charset="0"/>
              </a:rPr>
              <a:t>Cuộc </a:t>
            </a:r>
            <a:r>
              <a:rPr lang="en-US" altLang="en-US" sz="3600">
                <a:solidFill>
                  <a:schemeClr val="bg1"/>
                </a:solidFill>
                <a:latin typeface="Times New Roman" panose="02020603050405020304" pitchFamily="18" charset="0"/>
              </a:rPr>
              <a:t>biểu tình ngày 12 – 9- 1930 cho thấy tinh thần đấu tranh của nhân dân Nghệ An – Hà Tĩnh như thế nào?</a:t>
            </a:r>
          </a:p>
        </p:txBody>
      </p:sp>
      <p:sp>
        <p:nvSpPr>
          <p:cNvPr id="3" name="Rectangle 8"/>
          <p:cNvSpPr>
            <a:spLocks noChangeArrowheads="1"/>
          </p:cNvSpPr>
          <p:nvPr/>
        </p:nvSpPr>
        <p:spPr bwMode="auto">
          <a:xfrm>
            <a:off x="401052" y="3437021"/>
            <a:ext cx="11309685" cy="2895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a:latin typeface="Times New Roman" panose="02020603050405020304" pitchFamily="18" charset="0"/>
              </a:rPr>
              <a:t>    Nhân dân ta có tinh thần đấu tranh cao, </a:t>
            </a:r>
            <a:r>
              <a:rPr lang="en-US" altLang="en-US" b="1" smtClean="0">
                <a:latin typeface="Times New Roman" panose="02020603050405020304" pitchFamily="18" charset="0"/>
              </a:rPr>
              <a:t>quyết tâm </a:t>
            </a:r>
            <a:r>
              <a:rPr lang="en-US" altLang="en-US" b="1">
                <a:latin typeface="Times New Roman" panose="02020603050405020304" pitchFamily="18" charset="0"/>
              </a:rPr>
              <a:t>đánh đuổi </a:t>
            </a:r>
            <a:endParaRPr lang="en-US" altLang="en-US" b="1" smtClean="0">
              <a:latin typeface="Times New Roman" panose="02020603050405020304" pitchFamily="18" charset="0"/>
            </a:endParaRPr>
          </a:p>
          <a:p>
            <a:pPr algn="just" eaLnBrk="1" hangingPunct="1">
              <a:spcBef>
                <a:spcPct val="0"/>
              </a:spcBef>
              <a:buFontTx/>
              <a:buNone/>
            </a:pPr>
            <a:r>
              <a:rPr lang="en-US" altLang="en-US" b="1" smtClean="0">
                <a:latin typeface="Times New Roman" panose="02020603050405020304" pitchFamily="18" charset="0"/>
              </a:rPr>
              <a:t>thực </a:t>
            </a:r>
            <a:r>
              <a:rPr lang="en-US" altLang="en-US" b="1">
                <a:latin typeface="Times New Roman" panose="02020603050405020304" pitchFamily="18" charset="0"/>
              </a:rPr>
              <a:t>dân Pháp và bè lũ tai sai. </a:t>
            </a:r>
            <a:r>
              <a:rPr lang="en-US" altLang="en-US" b="1" smtClean="0">
                <a:latin typeface="Times New Roman" panose="02020603050405020304" pitchFamily="18" charset="0"/>
              </a:rPr>
              <a:t> Cho </a:t>
            </a:r>
            <a:r>
              <a:rPr lang="en-US" altLang="en-US" b="1">
                <a:latin typeface="Times New Roman" panose="02020603050405020304" pitchFamily="18" charset="0"/>
              </a:rPr>
              <a:t>dù chúng đàn áp dã man, </a:t>
            </a:r>
            <a:endParaRPr lang="en-US" altLang="en-US" b="1" smtClean="0">
              <a:latin typeface="Times New Roman" panose="02020603050405020304" pitchFamily="18" charset="0"/>
            </a:endParaRPr>
          </a:p>
          <a:p>
            <a:pPr algn="just" eaLnBrk="1" hangingPunct="1">
              <a:spcBef>
                <a:spcPct val="0"/>
              </a:spcBef>
              <a:buFontTx/>
              <a:buNone/>
            </a:pPr>
            <a:r>
              <a:rPr lang="en-US" altLang="en-US" b="1" smtClean="0">
                <a:latin typeface="Times New Roman" panose="02020603050405020304" pitchFamily="18" charset="0"/>
              </a:rPr>
              <a:t>dùng </a:t>
            </a:r>
            <a:r>
              <a:rPr lang="en-US" altLang="en-US" b="1">
                <a:latin typeface="Times New Roman" panose="02020603050405020304" pitchFamily="18" charset="0"/>
              </a:rPr>
              <a:t>máy bay </a:t>
            </a:r>
            <a:r>
              <a:rPr lang="en-US" altLang="en-US" b="1" smtClean="0">
                <a:latin typeface="Times New Roman" panose="02020603050405020304" pitchFamily="18" charset="0"/>
              </a:rPr>
              <a:t>ném </a:t>
            </a:r>
            <a:r>
              <a:rPr lang="en-US" altLang="en-US" b="1">
                <a:latin typeface="Times New Roman" panose="02020603050405020304" pitchFamily="18" charset="0"/>
              </a:rPr>
              <a:t>bom, nhiều người chết và bị thương nhưng </a:t>
            </a:r>
          </a:p>
          <a:p>
            <a:pPr eaLnBrk="1" hangingPunct="1">
              <a:spcBef>
                <a:spcPct val="0"/>
              </a:spcBef>
              <a:buFontTx/>
              <a:buNone/>
            </a:pPr>
            <a:r>
              <a:rPr lang="en-US" altLang="en-US" b="1">
                <a:latin typeface="Times New Roman" panose="02020603050405020304" pitchFamily="18" charset="0"/>
              </a:rPr>
              <a:t>không thể làm lung lạc ý chí chiến đấu của ta.</a:t>
            </a:r>
          </a:p>
        </p:txBody>
      </p:sp>
      <p:pic>
        <p:nvPicPr>
          <p:cNvPr id="4" name="Picture 8" descr="xo vi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337" y="414221"/>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65334" y="2783573"/>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17712" y="3137336"/>
            <a:ext cx="9731198" cy="1478447"/>
            <a:chOff x="2967532" y="1676549"/>
            <a:chExt cx="5881500" cy="1478447"/>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pPr algn="ctr"/>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2967532" y="1708446"/>
              <a:ext cx="5881500" cy="1446550"/>
            </a:xfrm>
            <a:prstGeom prst="rect">
              <a:avLst/>
            </a:prstGeom>
            <a:noFill/>
          </p:spPr>
          <p:txBody>
            <a:bodyPr wrap="square" rtlCol="0">
              <a:spAutoFit/>
            </a:bodyPr>
            <a:lstStyle/>
            <a:p>
              <a:pPr algn="ctr"/>
              <a:r>
                <a:rPr lang="en-US" sz="4400" b="1">
                  <a:solidFill>
                    <a:srgbClr val="FFC000"/>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4768875" y="2277123"/>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Times New Roman" panose="02020603050405020304" pitchFamily="18" charset="0"/>
                <a:cs typeface="Times New Roman" panose="02020603050405020304" pitchFamily="18" charset="0"/>
              </a:rPr>
              <a:t>2</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85229" y="0"/>
            <a:ext cx="5969824" cy="3127355"/>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857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4274" y="4071761"/>
            <a:ext cx="6737684" cy="369332"/>
          </a:xfrm>
          <a:prstGeom prst="rect">
            <a:avLst/>
          </a:prstGeom>
          <a:noFill/>
        </p:spPr>
        <p:txBody>
          <a:bodyPr wrap="square" rtlCol="0">
            <a:spAutoFit/>
          </a:bodyPr>
          <a:lstStyle/>
          <a:p>
            <a:r>
              <a:rPr lang="en-US" smtClean="0">
                <a:solidFill>
                  <a:schemeClr val="bg1"/>
                </a:solidFill>
              </a:rPr>
              <a:t>Xem video 3, những chuyển biến mới</a:t>
            </a:r>
            <a:endParaRPr lang="en-US">
              <a:solidFill>
                <a:schemeClr val="bg1"/>
              </a:solidFill>
            </a:endParaRPr>
          </a:p>
        </p:txBody>
      </p:sp>
    </p:spTree>
    <p:extLst>
      <p:ext uri="{BB962C8B-B14F-4D97-AF65-F5344CB8AC3E}">
        <p14:creationId xmlns:p14="http://schemas.microsoft.com/office/powerpoint/2010/main" val="22490305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93030" y="356937"/>
            <a:ext cx="11317705" cy="18889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600" smtClean="0">
                <a:solidFill>
                  <a:schemeClr val="accent2">
                    <a:lumMod val="40000"/>
                    <a:lumOff val="60000"/>
                  </a:schemeClr>
                </a:solidFill>
                <a:latin typeface="Times New Roman" panose="02020603050405020304" pitchFamily="18" charset="0"/>
              </a:rPr>
              <a:t>Qua xem video và đọc thông tin SGK/18 hãy cho biết:</a:t>
            </a:r>
            <a:br>
              <a:rPr lang="en-US" altLang="en-US" sz="3600" smtClean="0">
                <a:solidFill>
                  <a:schemeClr val="accent2">
                    <a:lumMod val="40000"/>
                    <a:lumOff val="60000"/>
                  </a:schemeClr>
                </a:solidFill>
                <a:latin typeface="Times New Roman" panose="02020603050405020304" pitchFamily="18" charset="0"/>
              </a:rPr>
            </a:br>
            <a:r>
              <a:rPr lang="en-US" altLang="en-US" sz="3600" smtClean="0">
                <a:solidFill>
                  <a:schemeClr val="accent2">
                    <a:lumMod val="40000"/>
                    <a:lumOff val="60000"/>
                  </a:schemeClr>
                </a:solidFill>
                <a:latin typeface="Times New Roman" panose="02020603050405020304" pitchFamily="18" charset="0"/>
              </a:rPr>
              <a:t> Những năm 1930 -1931, trong các thôn xã ở Nghệ - Tĩnh có chính quyền Xô viết đã diễn ra điều gì mới?</a:t>
            </a:r>
          </a:p>
        </p:txBody>
      </p:sp>
      <p:sp>
        <p:nvSpPr>
          <p:cNvPr id="14" name="Text Box 5"/>
          <p:cNvSpPr txBox="1">
            <a:spLocks noChangeArrowheads="1"/>
          </p:cNvSpPr>
          <p:nvPr/>
        </p:nvSpPr>
        <p:spPr bwMode="auto">
          <a:xfrm>
            <a:off x="1239252" y="22458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Không hề xảy ra trộm cắp.</a:t>
            </a:r>
          </a:p>
        </p:txBody>
      </p:sp>
      <p:sp>
        <p:nvSpPr>
          <p:cNvPr id="15" name="Text Box 6"/>
          <p:cNvSpPr txBox="1">
            <a:spLocks noChangeArrowheads="1"/>
          </p:cNvSpPr>
          <p:nvPr/>
        </p:nvSpPr>
        <p:spPr bwMode="auto">
          <a:xfrm>
            <a:off x="1196390" y="28554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Bãi bỏ những tập tục mê tín dị đoan.</a:t>
            </a:r>
          </a:p>
        </p:txBody>
      </p:sp>
      <p:sp>
        <p:nvSpPr>
          <p:cNvPr id="16" name="Text Box 7"/>
          <p:cNvSpPr txBox="1">
            <a:spLocks noChangeArrowheads="1"/>
          </p:cNvSpPr>
          <p:nvPr/>
        </p:nvSpPr>
        <p:spPr bwMode="auto">
          <a:xfrm>
            <a:off x="1167815" y="3449220"/>
            <a:ext cx="1054292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Tịch thu ruộng đất của đ</a:t>
            </a:r>
            <a:r>
              <a:rPr lang="en-US" altLang="en-US" sz="3600" b="1" smtClean="0">
                <a:solidFill>
                  <a:schemeClr val="bg1"/>
                </a:solidFill>
                <a:latin typeface="Times New Roman" panose="02020603050405020304" pitchFamily="18" charset="0"/>
              </a:rPr>
              <a:t>ịa </a:t>
            </a:r>
            <a:r>
              <a:rPr lang="en-US" altLang="en-US" sz="3600" b="1">
                <a:solidFill>
                  <a:schemeClr val="bg1"/>
                </a:solidFill>
                <a:latin typeface="Times New Roman" panose="02020603050405020304" pitchFamily="18" charset="0"/>
              </a:rPr>
              <a:t>chủ, xoá bỏ các thứ thuế vô lí.</a:t>
            </a:r>
          </a:p>
        </p:txBody>
      </p:sp>
      <p:sp>
        <p:nvSpPr>
          <p:cNvPr id="17" name="Text Box 8"/>
          <p:cNvSpPr txBox="1">
            <a:spLocks noChangeArrowheads="1"/>
          </p:cNvSpPr>
          <p:nvPr/>
        </p:nvSpPr>
        <p:spPr bwMode="auto">
          <a:xfrm>
            <a:off x="1139239" y="4668420"/>
            <a:ext cx="1057149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Nhân dân được nghe giải thích chính sách và bàn bạc công việc chung.</a:t>
            </a:r>
          </a:p>
        </p:txBody>
      </p:sp>
    </p:spTree>
    <p:extLst>
      <p:ext uri="{BB962C8B-B14F-4D97-AF65-F5344CB8AC3E}">
        <p14:creationId xmlns:p14="http://schemas.microsoft.com/office/powerpoint/2010/main" val="1311223183"/>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ppt_x"/>
                                          </p:val>
                                        </p:tav>
                                        <p:tav tm="100000">
                                          <p:val>
                                            <p:strVal val="#ppt_x"/>
                                          </p:val>
                                        </p:tav>
                                      </p:tavLst>
                                    </p:anim>
                                    <p:anim calcmode="lin" valueType="num">
                                      <p:cBhvr additive="base">
                                        <p:cTn id="14" dur="2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000" fill="hold"/>
                                        <p:tgtEl>
                                          <p:spTgt spid="15"/>
                                        </p:tgtEl>
                                        <p:attrNameLst>
                                          <p:attrName>ppt_x</p:attrName>
                                        </p:attrNameLst>
                                      </p:cBhvr>
                                      <p:tavLst>
                                        <p:tav tm="0">
                                          <p:val>
                                            <p:strVal val="#ppt_x"/>
                                          </p:val>
                                        </p:tav>
                                        <p:tav tm="100000">
                                          <p:val>
                                            <p:strVal val="#ppt_x"/>
                                          </p:val>
                                        </p:tav>
                                      </p:tavLst>
                                    </p:anim>
                                    <p:anim calcmode="lin" valueType="num">
                                      <p:cBhvr additive="base">
                                        <p:cTn id="19" dur="20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ppt_x"/>
                                          </p:val>
                                        </p:tav>
                                        <p:tav tm="100000">
                                          <p:val>
                                            <p:strVal val="#ppt_x"/>
                                          </p:val>
                                        </p:tav>
                                      </p:tavLst>
                                    </p:anim>
                                    <p:anim calcmode="lin" valueType="num">
                                      <p:cBhvr additive="base">
                                        <p:cTn id="24" dur="20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6000"/>
                            </p:stCondLst>
                            <p:childTnLst>
                              <p:par>
                                <p:cTn id="26" presetID="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000" fill="hold"/>
                                        <p:tgtEl>
                                          <p:spTgt spid="17"/>
                                        </p:tgtEl>
                                        <p:attrNameLst>
                                          <p:attrName>ppt_x</p:attrName>
                                        </p:attrNameLst>
                                      </p:cBhvr>
                                      <p:tavLst>
                                        <p:tav tm="0">
                                          <p:val>
                                            <p:strVal val="#ppt_x"/>
                                          </p:val>
                                        </p:tav>
                                        <p:tav tm="100000">
                                          <p:val>
                                            <p:strVal val="#ppt_x"/>
                                          </p:val>
                                        </p:tav>
                                      </p:tavLst>
                                    </p:anim>
                                    <p:anim calcmode="lin" valueType="num">
                                      <p:cBhvr additive="base">
                                        <p:cTn id="29"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8"/>
          <p:cNvSpPr>
            <a:spLocks noChangeArrowheads="1" noChangeShapeType="1" noTextEdit="1"/>
          </p:cNvSpPr>
          <p:nvPr/>
        </p:nvSpPr>
        <p:spPr bwMode="auto">
          <a:xfrm>
            <a:off x="1748589" y="5339180"/>
            <a:ext cx="8458200" cy="1177925"/>
          </a:xfrm>
          <a:prstGeom prst="rect">
            <a:avLst/>
          </a:prstGeom>
        </p:spPr>
        <p:txBody>
          <a:bodyPr wrap="none" fromWordArt="1">
            <a:prstTxWarp prst="textSlantUp">
              <a:avLst>
                <a:gd name="adj" fmla="val 5120"/>
              </a:avLst>
            </a:prstTxWarp>
          </a:bodyPr>
          <a:lstStyle/>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Người nông dân </a:t>
            </a:r>
            <a:r>
              <a:rPr lang="vi-VN" sz="3600" kern="10" smtClean="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Hà </a:t>
            </a: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Tĩnh được cày trên thửa ruộng </a:t>
            </a:r>
          </a:p>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do chính quyền Xô viết chia trong những năm 1930 - 1931</a:t>
            </a:r>
            <a:endParaRPr lang="en-US"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2264971816"/>
              </p:ext>
            </p:extLst>
          </p:nvPr>
        </p:nvGraphicFramePr>
        <p:xfrm>
          <a:off x="2983831" y="645975"/>
          <a:ext cx="6400800" cy="4505545"/>
        </p:xfrm>
        <a:graphic>
          <a:graphicData uri="http://schemas.openxmlformats.org/presentationml/2006/ole">
            <mc:AlternateContent xmlns:mc="http://schemas.openxmlformats.org/markup-compatibility/2006">
              <mc:Choice xmlns:v="urn:schemas-microsoft-com:vml" Requires="v">
                <p:oleObj spid="_x0000_s2057" name="Bitmap Image" r:id="rId4" imgW="8783276" imgH="5401429" progId="Paint.Picture">
                  <p:embed/>
                </p:oleObj>
              </mc:Choice>
              <mc:Fallback>
                <p:oleObj name="Bitmap Image" r:id="rId4" imgW="8783276" imgH="5401429" progId="Paint.Picture">
                  <p:embed/>
                  <p:pic>
                    <p:nvPicPr>
                      <p:cNvPr id="13" name="Object 4"/>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b="17502"/>
                      <a:stretch>
                        <a:fillRect/>
                      </a:stretch>
                    </p:blipFill>
                    <p:spPr bwMode="auto">
                      <a:xfrm>
                        <a:off x="2983831" y="645975"/>
                        <a:ext cx="6400800" cy="45055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15513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Times New Roman" panose="02020603050405020304" pitchFamily="18" charset="0"/>
                <a:cs typeface="Times New Roman" panose="02020603050405020304" pitchFamily="18" charset="0"/>
              </a:rPr>
              <a:t>3</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5980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5"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8" name="文本框 7">
            <a:extLst>
              <a:ext uri="{FF2B5EF4-FFF2-40B4-BE49-F238E27FC236}">
                <a16:creationId xmlns:a16="http://schemas.microsoft.com/office/drawing/2014/main" id="{5F53CBA5-D324-49E9-BDD0-66040165CD08}"/>
              </a:ext>
            </a:extLst>
          </p:cNvPr>
          <p:cNvSpPr txBox="1"/>
          <p:nvPr/>
        </p:nvSpPr>
        <p:spPr>
          <a:xfrm>
            <a:off x="3456202" y="1658199"/>
            <a:ext cx="5799500" cy="1938992"/>
          </a:xfrm>
          <a:prstGeom prst="rect">
            <a:avLst/>
          </a:prstGeom>
          <a:noFill/>
        </p:spPr>
        <p:txBody>
          <a:bodyPr wrap="square" rtlCol="0">
            <a:spAutoFit/>
          </a:bodyPr>
          <a:lstStyle/>
          <a:p>
            <a:r>
              <a:rPr lang="en-US" altLang="zh-CN" sz="12000" b="1" smtClean="0">
                <a:solidFill>
                  <a:schemeClr val="accent2"/>
                </a:solidFill>
                <a:latin typeface="UTM Zirkon" panose="02040603050506020204" pitchFamily="18" charset="0"/>
                <a:ea typeface="幼圆" panose="02010509060101010101" pitchFamily="49" charset="-122"/>
              </a:rPr>
              <a:t>Khởi động</a:t>
            </a:r>
            <a:endParaRPr lang="zh-CN" altLang="en-US" sz="12000" b="1" dirty="0">
              <a:solidFill>
                <a:schemeClr val="accent2"/>
              </a:solidFill>
              <a:latin typeface="UTM Zirkon" panose="02040603050506020204" pitchFamily="18" charset="0"/>
              <a:ea typeface="幼圆" panose="02010509060101010101" pitchFamily="49" charset="-122"/>
            </a:endParaRPr>
          </a:p>
        </p:txBody>
      </p:sp>
      <p:pic>
        <p:nvPicPr>
          <p:cNvPr id="9"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5">
            <a:extLst>
              <a:ext uri="{28A0092B-C50C-407E-A947-70E740481C1C}">
                <a14:useLocalDpi xmlns:a14="http://schemas.microsoft.com/office/drawing/2010/main" val="0"/>
              </a:ext>
            </a:extLst>
          </a:blip>
          <a:srcRect l="-11136" t="23628"/>
          <a:stretch/>
        </p:blipFill>
        <p:spPr>
          <a:xfrm rot="204227">
            <a:off x="-901989" y="-218289"/>
            <a:ext cx="4274757" cy="2937588"/>
          </a:xfrm>
          <a:prstGeom prst="rect">
            <a:avLst/>
          </a:prstGeom>
        </p:spPr>
      </p:pic>
    </p:spTree>
    <p:extLst>
      <p:ext uri="{BB962C8B-B14F-4D97-AF65-F5344CB8AC3E}">
        <p14:creationId xmlns:p14="http://schemas.microsoft.com/office/powerpoint/2010/main" val="2583161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1380" y="1203098"/>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smtClean="0">
                <a:solidFill>
                  <a:schemeClr val="bg1"/>
                </a:solidFill>
                <a:latin typeface="Times New Roman" panose="02020603050405020304" pitchFamily="18" charset="0"/>
              </a:rPr>
              <a:t>Phong trào Xô viết Nghệ - Tĩnh chứng tỏ tinh thần cách mạng của nhân dân </a:t>
            </a:r>
            <a:r>
              <a:rPr lang="en-US" altLang="en-US" sz="3200" smtClean="0">
                <a:solidFill>
                  <a:schemeClr val="bg1"/>
                </a:solidFill>
                <a:latin typeface="Times New Roman" panose="02020603050405020304" pitchFamily="18" charset="0"/>
              </a:rPr>
              <a:t>lao động </a:t>
            </a:r>
            <a:r>
              <a:rPr lang="en-US" altLang="en-US" sz="3200" smtClean="0">
                <a:solidFill>
                  <a:schemeClr val="bg1"/>
                </a:solidFill>
                <a:latin typeface="Times New Roman" panose="02020603050405020304" pitchFamily="18" charset="0"/>
              </a:rPr>
              <a:t>như thế nào?</a:t>
            </a:r>
          </a:p>
        </p:txBody>
      </p:sp>
      <p:grpSp>
        <p:nvGrpSpPr>
          <p:cNvPr id="3" name="组合 4">
            <a:extLst>
              <a:ext uri="{FF2B5EF4-FFF2-40B4-BE49-F238E27FC236}">
                <a16:creationId xmlns:a16="http://schemas.microsoft.com/office/drawing/2014/main" id="{F5A7059B-9104-4B78-88A4-2996D573263A}"/>
              </a:ext>
            </a:extLst>
          </p:cNvPr>
          <p:cNvGrpSpPr/>
          <p:nvPr/>
        </p:nvGrpSpPr>
        <p:grpSpPr>
          <a:xfrm>
            <a:off x="391380" y="389303"/>
            <a:ext cx="11372990" cy="2585909"/>
            <a:chOff x="1658301" y="-639204"/>
            <a:chExt cx="10300585" cy="308519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1658301" y="-639204"/>
              <a:ext cx="10300585" cy="769441"/>
            </a:xfrm>
            <a:prstGeom prst="rect">
              <a:avLst/>
            </a:prstGeom>
            <a:noFill/>
          </p:spPr>
          <p:txBody>
            <a:bodyPr wrap="square" rtlCol="0">
              <a:spAutoFit/>
            </a:bodyPr>
            <a:lstStyle/>
            <a:p>
              <a:r>
                <a:rPr lang="en-US" sz="4400" b="1" smtClean="0">
                  <a:solidFill>
                    <a:srgbClr val="FFC000"/>
                  </a:solidFill>
                  <a:latin typeface="Times New Roman" panose="02020603050405020304" pitchFamily="18" charset="0"/>
                  <a:cs typeface="Times New Roman" panose="02020603050405020304" pitchFamily="18" charset="0"/>
                </a:rPr>
                <a:t>3. Ý </a:t>
              </a:r>
              <a:r>
                <a:rPr lang="en-US" sz="4400" b="1">
                  <a:solidFill>
                    <a:srgbClr val="FFC000"/>
                  </a:solidFill>
                  <a:latin typeface="Times New Roman" panose="02020603050405020304" pitchFamily="18" charset="0"/>
                  <a:cs typeface="Times New Roman" panose="02020603050405020304" pitchFamily="18" charset="0"/>
                </a:rPr>
                <a:t>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6" name="Text Box 3"/>
          <p:cNvSpPr txBox="1">
            <a:spLocks noChangeArrowheads="1"/>
          </p:cNvSpPr>
          <p:nvPr/>
        </p:nvSpPr>
        <p:spPr bwMode="auto">
          <a:xfrm>
            <a:off x="391380" y="2179677"/>
            <a:ext cx="113729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a:solidFill>
                  <a:srgbClr val="F0587D"/>
                </a:solidFill>
                <a:latin typeface="Times New Roman" panose="02020603050405020304" pitchFamily="18" charset="0"/>
              </a:rPr>
              <a:t> </a:t>
            </a:r>
            <a:r>
              <a:rPr lang="en-US" altLang="en-US" b="1" smtClean="0">
                <a:solidFill>
                  <a:srgbClr val="F0587D"/>
                </a:solidFill>
                <a:latin typeface="Times New Roman" panose="02020603050405020304" pitchFamily="18" charset="0"/>
                <a:sym typeface="Wingdings" panose="05000000000000000000" pitchFamily="2" charset="2"/>
              </a:rPr>
              <a:t> </a:t>
            </a:r>
            <a:r>
              <a:rPr lang="en-US" altLang="en-US" b="1" smtClean="0">
                <a:solidFill>
                  <a:srgbClr val="F0587D"/>
                </a:solidFill>
                <a:latin typeface="Times New Roman" panose="02020603050405020304" pitchFamily="18" charset="0"/>
              </a:rPr>
              <a:t>Chứng </a:t>
            </a:r>
            <a:r>
              <a:rPr lang="en-US" altLang="en-US" b="1">
                <a:solidFill>
                  <a:srgbClr val="F0587D"/>
                </a:solidFill>
                <a:latin typeface="Times New Roman" panose="02020603050405020304" pitchFamily="18" charset="0"/>
              </a:rPr>
              <a:t>tỏ tinh thần dũng cảm, khả năng làm cách mạng của nhân dân lao động.</a:t>
            </a:r>
          </a:p>
        </p:txBody>
      </p:sp>
      <p:sp>
        <p:nvSpPr>
          <p:cNvPr id="7" name="Text Box 4"/>
          <p:cNvSpPr txBox="1">
            <a:spLocks noChangeArrowheads="1"/>
          </p:cNvSpPr>
          <p:nvPr/>
        </p:nvSpPr>
        <p:spPr bwMode="auto">
          <a:xfrm>
            <a:off x="626383" y="4150738"/>
            <a:ext cx="10847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smtClean="0">
                <a:solidFill>
                  <a:srgbClr val="F0587D"/>
                </a:solidFill>
                <a:latin typeface="Times New Roman" panose="02020603050405020304" pitchFamily="18" charset="0"/>
                <a:sym typeface="Wingdings" panose="05000000000000000000" pitchFamily="2" charset="2"/>
              </a:rPr>
              <a:t></a:t>
            </a:r>
            <a:r>
              <a:rPr lang="en-US" altLang="en-US" b="1" smtClean="0">
                <a:solidFill>
                  <a:srgbClr val="F0587D"/>
                </a:solidFill>
                <a:latin typeface="Times New Roman" panose="02020603050405020304" pitchFamily="18" charset="0"/>
              </a:rPr>
              <a:t> </a:t>
            </a:r>
            <a:r>
              <a:rPr lang="en-US" altLang="en-US" b="1">
                <a:solidFill>
                  <a:srgbClr val="F0587D"/>
                </a:solidFill>
                <a:latin typeface="Times New Roman" panose="02020603050405020304" pitchFamily="18" charset="0"/>
              </a:rPr>
              <a:t>Đã khích lệ, cổ vũ tinh thần yêu nước của nhân dân ta.</a:t>
            </a:r>
          </a:p>
        </p:txBody>
      </p:sp>
      <p:sp>
        <p:nvSpPr>
          <p:cNvPr id="8" name="Rectangle 2"/>
          <p:cNvSpPr txBox="1">
            <a:spLocks noChangeArrowheads="1"/>
          </p:cNvSpPr>
          <p:nvPr/>
        </p:nvSpPr>
        <p:spPr>
          <a:xfrm>
            <a:off x="391377" y="3256895"/>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smtClean="0">
                <a:solidFill>
                  <a:schemeClr val="bg1"/>
                </a:solidFill>
                <a:latin typeface="Times New Roman" panose="02020603050405020304" pitchFamily="18" charset="0"/>
              </a:rPr>
              <a:t>Phong trào Xô viết Nghệ - Tĩnh còn khích lệ, cổ vũ điều gì ở nhân dân ta?</a:t>
            </a:r>
          </a:p>
        </p:txBody>
      </p:sp>
    </p:spTree>
    <p:extLst>
      <p:ext uri="{BB962C8B-B14F-4D97-AF65-F5344CB8AC3E}">
        <p14:creationId xmlns:p14="http://schemas.microsoft.com/office/powerpoint/2010/main" val="1550337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4274" y="4071761"/>
            <a:ext cx="6737684" cy="369332"/>
          </a:xfrm>
          <a:prstGeom prst="rect">
            <a:avLst/>
          </a:prstGeom>
          <a:noFill/>
        </p:spPr>
        <p:txBody>
          <a:bodyPr wrap="square" rtlCol="0">
            <a:spAutoFit/>
          </a:bodyPr>
          <a:lstStyle/>
          <a:p>
            <a:r>
              <a:rPr lang="en-US" smtClean="0">
                <a:solidFill>
                  <a:schemeClr val="bg1"/>
                </a:solidFill>
              </a:rPr>
              <a:t>Xem video 4, ý nghĩa phong trào Xô viết Nghệ - Tĩnh</a:t>
            </a:r>
            <a:endParaRPr lang="en-US">
              <a:solidFill>
                <a:schemeClr val="bg1"/>
              </a:solidFill>
            </a:endParaRPr>
          </a:p>
        </p:txBody>
      </p:sp>
    </p:spTree>
    <p:extLst>
      <p:ext uri="{BB962C8B-B14F-4D97-AF65-F5344CB8AC3E}">
        <p14:creationId xmlns:p14="http://schemas.microsoft.com/office/powerpoint/2010/main" val="23384650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code_imageresizer_container_1" descr="IMG_0764"/>
          <p:cNvPicPr>
            <a:picLocks noChangeAspect="1" noChangeArrowheads="1"/>
          </p:cNvPicPr>
          <p:nvPr/>
        </p:nvPicPr>
        <p:blipFill>
          <a:blip r:embed="rId3">
            <a:extLst>
              <a:ext uri="{28A0092B-C50C-407E-A947-70E740481C1C}">
                <a14:useLocalDpi xmlns:a14="http://schemas.microsoft.com/office/drawing/2010/main" val="0"/>
              </a:ext>
            </a:extLst>
          </a:blip>
          <a:srcRect l="1613" r="1613" b="16130"/>
          <a:stretch>
            <a:fillRect/>
          </a:stretch>
        </p:blipFill>
        <p:spPr bwMode="auto">
          <a:xfrm>
            <a:off x="6347258" y="588218"/>
            <a:ext cx="5226043" cy="33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517409" y="3667683"/>
            <a:ext cx="9144000" cy="40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solidFill>
                <a:srgbClr val="F8CBAD"/>
              </a:solidFill>
              <a:latin typeface="Times New Roman" panose="02020603050405020304" pitchFamily="18" charset="0"/>
            </a:endParaRPr>
          </a:p>
          <a:p>
            <a:pPr algn="ctr" eaLnBrk="1" hangingPunct="1">
              <a:spcBef>
                <a:spcPct val="0"/>
              </a:spcBef>
              <a:buFontTx/>
              <a:buNone/>
            </a:pPr>
            <a:r>
              <a:rPr lang="en-US" altLang="en-US" sz="2800" b="1">
                <a:solidFill>
                  <a:srgbClr val="F8CBAD"/>
                </a:solidFill>
                <a:latin typeface="Times New Roman" panose="02020603050405020304" pitchFamily="18" charset="0"/>
              </a:rPr>
              <a:t>Nghĩa trang 12-9 tại Hưng Nguyên</a:t>
            </a:r>
          </a:p>
        </p:txBody>
      </p:sp>
      <p:pic>
        <p:nvPicPr>
          <p:cNvPr id="9" name="Picture 4" descr="Ngã ba Nghen"/>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436729" y="630868"/>
            <a:ext cx="5336274" cy="33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39594" y="407029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Đài tưởng niệm các chiến sĩ Xô Viết tại Ngã ba Nghèn</a:t>
            </a:r>
          </a:p>
        </p:txBody>
      </p:sp>
      <p:pic>
        <p:nvPicPr>
          <p:cNvPr id="11"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39594" y="5336275"/>
            <a:ext cx="11654972" cy="1294600"/>
          </a:xfrm>
          <a:prstGeom prst="rect">
            <a:avLst/>
          </a:prstGeom>
        </p:spPr>
      </p:pic>
    </p:spTree>
    <p:extLst>
      <p:ext uri="{BB962C8B-B14F-4D97-AF65-F5344CB8AC3E}">
        <p14:creationId xmlns:p14="http://schemas.microsoft.com/office/powerpoint/2010/main" val="1668754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childTnLst>
                          </p:cTn>
                        </p:par>
                        <p:par>
                          <p:cTn id="23" fill="hold">
                            <p:stCondLst>
                              <p:cond delay="75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0448"/>
            <a:ext cx="5575495" cy="3841301"/>
          </a:xfrm>
          <a:prstGeom prst="rect">
            <a:avLst/>
          </a:prstGeom>
        </p:spPr>
      </p:pic>
      <p:sp>
        <p:nvSpPr>
          <p:cNvPr id="6" name="Text Box 5"/>
          <p:cNvSpPr txBox="1">
            <a:spLocks noChangeArrowheads="1"/>
          </p:cNvSpPr>
          <p:nvPr/>
        </p:nvSpPr>
        <p:spPr bwMode="auto">
          <a:xfrm>
            <a:off x="304800" y="4464187"/>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smtClean="0">
                <a:solidFill>
                  <a:srgbClr val="F8CBAD"/>
                </a:solidFill>
                <a:latin typeface="Times New Roman" panose="02020603050405020304" pitchFamily="18" charset="0"/>
              </a:rPr>
              <a:t>Tượng đài công – nông – binh ngã ba Bến Thủy – Nghệ An</a:t>
            </a:r>
            <a:endParaRPr lang="en-US" altLang="en-US" sz="2800" b="1">
              <a:solidFill>
                <a:srgbClr val="F8CBAD"/>
              </a:solidFill>
              <a:latin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27" r="15192"/>
          <a:stretch/>
        </p:blipFill>
        <p:spPr>
          <a:xfrm>
            <a:off x="6330463" y="430448"/>
            <a:ext cx="5584872" cy="3769033"/>
          </a:xfrm>
          <a:prstGeom prst="rect">
            <a:avLst/>
          </a:prstGeom>
        </p:spPr>
      </p:pic>
      <p:sp>
        <p:nvSpPr>
          <p:cNvPr id="9" name="Text Box 5"/>
          <p:cNvSpPr txBox="1">
            <a:spLocks noChangeArrowheads="1"/>
          </p:cNvSpPr>
          <p:nvPr/>
        </p:nvSpPr>
        <p:spPr bwMode="auto">
          <a:xfrm>
            <a:off x="6441114" y="443754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smtClean="0">
                <a:solidFill>
                  <a:srgbClr val="F8CBAD"/>
                </a:solidFill>
                <a:latin typeface="Times New Roman" panose="02020603050405020304" pitchFamily="18" charset="0"/>
              </a:rPr>
              <a:t>Bảo tàng Xô viết Nghệ - Tĩnh</a:t>
            </a:r>
            <a:endParaRPr lang="en-US" altLang="en-US" sz="2800" b="1">
              <a:solidFill>
                <a:srgbClr val="F8CBAD"/>
              </a:solidFill>
              <a:latin typeface="Times New Roman" panose="02020603050405020304" pitchFamily="18" charset="0"/>
            </a:endParaRPr>
          </a:p>
        </p:txBody>
      </p:sp>
      <p:pic>
        <p:nvPicPr>
          <p:cNvPr id="10"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60363" y="5462885"/>
            <a:ext cx="11654972" cy="1294600"/>
          </a:xfrm>
          <a:prstGeom prst="rect">
            <a:avLst/>
          </a:prstGeom>
        </p:spPr>
      </p:pic>
    </p:spTree>
    <p:extLst>
      <p:ext uri="{BB962C8B-B14F-4D97-AF65-F5344CB8AC3E}">
        <p14:creationId xmlns:p14="http://schemas.microsoft.com/office/powerpoint/2010/main" val="36659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96552" y="154745"/>
            <a:ext cx="4874093" cy="2574388"/>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6" name="Picture 5"/>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 Box 7"/>
          <p:cNvSpPr txBox="1">
            <a:spLocks noChangeArrowheads="1"/>
          </p:cNvSpPr>
          <p:nvPr/>
        </p:nvSpPr>
        <p:spPr bwMode="auto">
          <a:xfrm>
            <a:off x="1961304" y="1992923"/>
            <a:ext cx="796465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a:solidFill>
                  <a:schemeClr val="bg1"/>
                </a:solidFill>
                <a:latin typeface="Times New Roman" panose="02020603050405020304" pitchFamily="18" charset="0"/>
                <a:cs typeface="Times New Roman" panose="02020603050405020304" pitchFamily="18" charset="0"/>
              </a:rPr>
              <a:t>     Trong những năm 1930-1931, nhân dân Nghệ -Tĩnh đã đấu tranh quyết liệt,  giành được quyền làm chủ, xây dựng cuộc sống mới văn minh, tiến bộ ở nhiều vùng nông thôn rộng lớn. Ngày 12-9 là ngày kỉ niệm Xô viết Nghệ -Tĩnh.</a:t>
            </a:r>
          </a:p>
        </p:txBody>
      </p:sp>
      <p:sp>
        <p:nvSpPr>
          <p:cNvPr id="3" name="Text Box 6"/>
          <p:cNvSpPr txBox="1">
            <a:spLocks noChangeArrowheads="1"/>
          </p:cNvSpPr>
          <p:nvPr/>
        </p:nvSpPr>
        <p:spPr bwMode="auto">
          <a:xfrm>
            <a:off x="4724433" y="1139907"/>
            <a:ext cx="2438400" cy="6413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FF00"/>
                </a:solidFill>
                <a:latin typeface="Times New Roman" panose="02020603050405020304" pitchFamily="18" charset="0"/>
              </a:rPr>
              <a:t>GHI NHỚ</a:t>
            </a:r>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18871" y="4304714"/>
            <a:ext cx="2925153" cy="2925153"/>
          </a:xfrm>
          <a:prstGeom prst="rect">
            <a:avLst/>
          </a:prstGeom>
        </p:spPr>
      </p:pic>
    </p:spTree>
    <p:extLst>
      <p:ext uri="{BB962C8B-B14F-4D97-AF65-F5344CB8AC3E}">
        <p14:creationId xmlns:p14="http://schemas.microsoft.com/office/powerpoint/2010/main" val="8489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3">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4"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5" name="文本框 9">
            <a:extLst>
              <a:ext uri="{FF2B5EF4-FFF2-40B4-BE49-F238E27FC236}">
                <a16:creationId xmlns:a16="http://schemas.microsoft.com/office/drawing/2014/main" id="{9E0A67FF-EC91-41D5-9D82-2074EE02CF2C}"/>
              </a:ext>
            </a:extLst>
          </p:cNvPr>
          <p:cNvSpPr txBox="1"/>
          <p:nvPr/>
        </p:nvSpPr>
        <p:spPr>
          <a:xfrm>
            <a:off x="5324464" y="4185086"/>
            <a:ext cx="3127653" cy="461665"/>
          </a:xfrm>
          <a:prstGeom prst="rect">
            <a:avLst/>
          </a:prstGeom>
          <a:noFill/>
        </p:spPr>
        <p:txBody>
          <a:bodyPr wrap="square" rtlCol="0">
            <a:spAutoFit/>
          </a:bodyPr>
          <a:lstStyle/>
          <a:p>
            <a:r>
              <a:rPr lang="en-US" altLang="zh-CN" sz="2400" b="1" smtClean="0">
                <a:solidFill>
                  <a:schemeClr val="bg1"/>
                </a:solidFill>
                <a:latin typeface="UTM Azuki" panose="02040603050506020204" pitchFamily="18" charset="0"/>
                <a:ea typeface="微软雅黑" panose="020B0503020204020204" pitchFamily="34" charset="-122"/>
              </a:rPr>
              <a:t>Thực hiện: EduFIve</a:t>
            </a:r>
            <a:endParaRPr lang="zh-CN" altLang="en-US" sz="2400" b="1" dirty="0">
              <a:solidFill>
                <a:schemeClr val="bg1"/>
              </a:solidFill>
              <a:latin typeface="UTM Azuki" panose="02040603050506020204" pitchFamily="18" charset="0"/>
              <a:ea typeface="微软雅黑" panose="020B0503020204020204" pitchFamily="34" charset="-122"/>
            </a:endParaRPr>
          </a:p>
        </p:txBody>
      </p:sp>
      <p:sp>
        <p:nvSpPr>
          <p:cNvPr id="6" name="文本框 11">
            <a:extLst>
              <a:ext uri="{FF2B5EF4-FFF2-40B4-BE49-F238E27FC236}">
                <a16:creationId xmlns:a16="http://schemas.microsoft.com/office/drawing/2014/main" id="{527BDCBE-B158-4DDD-83BD-5453326240B5}"/>
              </a:ext>
            </a:extLst>
          </p:cNvPr>
          <p:cNvSpPr txBox="1"/>
          <p:nvPr/>
        </p:nvSpPr>
        <p:spPr>
          <a:xfrm>
            <a:off x="146074" y="1626841"/>
            <a:ext cx="6381546" cy="1754326"/>
          </a:xfrm>
          <a:prstGeom prst="rect">
            <a:avLst/>
          </a:prstGeom>
          <a:noFill/>
        </p:spPr>
        <p:txBody>
          <a:bodyPr wrap="square" rtlCol="0">
            <a:spAutoFit/>
          </a:bodyPr>
          <a:lstStyle/>
          <a:p>
            <a:pPr algn="ctr"/>
            <a:r>
              <a:rPr lang="en-US" altLang="zh-CN" sz="5400" b="1" smtClean="0">
                <a:solidFill>
                  <a:schemeClr val="accent2">
                    <a:lumMod val="40000"/>
                    <a:lumOff val="60000"/>
                  </a:schemeClr>
                </a:solidFill>
                <a:latin typeface="UTM Avo" panose="02040603050506020204" pitchFamily="18" charset="0"/>
                <a:ea typeface="隶书" panose="02010509060101010101" pitchFamily="49" charset="-122"/>
              </a:rPr>
              <a:t>Chúc các em học tốt!</a:t>
            </a:r>
            <a:endParaRPr lang="zh-CN" altLang="en-US" sz="54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7"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6"/>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3573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1200329"/>
          </a:xfrm>
          <a:prstGeom prst="rect">
            <a:avLst/>
          </a:prstGeom>
          <a:noFill/>
        </p:spPr>
        <p:txBody>
          <a:bodyPr wrap="square" rtlCol="0">
            <a:spAutoFit/>
          </a:bodyPr>
          <a:lstStyle/>
          <a:p>
            <a:r>
              <a:rPr lang="en-US" sz="3600" b="1" smtClean="0">
                <a:solidFill>
                  <a:schemeClr val="accent4"/>
                </a:solidFill>
                <a:latin typeface="Times New Roman" panose="02020603050405020304" pitchFamily="18" charset="0"/>
                <a:cs typeface="Times New Roman" panose="02020603050405020304" pitchFamily="18" charset="0"/>
              </a:rPr>
              <a:t>Câu 1: Ngày nào được lấy làm ngày kỉ niệm thành lập Đảng Cộng sản Việt Nam? </a:t>
            </a:r>
            <a:endParaRPr lang="en-US" sz="3600" b="1">
              <a:solidFill>
                <a:schemeClr val="accent4"/>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2513" y="242930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a) Ngày 02/03</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16806" y="23566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a:t>
            </a:r>
            <a:r>
              <a:rPr lang="en-US" sz="3200" b="1" smtClean="0">
                <a:solidFill>
                  <a:schemeClr val="tx1"/>
                </a:solidFill>
                <a:latin typeface="Times New Roman" panose="02020603050405020304" pitchFamily="18" charset="0"/>
                <a:cs typeface="Times New Roman" panose="02020603050405020304" pitchFamily="18" charset="0"/>
              </a:rPr>
              <a:t>) Ngày 03/02</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2512" y="3616660"/>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a:t>
            </a:r>
            <a:r>
              <a:rPr lang="en-US" sz="3200" b="1" smtClean="0">
                <a:solidFill>
                  <a:schemeClr val="tx1"/>
                </a:solidFill>
                <a:latin typeface="Times New Roman" panose="02020603050405020304" pitchFamily="18" charset="0"/>
                <a:cs typeface="Times New Roman" panose="02020603050405020304" pitchFamily="18" charset="0"/>
              </a:rPr>
              <a:t>) Ngày 20/03</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16806" y="36528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d) Ngày 12/03</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251618" y="22914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73097" y="204263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89767"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96796"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35046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0" presetClass="exit" presetSubtype="0" fill="hold" nodeType="afterEffect">
                                  <p:stCondLst>
                                    <p:cond delay="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0" presetClass="exit" presetSubtype="0" fill="hold" nodeType="afterEffect">
                                  <p:stCondLst>
                                    <p:cond delay="50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0" presetClass="exit" presetSubtype="0" fill="hold" nodeType="afterEffect">
                                  <p:stCondLst>
                                    <p:cond delay="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bldLst>
      <p:bldP spid="2" grpId="0"/>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646331"/>
          </a:xfrm>
          <a:prstGeom prst="rect">
            <a:avLst/>
          </a:prstGeom>
          <a:noFill/>
        </p:spPr>
        <p:txBody>
          <a:bodyPr wrap="square" rtlCol="0">
            <a:spAutoFit/>
          </a:bodyPr>
          <a:lstStyle/>
          <a:p>
            <a:r>
              <a:rPr lang="en-US" sz="3600" b="1" smtClean="0">
                <a:solidFill>
                  <a:schemeClr val="accent4"/>
                </a:solidFill>
                <a:latin typeface="Times New Roman" panose="02020603050405020304" pitchFamily="18" charset="0"/>
                <a:cs typeface="Times New Roman" panose="02020603050405020304" pitchFamily="18" charset="0"/>
              </a:rPr>
              <a:t>Câu 2: Đảng Cộng sản Việt Nam được thành lập ở đâu? </a:t>
            </a:r>
            <a:endParaRPr lang="en-US" sz="3600" b="1">
              <a:solidFill>
                <a:schemeClr val="accent4"/>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69" y="2290634"/>
            <a:ext cx="466648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a) Thượng Hải – Trung Quốc</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b</a:t>
            </a:r>
            <a:r>
              <a:rPr lang="en-US" sz="2800" b="1" smtClean="0">
                <a:solidFill>
                  <a:schemeClr val="tx1"/>
                </a:solidFill>
                <a:latin typeface="Times New Roman" panose="02020603050405020304" pitchFamily="18" charset="0"/>
                <a:cs typeface="Times New Roman" panose="02020603050405020304" pitchFamily="18" charset="0"/>
              </a:rPr>
              <a:t>) Cao Bằng – Việt Nam</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2369" y="3698543"/>
            <a:ext cx="466648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a:t>
            </a:r>
            <a:r>
              <a:rPr lang="en-US" sz="2800" b="1" smtClean="0">
                <a:solidFill>
                  <a:schemeClr val="tx1"/>
                </a:solidFill>
                <a:latin typeface="Times New Roman" panose="02020603050405020304" pitchFamily="18" charset="0"/>
                <a:cs typeface="Times New Roman" panose="02020603050405020304" pitchFamily="18" charset="0"/>
              </a:rPr>
              <a:t>) Hồng Công – Trung Quốc</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d) Hồng Công – Thái Lan</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40646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0" presetClass="exit" presetSubtype="0" fill="hold" nodeType="afterEffect">
                                  <p:stCondLst>
                                    <p:cond delay="5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sai-www_nhacchuongvui_com.wav"/>
                                        </p:tgtEl>
                                      </p:cMediaNode>
                                    </p:audio>
                                  </p:subTnLst>
                                </p:cTn>
                              </p:par>
                            </p:childTnLst>
                          </p:cTn>
                        </p:par>
                        <p:par>
                          <p:cTn id="47" fill="hold">
                            <p:stCondLst>
                              <p:cond delay="0"/>
                            </p:stCondLst>
                            <p:childTnLst>
                              <p:par>
                                <p:cTn id="48" presetID="10" presetClass="exit" presetSubtype="0" fill="hold" nodeType="afterEffect">
                                  <p:stCondLst>
                                    <p:cond delay="50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sai-www_nhacchuongvui_com.wav"/>
                                        </p:tgtEl>
                                      </p:cMediaNode>
                                    </p:audio>
                                  </p:subTnLst>
                                </p:cTn>
                              </p:par>
                            </p:childTnLst>
                          </p:cTn>
                        </p:par>
                        <p:par>
                          <p:cTn id="56" fill="hold">
                            <p:stCondLst>
                              <p:cond delay="0"/>
                            </p:stCondLst>
                            <p:childTnLst>
                              <p:par>
                                <p:cTn id="57" presetID="10" presetClass="exit" presetSubtype="0" fill="hold" nodeType="afterEffect">
                                  <p:stCondLst>
                                    <p:cond delay="5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3" name="TextBox 2"/>
          <p:cNvSpPr txBox="1"/>
          <p:nvPr/>
        </p:nvSpPr>
        <p:spPr>
          <a:xfrm>
            <a:off x="614149" y="655093"/>
            <a:ext cx="11300347" cy="1200329"/>
          </a:xfrm>
          <a:prstGeom prst="rect">
            <a:avLst/>
          </a:prstGeom>
          <a:noFill/>
        </p:spPr>
        <p:txBody>
          <a:bodyPr wrap="square" rtlCol="0">
            <a:spAutoFit/>
          </a:bodyPr>
          <a:lstStyle/>
          <a:p>
            <a:r>
              <a:rPr lang="en-US" sz="3600" b="1" smtClean="0">
                <a:solidFill>
                  <a:schemeClr val="accent4"/>
                </a:solidFill>
                <a:latin typeface="Times New Roman" panose="02020603050405020304" pitchFamily="18" charset="0"/>
                <a:cs typeface="Times New Roman" panose="02020603050405020304" pitchFamily="18" charset="0"/>
              </a:rPr>
              <a:t>Câu 3: Ai là người chủ trì hội nghị hợp nhất Đảng Cộng sản Việt Nam? </a:t>
            </a:r>
            <a:endParaRPr lang="en-US" sz="3600" b="1">
              <a:solidFill>
                <a:schemeClr val="accent4"/>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95756" y="2485933"/>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a) Nguyễn Ái Quốc</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a:t>
            </a:r>
            <a:r>
              <a:rPr lang="en-US" sz="3200" b="1" smtClean="0">
                <a:solidFill>
                  <a:schemeClr val="tx1"/>
                </a:solidFill>
                <a:latin typeface="Times New Roman" panose="02020603050405020304" pitchFamily="18" charset="0"/>
                <a:cs typeface="Times New Roman" panose="02020603050405020304" pitchFamily="18" charset="0"/>
              </a:rPr>
              <a:t>) Võ Nguyên Giáp</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a:t>
            </a:r>
            <a:r>
              <a:rPr lang="en-US" sz="3200" b="1" smtClean="0">
                <a:solidFill>
                  <a:schemeClr val="tx1"/>
                </a:solidFill>
                <a:latin typeface="Times New Roman" panose="02020603050405020304" pitchFamily="18" charset="0"/>
                <a:cs typeface="Times New Roman" panose="02020603050405020304" pitchFamily="18" charset="0"/>
              </a:rPr>
              <a:t>) Tôn Thất Thuyết</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d) Châu Văn Liêm</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8"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21549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3488653"/>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0" presetClass="exit" presetSubtype="0" fill="hold" nodeType="afterEffect">
                                  <p:stCondLst>
                                    <p:cond delay="50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750919"/>
            <a:ext cx="3641558" cy="369332"/>
          </a:xfrm>
          <a:prstGeom prst="rect">
            <a:avLst/>
          </a:prstGeom>
          <a:noFill/>
        </p:spPr>
        <p:txBody>
          <a:bodyPr wrap="square" rtlCol="0">
            <a:spAutoFit/>
          </a:bodyPr>
          <a:lstStyle/>
          <a:p>
            <a:r>
              <a:rPr lang="en-US" smtClean="0">
                <a:solidFill>
                  <a:schemeClr val="bg1"/>
                </a:solidFill>
              </a:rPr>
              <a:t>Xem video 1, giới thiệu vào bài.</a:t>
            </a:r>
            <a:endParaRPr lang="en-US">
              <a:solidFill>
                <a:schemeClr val="bg1"/>
              </a:solidFill>
            </a:endParaRPr>
          </a:p>
        </p:txBody>
      </p:sp>
      <p:pic>
        <p:nvPicPr>
          <p:cNvPr id="3"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2">
            <a:extLst>
              <a:ext uri="{28A0092B-C50C-407E-A947-70E740481C1C}">
                <a14:useLocalDpi xmlns:a14="http://schemas.microsoft.com/office/drawing/2010/main" val="0"/>
              </a:ext>
            </a:extLst>
          </a:blip>
          <a:srcRect t="32472" b="4547"/>
          <a:stretch/>
        </p:blipFill>
        <p:spPr>
          <a:xfrm>
            <a:off x="265839" y="5130903"/>
            <a:ext cx="11654972" cy="1548098"/>
          </a:xfrm>
          <a:prstGeom prst="rect">
            <a:avLst/>
          </a:prstGeom>
        </p:spPr>
      </p:pic>
    </p:spTree>
    <p:extLst>
      <p:ext uri="{BB962C8B-B14F-4D97-AF65-F5344CB8AC3E}">
        <p14:creationId xmlns:p14="http://schemas.microsoft.com/office/powerpoint/2010/main" val="630092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9E0A67FF-EC91-41D5-9D82-2074EE02CF2C}"/>
              </a:ext>
            </a:extLst>
          </p:cNvPr>
          <p:cNvSpPr txBox="1"/>
          <p:nvPr/>
        </p:nvSpPr>
        <p:spPr>
          <a:xfrm>
            <a:off x="9386764" y="4333986"/>
            <a:ext cx="3127653" cy="461665"/>
          </a:xfrm>
          <a:prstGeom prst="rect">
            <a:avLst/>
          </a:prstGeom>
          <a:noFill/>
        </p:spPr>
        <p:txBody>
          <a:bodyPr wrap="square" rtlCol="0">
            <a:spAutoFit/>
          </a:bodyPr>
          <a:lstStyle/>
          <a:p>
            <a:r>
              <a:rPr lang="en-US" altLang="zh-CN" sz="2400" b="1" smtClean="0">
                <a:solidFill>
                  <a:schemeClr val="bg1"/>
                </a:solidFill>
                <a:latin typeface="UTM Azuki" panose="02040603050506020204" pitchFamily="18" charset="0"/>
                <a:ea typeface="微软雅黑" panose="020B0503020204020204" pitchFamily="34" charset="-122"/>
              </a:rPr>
              <a:t>Thực hiện: EduFIve</a:t>
            </a:r>
            <a:endParaRPr lang="zh-CN" altLang="en-US" sz="2400" b="1" dirty="0">
              <a:solidFill>
                <a:schemeClr val="bg1"/>
              </a:solidFill>
              <a:latin typeface="UTM Azuki" panose="02040603050506020204" pitchFamily="18" charset="0"/>
              <a:ea typeface="微软雅黑" panose="020B0503020204020204" pitchFamily="34" charset="-122"/>
            </a:endParaRPr>
          </a:p>
        </p:txBody>
      </p:sp>
      <p:sp>
        <p:nvSpPr>
          <p:cNvPr id="12" name="文本框 11">
            <a:extLst>
              <a:ext uri="{FF2B5EF4-FFF2-40B4-BE49-F238E27FC236}">
                <a16:creationId xmlns:a16="http://schemas.microsoft.com/office/drawing/2014/main" id="{527BDCBE-B158-4DDD-83BD-5453326240B5}"/>
              </a:ext>
            </a:extLst>
          </p:cNvPr>
          <p:cNvSpPr txBox="1"/>
          <p:nvPr/>
        </p:nvSpPr>
        <p:spPr>
          <a:xfrm>
            <a:off x="6132871" y="1536042"/>
            <a:ext cx="6381546" cy="769441"/>
          </a:xfrm>
          <a:prstGeom prst="rect">
            <a:avLst/>
          </a:prstGeom>
          <a:noFill/>
        </p:spPr>
        <p:txBody>
          <a:bodyPr wrap="square" rtlCol="0">
            <a:spAutoFit/>
          </a:bodyPr>
          <a:lstStyle/>
          <a:p>
            <a:pPr algn="ctr"/>
            <a:r>
              <a:rPr lang="en-US" altLang="zh-CN" sz="4400" b="1" smtClean="0">
                <a:solidFill>
                  <a:schemeClr val="accent2"/>
                </a:solidFill>
                <a:latin typeface="UTM Avo" panose="02040603050506020204" pitchFamily="18" charset="0"/>
                <a:ea typeface="隶书" panose="02010509060101010101" pitchFamily="49" charset="-122"/>
              </a:rPr>
              <a:t>LỊCH SỬ</a:t>
            </a:r>
            <a:endParaRPr lang="zh-CN" altLang="en-US" sz="4400" b="1" dirty="0">
              <a:solidFill>
                <a:schemeClr val="accent2"/>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4"/>
          <a:stretch>
            <a:fillRect/>
          </a:stretch>
        </p:blipFill>
        <p:spPr>
          <a:xfrm>
            <a:off x="1123950" y="7473347"/>
            <a:ext cx="609600" cy="609600"/>
          </a:xfrm>
          <a:prstGeom prst="rect">
            <a:avLst/>
          </a:prstGeom>
        </p:spPr>
      </p:pic>
      <p:grpSp>
        <p:nvGrpSpPr>
          <p:cNvPr id="8" name="Group 7"/>
          <p:cNvGrpSpPr/>
          <p:nvPr/>
        </p:nvGrpSpPr>
        <p:grpSpPr>
          <a:xfrm>
            <a:off x="-105277" y="-30386"/>
            <a:ext cx="5969824" cy="3365423"/>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Box 1"/>
          <p:cNvSpPr txBox="1"/>
          <p:nvPr/>
        </p:nvSpPr>
        <p:spPr>
          <a:xfrm>
            <a:off x="3974096" y="2335320"/>
            <a:ext cx="10308159" cy="1938992"/>
          </a:xfrm>
          <a:prstGeom prst="rect">
            <a:avLst/>
          </a:prstGeom>
          <a:noFill/>
        </p:spPr>
        <p:txBody>
          <a:bodyPr wrap="square" rtlCol="0">
            <a:spAutoFit/>
          </a:bodyPr>
          <a:lstStyle/>
          <a:p>
            <a:pPr algn="ctr"/>
            <a:r>
              <a:rPr lang="en-US" sz="6000" smtClean="0">
                <a:solidFill>
                  <a:srgbClr val="8DCA32"/>
                </a:solidFill>
                <a:latin typeface="UTM Bell" panose="02040603050506020204" pitchFamily="18" charset="0"/>
              </a:rPr>
              <a:t>XÔ VIẾT </a:t>
            </a:r>
          </a:p>
          <a:p>
            <a:pPr algn="ctr"/>
            <a:r>
              <a:rPr lang="en-US" sz="6000" smtClean="0">
                <a:solidFill>
                  <a:srgbClr val="8DCA32"/>
                </a:solidFill>
                <a:latin typeface="UTM Bell" panose="02040603050506020204" pitchFamily="18" charset="0"/>
              </a:rPr>
              <a:t>NGHỆ - TĨNH</a:t>
            </a:r>
            <a:endParaRPr lang="en-US" sz="6000">
              <a:solidFill>
                <a:srgbClr val="8DCA32"/>
              </a:solidFill>
              <a:latin typeface="UTM Bell" panose="02040603050506020204" pitchFamily="18" charset="0"/>
            </a:endParaRPr>
          </a:p>
        </p:txBody>
      </p:sp>
      <p:pic>
        <p:nvPicPr>
          <p:cNvPr id="13" name="vBCodeIMG" descr="5"/>
          <p:cNvPicPr>
            <a:picLocks noGrp="1" noChangeAspect="1" noChangeArrowheads="1"/>
          </p:cNvPicPr>
          <p:nvPr>
            <p:ph type="subTitle" idx="4294967295"/>
          </p:nvPr>
        </p:nvPicPr>
        <p:blipFill>
          <a:blip r:embed="rId8"/>
          <a:srcRect/>
          <a:stretch>
            <a:fillRect/>
          </a:stretch>
        </p:blipFill>
        <p:spPr>
          <a:xfrm>
            <a:off x="0" y="1800225"/>
            <a:ext cx="6175375" cy="3360738"/>
          </a:xfrm>
          <a:noFill/>
        </p:spPr>
      </p:pic>
      <p:pic>
        <p:nvPicPr>
          <p:cNvPr id="17"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9">
            <a:extLst>
              <a:ext uri="{28A0092B-C50C-407E-A947-70E740481C1C}">
                <a14:useLocalDpi xmlns:a14="http://schemas.microsoft.com/office/drawing/2010/main" val="0"/>
              </a:ext>
            </a:extLst>
          </a:blip>
          <a:srcRect t="32472" b="4547"/>
          <a:stretch/>
        </p:blipFill>
        <p:spPr>
          <a:xfrm>
            <a:off x="37061" y="5309902"/>
            <a:ext cx="11654972" cy="1548098"/>
          </a:xfrm>
          <a:prstGeom prst="rect">
            <a:avLst/>
          </a:prstGeom>
        </p:spPr>
      </p:pic>
    </p:spTree>
    <p:extLst>
      <p:ext uri="{BB962C8B-B14F-4D97-AF65-F5344CB8AC3E}">
        <p14:creationId xmlns:p14="http://schemas.microsoft.com/office/powerpoint/2010/main" val="36286429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par>
                          <p:cTn id="43" fill="hold">
                            <p:stCondLst>
                              <p:cond delay="500"/>
                            </p:stCondLst>
                            <p:childTnLst>
                              <p:par>
                                <p:cTn id="44" presetID="16" presetClass="entr" presetSubtype="37"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out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1"/>
                </p:tgtEl>
              </p:cMediaNode>
            </p:audio>
          </p:childTnLst>
        </p:cTn>
      </p:par>
    </p:tnLst>
    <p:bldLst>
      <p:bldP spid="10"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25"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9745560" y="-250208"/>
            <a:ext cx="3044717" cy="2092312"/>
          </a:xfrm>
          <a:prstGeom prst="rect">
            <a:avLst/>
          </a:prstGeom>
        </p:spPr>
      </p:pic>
      <p:sp>
        <p:nvSpPr>
          <p:cNvPr id="2" name="文本框 1">
            <a:extLst>
              <a:ext uri="{FF2B5EF4-FFF2-40B4-BE49-F238E27FC236}">
                <a16:creationId xmlns:a16="http://schemas.microsoft.com/office/drawing/2014/main" id="{5E3C482E-ABE2-4F18-98A9-AB49435AAAEF}"/>
              </a:ext>
            </a:extLst>
          </p:cNvPr>
          <p:cNvSpPr txBox="1"/>
          <p:nvPr/>
        </p:nvSpPr>
        <p:spPr>
          <a:xfrm>
            <a:off x="4606326" y="445024"/>
            <a:ext cx="2877744" cy="923330"/>
          </a:xfrm>
          <a:prstGeom prst="rect">
            <a:avLst/>
          </a:prstGeom>
          <a:noFill/>
        </p:spPr>
        <p:txBody>
          <a:bodyPr wrap="square" rtlCol="0">
            <a:spAutoFit/>
          </a:bodyPr>
          <a:lstStyle/>
          <a:p>
            <a:r>
              <a:rPr lang="en-US" altLang="zh-CN" sz="5400" b="1" smtClean="0">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Nội dung</a:t>
            </a:r>
            <a:endParaRPr lang="zh-CN" altLang="en-US"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5" name="组合 4">
            <a:extLst>
              <a:ext uri="{FF2B5EF4-FFF2-40B4-BE49-F238E27FC236}">
                <a16:creationId xmlns:a16="http://schemas.microsoft.com/office/drawing/2014/main" id="{F5A7059B-9104-4B78-88A4-2996D573263A}"/>
              </a:ext>
            </a:extLst>
          </p:cNvPr>
          <p:cNvGrpSpPr/>
          <p:nvPr/>
        </p:nvGrpSpPr>
        <p:grpSpPr>
          <a:xfrm>
            <a:off x="526450" y="1411896"/>
            <a:ext cx="11853852" cy="602789"/>
            <a:chOff x="3163573" y="1676549"/>
            <a:chExt cx="7132445" cy="602789"/>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1</a:t>
              </a:r>
              <a:r>
                <a:rPr lang="zh-CN" altLang="en-US" sz="3200"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6795949" cy="584775"/>
            </a:xfrm>
            <a:prstGeom prst="rect">
              <a:avLst/>
            </a:prstGeom>
            <a:noFill/>
          </p:spPr>
          <p:txBody>
            <a:bodyPr wrap="square" rtlCol="0">
              <a:spAutoFit/>
            </a:bodyPr>
            <a:lstStyle/>
            <a:p>
              <a:r>
                <a:rPr lang="en-US" sz="3200" b="1" smtClean="0">
                  <a:solidFill>
                    <a:schemeClr val="bg1"/>
                  </a:solidFill>
                  <a:latin typeface="Times New Roman" panose="02020603050405020304" pitchFamily="18" charset="0"/>
                  <a:cs typeface="Times New Roman" panose="02020603050405020304" pitchFamily="18" charset="0"/>
                </a:rPr>
                <a:t>Diễn biến cuộc biểu tình ngày 12/09/1930</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CA2579AB-ED64-4A13-AE3F-4A22EDAFF542}"/>
              </a:ext>
            </a:extLst>
          </p:cNvPr>
          <p:cNvGrpSpPr/>
          <p:nvPr/>
        </p:nvGrpSpPr>
        <p:grpSpPr>
          <a:xfrm>
            <a:off x="526450" y="2305080"/>
            <a:ext cx="11552280" cy="1095232"/>
            <a:chOff x="3163573" y="1676549"/>
            <a:chExt cx="7708103" cy="1095232"/>
          </a:xfrm>
        </p:grpSpPr>
        <p:sp>
          <p:nvSpPr>
            <p:cNvPr id="13" name="文本框 12">
              <a:extLst>
                <a:ext uri="{FF2B5EF4-FFF2-40B4-BE49-F238E27FC236}">
                  <a16:creationId xmlns:a16="http://schemas.microsoft.com/office/drawing/2014/main" id="{DB4A823E-D0CC-4BD6-8FB5-DA146ECFF535}"/>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2</a:t>
              </a:r>
              <a:r>
                <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14" name="文本框 13">
              <a:extLst>
                <a:ext uri="{FF2B5EF4-FFF2-40B4-BE49-F238E27FC236}">
                  <a16:creationId xmlns:a16="http://schemas.microsoft.com/office/drawing/2014/main" id="{ACE02ADF-FC61-477A-906A-0190CA275703}"/>
                </a:ext>
              </a:extLst>
            </p:cNvPr>
            <p:cNvSpPr txBox="1"/>
            <p:nvPr/>
          </p:nvSpPr>
          <p:spPr>
            <a:xfrm>
              <a:off x="3536720" y="1694563"/>
              <a:ext cx="7334956" cy="1077218"/>
            </a:xfrm>
            <a:prstGeom prst="rect">
              <a:avLst/>
            </a:prstGeom>
            <a:noFill/>
          </p:spPr>
          <p:txBody>
            <a:bodyPr wrap="square" rtlCol="0">
              <a:spAutoFit/>
            </a:bodyPr>
            <a:lstStyle/>
            <a:p>
              <a:r>
                <a:rPr lang="en-US" sz="3200" b="1" smtClean="0">
                  <a:solidFill>
                    <a:schemeClr val="bg1"/>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E949EA5F-A52B-4AC3-BFC6-5BF5EB6ED500}"/>
              </a:ext>
            </a:extLst>
          </p:cNvPr>
          <p:cNvGrpSpPr/>
          <p:nvPr/>
        </p:nvGrpSpPr>
        <p:grpSpPr>
          <a:xfrm>
            <a:off x="526450" y="3629153"/>
            <a:ext cx="10708383" cy="707886"/>
            <a:chOff x="3163573" y="1676549"/>
            <a:chExt cx="10708383" cy="707886"/>
          </a:xfrm>
        </p:grpSpPr>
        <p:sp>
          <p:nvSpPr>
            <p:cNvPr id="16" name="文本框 15">
              <a:extLst>
                <a:ext uri="{FF2B5EF4-FFF2-40B4-BE49-F238E27FC236}">
                  <a16:creationId xmlns:a16="http://schemas.microsoft.com/office/drawing/2014/main" id="{3D95EE83-FC98-4747-B120-7944455992AB}"/>
                </a:ext>
              </a:extLst>
            </p:cNvPr>
            <p:cNvSpPr txBox="1"/>
            <p:nvPr/>
          </p:nvSpPr>
          <p:spPr>
            <a:xfrm>
              <a:off x="3163573" y="1676549"/>
              <a:ext cx="704387" cy="707886"/>
            </a:xfrm>
            <a:prstGeom prst="rect">
              <a:avLst/>
            </a:prstGeom>
            <a:noFill/>
          </p:spPr>
          <p:txBody>
            <a:bodyPr wrap="square" rtlCol="0">
              <a:spAutoFit/>
            </a:bodyPr>
            <a:lstStyle/>
            <a:p>
              <a:r>
                <a:rPr lang="en-US" altLang="zh-CN" sz="40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3</a:t>
              </a:r>
              <a:r>
                <a:rPr lang="zh-CN" altLang="en-US" sz="4000" dirty="0">
                  <a:solidFill>
                    <a:schemeClr val="bg1"/>
                  </a:solidFill>
                  <a:latin typeface="华文新魏" panose="02010800040101010101" pitchFamily="2" charset="-122"/>
                  <a:ea typeface="华文新魏" panose="02010800040101010101" pitchFamily="2" charset="-122"/>
                </a:rPr>
                <a:t>、</a:t>
              </a:r>
            </a:p>
          </p:txBody>
        </p:sp>
        <p:sp>
          <p:nvSpPr>
            <p:cNvPr id="17" name="文本框 16">
              <a:extLst>
                <a:ext uri="{FF2B5EF4-FFF2-40B4-BE49-F238E27FC236}">
                  <a16:creationId xmlns:a16="http://schemas.microsoft.com/office/drawing/2014/main" id="{D9CE2F4A-AC8F-4AF6-89BB-54E4168F0BD4}"/>
                </a:ext>
              </a:extLst>
            </p:cNvPr>
            <p:cNvSpPr txBox="1"/>
            <p:nvPr/>
          </p:nvSpPr>
          <p:spPr>
            <a:xfrm>
              <a:off x="3776303" y="1738104"/>
              <a:ext cx="10095653"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Ý nghĩa của phong trào Xô viết Nghệ - </a:t>
              </a:r>
              <a:r>
                <a:rPr lang="en-US" sz="3200" b="1" smtClean="0">
                  <a:solidFill>
                    <a:schemeClr val="bg1"/>
                  </a:solidFill>
                  <a:latin typeface="Times New Roman" panose="02020603050405020304" pitchFamily="18" charset="0"/>
                  <a:cs typeface="Times New Roman" panose="02020603050405020304" pitchFamily="18" charset="0"/>
                </a:rPr>
                <a:t>Tĩnh</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71229808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2"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smtClean="0">
                  <a:solidFill>
                    <a:srgbClr val="FFC000"/>
                  </a:solidFill>
                  <a:latin typeface="Times New Roman" panose="02020603050405020304" pitchFamily="18" charset="0"/>
                  <a:cs typeface="Times New Roman" panose="02020603050405020304" pitchFamily="18" charset="0"/>
                </a:rPr>
                <a:t>Diễn biến cuộc biểu tình ngày 12/09/1930</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5"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6"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7" name="Oval 6"/>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Times New Roman" panose="02020603050405020304" pitchFamily="18" charset="0"/>
                <a:cs typeface="Times New Roman" panose="02020603050405020304" pitchFamily="18" charset="0"/>
              </a:rPr>
              <a:t>1</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4813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875</Words>
  <Application>Microsoft Office PowerPoint</Application>
  <PresentationFormat>Widescreen</PresentationFormat>
  <Paragraphs>94</Paragraphs>
  <Slides>25</Slides>
  <Notes>15</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1" baseType="lpstr">
      <vt:lpstr>微软雅黑</vt:lpstr>
      <vt:lpstr>Arial</vt:lpstr>
      <vt:lpstr>等线</vt:lpstr>
      <vt:lpstr>等线 Light</vt:lpstr>
      <vt:lpstr>隶书</vt:lpstr>
      <vt:lpstr>华文琥珀</vt:lpstr>
      <vt:lpstr>华文新魏</vt:lpstr>
      <vt:lpstr>Times New Roman</vt:lpstr>
      <vt:lpstr>UTM Avo</vt:lpstr>
      <vt:lpstr>UTM Azuki</vt:lpstr>
      <vt:lpstr>UTM Bell</vt:lpstr>
      <vt:lpstr>UTM Zirkon</vt:lpstr>
      <vt:lpstr>Wingdings</vt:lpstr>
      <vt:lpstr>幼圆</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63</cp:revision>
  <dcterms:created xsi:type="dcterms:W3CDTF">2017-08-04T06:12:25Z</dcterms:created>
  <dcterms:modified xsi:type="dcterms:W3CDTF">2021-10-22T04:09:44Z</dcterms:modified>
</cp:coreProperties>
</file>