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9" r:id="rId2"/>
  </p:sldMasterIdLst>
  <p:notesMasterIdLst>
    <p:notesMasterId r:id="rId26"/>
  </p:notesMasterIdLst>
  <p:sldIdLst>
    <p:sldId id="256" r:id="rId3"/>
    <p:sldId id="257" r:id="rId4"/>
    <p:sldId id="260" r:id="rId5"/>
    <p:sldId id="290" r:id="rId6"/>
    <p:sldId id="291" r:id="rId7"/>
    <p:sldId id="293" r:id="rId8"/>
    <p:sldId id="301" r:id="rId9"/>
    <p:sldId id="288" r:id="rId10"/>
    <p:sldId id="286" r:id="rId11"/>
    <p:sldId id="289" r:id="rId12"/>
    <p:sldId id="281" r:id="rId13"/>
    <p:sldId id="302" r:id="rId14"/>
    <p:sldId id="265" r:id="rId15"/>
    <p:sldId id="266" r:id="rId16"/>
    <p:sldId id="296" r:id="rId17"/>
    <p:sldId id="297" r:id="rId18"/>
    <p:sldId id="298" r:id="rId19"/>
    <p:sldId id="294" r:id="rId20"/>
    <p:sldId id="295" r:id="rId21"/>
    <p:sldId id="303" r:id="rId22"/>
    <p:sldId id="304" r:id="rId23"/>
    <p:sldId id="262" r:id="rId24"/>
    <p:sldId id="305" r:id="rId25"/>
  </p:sldIdLst>
  <p:sldSz cx="12192000" cy="6858000"/>
  <p:notesSz cx="6858000" cy="9144000"/>
  <p:embeddedFontLst>
    <p:embeddedFont>
      <p:font typeface="UTM Silk Script" pitchFamily="18" charset="0"/>
      <p:regular r:id="rId27"/>
    </p:embeddedFont>
    <p:embeddedFont>
      <p:font typeface="UTM Khuccamta" pitchFamily="18" charset="0"/>
      <p:regular r:id="rId28"/>
    </p:embeddedFont>
    <p:embeddedFont>
      <p:font typeface="Cambria Math" pitchFamily="18" charset="0"/>
      <p:regular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UTM Fire House" pitchFamily="18" charset="0"/>
      <p:regular r:id="rId34"/>
    </p:embeddedFont>
    <p:embeddedFont>
      <p:font typeface="UTM Mother" pitchFamily="18" charset="0"/>
      <p:regular r:id="rId35"/>
    </p:embeddedFont>
    <p:embeddedFont>
      <p:font typeface="宋体" pitchFamily="2" charset="-122"/>
      <p:regular r:id="rId36"/>
    </p:embeddedFont>
    <p:embeddedFont>
      <p:font typeface="UTM Duepuntozero" pitchFamily="18" charset="0"/>
      <p:regular r:id="rId37"/>
      <p:bold r:id="rId38"/>
    </p:embeddedFont>
    <p:embeddedFont>
      <p:font typeface="UTM LinotypeZapfino KT" pitchFamily="18" charset="0"/>
      <p:regular r:id="rId39"/>
    </p:embeddedFont>
    <p:embeddedFont>
      <p:font typeface="UTM A&amp;S Signwriter" pitchFamily="18" charset="0"/>
      <p:regular r:id="rId40"/>
    </p:embeddedFont>
    <p:embeddedFont>
      <p:font typeface="UTM Isadora" pitchFamily="18" charset="0"/>
      <p:regular r:id="rId41"/>
      <p:bold r:id="rId42"/>
    </p:embeddedFont>
    <p:embeddedFont>
      <p:font typeface="UTM Aristote" pitchFamily="18" charset="0"/>
      <p:regular r:id="rId43"/>
    </p:embeddedFont>
    <p:embeddedFont>
      <p:font typeface="UTM Cool Blue" pitchFamily="18" charset="0"/>
      <p:regular r:id="rId44"/>
    </p:embeddedFont>
    <p:embeddedFont>
      <p:font typeface="UTM Seagull" pitchFamily="18" charset="0"/>
      <p:bold r:id="rId45"/>
      <p:boldItalic r:id="rId46"/>
    </p:embeddedFont>
    <p:embeddedFont>
      <p:font typeface="UTM Aquarelle" pitchFamily="18" charset="0"/>
      <p:regular r:id="rId47"/>
    </p:embeddedFont>
    <p:embeddedFont>
      <p:font typeface="UTM Dai Co Viet" pitchFamily="18" charset="0"/>
      <p:regular r:id="rId48"/>
    </p:embeddedFont>
  </p:embeddedFontLst>
  <p:custDataLst>
    <p:tags r:id="rId4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0962"/>
    <a:srgbClr val="FFC91D"/>
    <a:srgbClr val="396F73"/>
    <a:srgbClr val="448388"/>
    <a:srgbClr val="002060"/>
    <a:srgbClr val="4B9298"/>
    <a:srgbClr val="52ACD3"/>
    <a:srgbClr val="4EA6CD"/>
    <a:srgbClr val="E9C44A"/>
    <a:srgbClr val="979A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50" autoAdjust="0"/>
    <p:restoredTop sz="94624" autoAdjust="0"/>
  </p:normalViewPr>
  <p:slideViewPr>
    <p:cSldViewPr snapToGrid="0" snapToObjects="1" showGuides="1">
      <p:cViewPr>
        <p:scale>
          <a:sx n="60" d="100"/>
          <a:sy n="60" d="100"/>
        </p:scale>
        <p:origin x="-692" y="-224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72B203-19BB-48E4-8CCC-3354C733C4FE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940AF1-85C8-4546-9DAE-DC5ED3E76D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752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4907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128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128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1285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1285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6066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6066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9690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03013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3247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504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969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 smtClean="0"/>
              <a:t>nhấp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Nhấp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win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Nhấp</a:t>
            </a:r>
            <a:r>
              <a:rPr lang="en-US" baseline="0" dirty="0" smtClean="0"/>
              <a:t> win qua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807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Nhấp</a:t>
            </a:r>
            <a:r>
              <a:rPr lang="en-US" dirty="0" smtClean="0"/>
              <a:t> </a:t>
            </a:r>
            <a:r>
              <a:rPr lang="en-US" dirty="0" err="1" smtClean="0"/>
              <a:t>ngôi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nuôi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814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969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0301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969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606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>
            <a:extLst>
              <a:ext uri="{FF2B5EF4-FFF2-40B4-BE49-F238E27FC236}">
                <a16:creationId xmlns="" xmlns:a16="http://schemas.microsoft.com/office/drawing/2014/main" id="{0C34EE1C-2A90-3340-9A6D-6A77962D4624}"/>
              </a:ext>
            </a:extLst>
          </p:cNvPr>
          <p:cNvSpPr/>
          <p:nvPr userDrawn="1"/>
        </p:nvSpPr>
        <p:spPr>
          <a:xfrm>
            <a:off x="2133599" y="1060174"/>
            <a:ext cx="7924800" cy="349857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6A7D71A-134B-834A-9266-24230571D0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261" b="1223"/>
          <a:stretch/>
        </p:blipFill>
        <p:spPr>
          <a:xfrm>
            <a:off x="-2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DD49089-FF1D-CA43-BF39-6431FD2103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8038"/>
          <a:stretch/>
        </p:blipFill>
        <p:spPr>
          <a:xfrm>
            <a:off x="-2" y="-160240"/>
            <a:ext cx="164372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0CAD9DA9-07F1-CF4F-9B4B-192A77A1CF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8415" r="-4383"/>
          <a:stretch/>
        </p:blipFill>
        <p:spPr>
          <a:xfrm>
            <a:off x="8829506" y="-201805"/>
            <a:ext cx="3392555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C5B789FB-5534-0743-B4C9-CCEC9D59FE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10058399" y="1355325"/>
            <a:ext cx="1152940" cy="187187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A4DBFCC9-5530-3946-B193-5F901D8B74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735720" y="825238"/>
            <a:ext cx="1152940" cy="187187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5BDD0084-ECBD-4B22-B5D6-EFA8B6555B59}"/>
              </a:ext>
            </a:extLst>
          </p:cNvPr>
          <p:cNvGrpSpPr/>
          <p:nvPr userDrawn="1"/>
        </p:nvGrpSpPr>
        <p:grpSpPr>
          <a:xfrm>
            <a:off x="1338411" y="155848"/>
            <a:ext cx="2167055" cy="1755046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0C7C8AE6-F88B-E14A-A885-6874E37386D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="" xmlns:a16="http://schemas.microsoft.com/office/drawing/2014/main" id="{59801A98-37E6-9549-8A5B-781DE8D395F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9FCACE78-D4FF-4247-888A-F966A475DA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82451" b="85517"/>
          <a:stretch/>
        </p:blipFill>
        <p:spPr>
          <a:xfrm rot="2319077">
            <a:off x="9603318" y="2393957"/>
            <a:ext cx="1339621" cy="147436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2644F66-367B-41F1-BC79-89F9B9376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50585"/>
          <a:stretch/>
        </p:blipFill>
        <p:spPr>
          <a:xfrm>
            <a:off x="0" y="3497359"/>
            <a:ext cx="12192000" cy="338857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8FEF296B-B82C-4744-9947-9B63BC76FC2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3034581" y="3414229"/>
            <a:ext cx="6122835" cy="344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62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13-Oct-21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01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13-Oct-21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791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13-Oct-21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88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13-Oct-21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05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13-Oct-21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07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13-Oct-21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4420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13-Oct-21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085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13-Oct-21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2327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13-Oct-21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287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13-Oct-21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444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9F88A095-6A88-40A1-AC22-DA0DCF2870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AB2FF811-4369-48F5-8A02-B99CA0461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F1EAA6D0-A711-47E1-9007-53713BE197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0" name="圆角矩形 9">
            <a:extLst>
              <a:ext uri="{FF2B5EF4-FFF2-40B4-BE49-F238E27FC236}">
                <a16:creationId xmlns="" xmlns:a16="http://schemas.microsoft.com/office/drawing/2014/main" id="{6822C1FE-4CAA-924C-801F-9691AFFA5783}"/>
              </a:ext>
            </a:extLst>
          </p:cNvPr>
          <p:cNvSpPr/>
          <p:nvPr userDrawn="1"/>
        </p:nvSpPr>
        <p:spPr>
          <a:xfrm>
            <a:off x="4513624" y="1261313"/>
            <a:ext cx="7295745" cy="367705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5C674F19-D888-4220-A827-8E70EE41503E}"/>
              </a:ext>
            </a:extLst>
          </p:cNvPr>
          <p:cNvGrpSpPr/>
          <p:nvPr userDrawn="1"/>
        </p:nvGrpSpPr>
        <p:grpSpPr>
          <a:xfrm>
            <a:off x="3013024" y="267955"/>
            <a:ext cx="2359852" cy="1911188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572B8865-A94B-4DA6-A1BF-6AA8A343098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973B7601-F812-4BCE-854F-183BAB7C26F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97827C4-E248-4215-9D0C-5460BF8C63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0" y="3495886"/>
            <a:ext cx="12192000" cy="3388573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="" xmlns:a16="http://schemas.microsoft.com/office/drawing/2014/main" id="{1BB8119C-A368-4AA7-99BD-200483692589}"/>
              </a:ext>
            </a:extLst>
          </p:cNvPr>
          <p:cNvSpPr/>
          <p:nvPr userDrawn="1"/>
        </p:nvSpPr>
        <p:spPr>
          <a:xfrm>
            <a:off x="1004341" y="1656707"/>
            <a:ext cx="2559927" cy="2559927"/>
          </a:xfrm>
          <a:prstGeom prst="ellipse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89C27671-80DD-4266-A14D-AA478EBC7BE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 flipH="1">
            <a:off x="-209864" y="4056595"/>
            <a:ext cx="4980743" cy="280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65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13-Oct-21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20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13-Oct-21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578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13-Oct-21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292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79B61D9C-C495-4C26-8E6D-6B4A46A00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CAF9FDF0-9C30-4DE6-AA69-E761F738C5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7" name="圆角矩形 6">
            <a:extLst>
              <a:ext uri="{FF2B5EF4-FFF2-40B4-BE49-F238E27FC236}">
                <a16:creationId xmlns="" xmlns:a16="http://schemas.microsoft.com/office/drawing/2014/main" id="{0C18FC6B-0938-7A40-A097-19EA1F146C34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41ECE543-A086-406C-8BCF-B1D397585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793673"/>
            <a:ext cx="12192000" cy="2064327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9A542850-304E-418E-BF14-5EDCF6671B5C}"/>
              </a:ext>
            </a:extLst>
          </p:cNvPr>
          <p:cNvGrpSpPr/>
          <p:nvPr userDrawn="1"/>
        </p:nvGrpSpPr>
        <p:grpSpPr>
          <a:xfrm rot="1522098">
            <a:off x="10028090" y="32371"/>
            <a:ext cx="2359852" cy="1911188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4054F16C-5477-45EB-A967-69B42097C0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418534BD-9F4B-49DD-9D07-DC36ADF67F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A03DD15A-949D-4275-89F4-A2FB607DE4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6436" y="3469427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45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E975C4A5-7A28-4DCA-A47C-CE54054D7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A79E96FD-341E-4915-B88E-F53A2B4723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8B1D00E7-8A2B-4D0D-A453-B275D035F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椭圆 19">
            <a:extLst>
              <a:ext uri="{FF2B5EF4-FFF2-40B4-BE49-F238E27FC236}">
                <a16:creationId xmlns="" xmlns:a16="http://schemas.microsoft.com/office/drawing/2014/main" id="{5ABDE630-E80D-1C4C-AECB-6365B6C3BCD9}"/>
              </a:ext>
            </a:extLst>
          </p:cNvPr>
          <p:cNvSpPr/>
          <p:nvPr userDrawn="1"/>
        </p:nvSpPr>
        <p:spPr>
          <a:xfrm>
            <a:off x="3787302" y="518806"/>
            <a:ext cx="4617398" cy="4617398"/>
          </a:xfrm>
          <a:prstGeom prst="ellipse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14729110-801D-479D-83B7-A80F0EDA7A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8873510" y="2061941"/>
            <a:ext cx="1152940" cy="187187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5D66072F-D310-40F1-93CE-5E1F6A8FA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1768556" y="966985"/>
            <a:ext cx="1152940" cy="187187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A49FB1C9-4FF5-43F6-990A-768CB5C0C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3408" t="7922" r="73707" b="82166"/>
          <a:stretch/>
        </p:blipFill>
        <p:spPr>
          <a:xfrm>
            <a:off x="2974503" y="221823"/>
            <a:ext cx="1230854" cy="12627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C9E3DCFE-610A-4F50-8402-FD56303CC7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82451" b="85517"/>
          <a:stretch/>
        </p:blipFill>
        <p:spPr>
          <a:xfrm rot="2319077">
            <a:off x="8372776" y="1243122"/>
            <a:ext cx="845987" cy="93107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7E7AFE1D-B017-4481-B18A-0BD066F4D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50585"/>
          <a:stretch/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8FFD6883-297C-4169-A265-87C25105807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 flipH="1">
            <a:off x="-434715" y="3466413"/>
            <a:ext cx="6030054" cy="339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76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79B61D9C-C495-4C26-8E6D-6B4A46A00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CAF9FDF0-9C30-4DE6-AA69-E761F738C5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7" name="圆角矩形 6">
            <a:extLst>
              <a:ext uri="{FF2B5EF4-FFF2-40B4-BE49-F238E27FC236}">
                <a16:creationId xmlns="" xmlns:a16="http://schemas.microsoft.com/office/drawing/2014/main" id="{0C18FC6B-0938-7A40-A097-19EA1F146C34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41ECE543-A086-406C-8BCF-B1D397585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793673"/>
            <a:ext cx="12192000" cy="2064327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9A542850-304E-418E-BF14-5EDCF6671B5C}"/>
              </a:ext>
            </a:extLst>
          </p:cNvPr>
          <p:cNvGrpSpPr/>
          <p:nvPr userDrawn="1"/>
        </p:nvGrpSpPr>
        <p:grpSpPr>
          <a:xfrm rot="1522098">
            <a:off x="10028090" y="32371"/>
            <a:ext cx="2359852" cy="1911188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4054F16C-5477-45EB-A967-69B42097C0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418534BD-9F4B-49DD-9D07-DC36ADF67F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A03DD15A-949D-4275-89F4-A2FB607DE4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6436" y="3469427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45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60955C33-7863-4DB4-902A-FE3A3A4562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94F62AB0-8063-4981-8907-17EBC3006B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0" name="圆角矩形 6">
            <a:extLst>
              <a:ext uri="{FF2B5EF4-FFF2-40B4-BE49-F238E27FC236}">
                <a16:creationId xmlns="" xmlns:a16="http://schemas.microsoft.com/office/drawing/2014/main" id="{E976251F-C0B2-4E5D-B199-AEC2F8163890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64EA86C9-2A5B-4CD2-B79C-1F5F3F4C5F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组合 12">
            <a:extLst>
              <a:ext uri="{FF2B5EF4-FFF2-40B4-BE49-F238E27FC236}">
                <a16:creationId xmlns="" xmlns:a16="http://schemas.microsoft.com/office/drawing/2014/main" id="{6CE727CE-5C2B-497B-B172-7DE6BC28F73B}"/>
              </a:ext>
            </a:extLst>
          </p:cNvPr>
          <p:cNvGrpSpPr/>
          <p:nvPr userDrawn="1"/>
        </p:nvGrpSpPr>
        <p:grpSpPr>
          <a:xfrm rot="1522098">
            <a:off x="10028090" y="32371"/>
            <a:ext cx="2359852" cy="1911188"/>
            <a:chOff x="1505535" y="104580"/>
            <a:chExt cx="2359852" cy="1911188"/>
          </a:xfrm>
        </p:grpSpPr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3E839F1D-39A4-4E46-B981-75A2AF7E6B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00167213-1813-4379-A24F-A110B9FE3EA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6376A967-8EAC-4FBA-A6CB-7A4CAE8DC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2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64B8B008-4A5F-406B-9380-B2C34D3496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49205D42-5DAB-4D03-BFC9-7887F40EBE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3" name="圆角矩形 6">
            <a:extLst>
              <a:ext uri="{FF2B5EF4-FFF2-40B4-BE49-F238E27FC236}">
                <a16:creationId xmlns="" xmlns:a16="http://schemas.microsoft.com/office/drawing/2014/main" id="{026A6495-4B8F-4278-8B8A-22EF035F7385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84AF4300-0EAB-45A5-8806-A2B74DAE95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F99B0154-7EB6-40B5-8675-DE4386FB3192}"/>
              </a:ext>
            </a:extLst>
          </p:cNvPr>
          <p:cNvGrpSpPr/>
          <p:nvPr userDrawn="1"/>
        </p:nvGrpSpPr>
        <p:grpSpPr>
          <a:xfrm>
            <a:off x="132977" y="32371"/>
            <a:ext cx="2359852" cy="1911188"/>
            <a:chOff x="1505535" y="104580"/>
            <a:chExt cx="2359852" cy="1911188"/>
          </a:xfrm>
        </p:grpSpPr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1E64EB07-EC2D-4381-A212-5C678BD771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="" xmlns:a16="http://schemas.microsoft.com/office/drawing/2014/main" id="{B81FF6A7-EB1C-4C54-B034-FC49A8F6E0B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08857112-2AA7-47F8-B3E7-E3A8DF758E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 flipH="1">
            <a:off x="0" y="3469104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20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BC11A4D9-6CC5-4471-B019-193E074A08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EE0BF770-D624-49DD-91FB-53A70AAC95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2" name="圆角矩形 6">
            <a:extLst>
              <a:ext uri="{FF2B5EF4-FFF2-40B4-BE49-F238E27FC236}">
                <a16:creationId xmlns="" xmlns:a16="http://schemas.microsoft.com/office/drawing/2014/main" id="{F44B02B0-28D1-4DEE-9C3E-DB5ABA117788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60241B5A-EFE9-44C8-A9AD-07B082087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1F53E02B-677B-49F9-8C31-DE93D52146B4}"/>
              </a:ext>
            </a:extLst>
          </p:cNvPr>
          <p:cNvGrpSpPr/>
          <p:nvPr userDrawn="1"/>
        </p:nvGrpSpPr>
        <p:grpSpPr>
          <a:xfrm>
            <a:off x="132977" y="32371"/>
            <a:ext cx="2359852" cy="1911188"/>
            <a:chOff x="1505535" y="104580"/>
            <a:chExt cx="2359852" cy="1911188"/>
          </a:xfrm>
        </p:grpSpPr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3F3DD04B-3989-42CF-ACED-3AEB5A37745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="" xmlns:a16="http://schemas.microsoft.com/office/drawing/2014/main" id="{86F90870-9CC8-4DE8-AF57-841BFC81675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F4A75E2F-733F-43A5-9757-1DF965E40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 flipH="1">
            <a:off x="0" y="3469104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4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3CCF7F9C-0157-4BDD-9802-7EA68B0A63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7" name="圆角矩形 8">
            <a:extLst>
              <a:ext uri="{FF2B5EF4-FFF2-40B4-BE49-F238E27FC236}">
                <a16:creationId xmlns="" xmlns:a16="http://schemas.microsoft.com/office/drawing/2014/main" id="{CCAC927C-A4EE-4750-A764-E16F5D0CC0C9}"/>
              </a:ext>
            </a:extLst>
          </p:cNvPr>
          <p:cNvSpPr/>
          <p:nvPr userDrawn="1"/>
        </p:nvSpPr>
        <p:spPr>
          <a:xfrm>
            <a:off x="2133599" y="1060174"/>
            <a:ext cx="7924800" cy="349857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DAD503E7-997B-4CB2-9A30-97D422167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05F13584-2BEB-42C7-A8BD-25B42E55D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747122F1-B57C-4040-BDA1-AC6CE13350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10058399" y="1355325"/>
            <a:ext cx="1152940" cy="187187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F733AB50-70D8-4F9C-85D0-E452AFEAA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735720" y="825238"/>
            <a:ext cx="1152940" cy="187187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5D4751FA-871B-405F-968F-4078FBC8C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50585"/>
          <a:stretch/>
        </p:blipFill>
        <p:spPr>
          <a:xfrm>
            <a:off x="0" y="3469427"/>
            <a:ext cx="12192000" cy="338857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CB970BEF-962C-4BB2-872E-2A17357693F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2872778" y="3232217"/>
            <a:ext cx="6446441" cy="362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7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F374EB71-031D-43A0-B870-E283BC2C9C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261" b="5341"/>
          <a:stretch/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2690FFB5-CB31-4412-B0B7-38BE34327C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0C296D60-676F-4A32-B009-6FD07B59F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9" name="圆角矩形 6">
            <a:extLst>
              <a:ext uri="{FF2B5EF4-FFF2-40B4-BE49-F238E27FC236}">
                <a16:creationId xmlns="" xmlns:a16="http://schemas.microsoft.com/office/drawing/2014/main" id="{566E82B8-0C60-4897-8294-F5AA26C07B6E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5" name="组合 14">
            <a:extLst>
              <a:ext uri="{FF2B5EF4-FFF2-40B4-BE49-F238E27FC236}">
                <a16:creationId xmlns="" xmlns:a16="http://schemas.microsoft.com/office/drawing/2014/main" id="{842D8559-AB1B-41DC-9810-A80CC535DD07}"/>
              </a:ext>
            </a:extLst>
          </p:cNvPr>
          <p:cNvGrpSpPr/>
          <p:nvPr userDrawn="1"/>
        </p:nvGrpSpPr>
        <p:grpSpPr>
          <a:xfrm>
            <a:off x="132977" y="32371"/>
            <a:ext cx="2359852" cy="1911188"/>
            <a:chOff x="1505535" y="104580"/>
            <a:chExt cx="2359852" cy="1911188"/>
          </a:xfrm>
        </p:grpSpPr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0FC946E6-3286-4C5E-9FCE-73BF770DA6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C3826EA3-4D57-4A6E-8E9D-C576824D593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E480D6F3-6228-4302-9B16-00049A8B62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03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AC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2" descr="cdc42615100be655bf1a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71600" y="-95250"/>
            <a:ext cx="1143318" cy="114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61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11845-8945-4DC3-BAC3-6A260BE16955}" type="datetimeFigureOut">
              <a:rPr lang="en-US" smtClean="0"/>
              <a:t>13-Oct-21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938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439653980716707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11" Type="http://schemas.openxmlformats.org/officeDocument/2006/relationships/slide" Target="slide6.xml"/><Relationship Id="rId5" Type="http://schemas.openxmlformats.org/officeDocument/2006/relationships/image" Target="../media/image9.jpeg"/><Relationship Id="rId15" Type="http://schemas.openxmlformats.org/officeDocument/2006/relationships/slide" Target="slide7.xml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slide" Target="slide2.xml"/><Relationship Id="rId14" Type="http://schemas.microsoft.com/office/2007/relationships/hdphoto" Target="../media/hdphoto1.wdp"/><Relationship Id="rId27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eg"/><Relationship Id="rId7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Relationship Id="rId6" Type="http://schemas.openxmlformats.org/officeDocument/2006/relationships/slide" Target="slide4.xml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8" Type="http://schemas.openxmlformats.org/officeDocument/2006/relationships/image" Target="../media/image28.png"/><Relationship Id="rId13" Type="http://schemas.openxmlformats.org/officeDocument/2006/relationships/image" Target="../media/image12.svg"/><Relationship Id="rId3" Type="http://schemas.openxmlformats.org/officeDocument/2006/relationships/image" Target="../media/image23.png"/><Relationship Id="rId7" Type="http://schemas.openxmlformats.org/officeDocument/2006/relationships/image" Target="../media/image2.svg"/><Relationship Id="rId17" Type="http://schemas.openxmlformats.org/officeDocument/2006/relationships/image" Target="../media/image16.svg"/><Relationship Id="rId2" Type="http://schemas.openxmlformats.org/officeDocument/2006/relationships/image" Target="../media/image22.png"/><Relationship Id="rId16" Type="http://schemas.openxmlformats.org/officeDocument/2006/relationships/image" Target="../media/image27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11" Type="http://schemas.openxmlformats.org/officeDocument/2006/relationships/image" Target="../media/image10.svg"/><Relationship Id="rId5" Type="http://schemas.openxmlformats.org/officeDocument/2006/relationships/image" Target="../media/image6.pn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26.png"/><Relationship Id="rId19" Type="http://schemas.openxmlformats.org/officeDocument/2006/relationships/image" Target="../media/image29.png"/><Relationship Id="rId4" Type="http://schemas.openxmlformats.org/officeDocument/2006/relationships/image" Target="../media/image5.png"/><Relationship Id="rId9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886212F3-1443-4A46-B50B-43FC25456617}"/>
              </a:ext>
            </a:extLst>
          </p:cNvPr>
          <p:cNvSpPr txBox="1"/>
          <p:nvPr/>
        </p:nvSpPr>
        <p:spPr>
          <a:xfrm>
            <a:off x="2358358" y="1404679"/>
            <a:ext cx="764381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Hans" sz="8800" spc="-300" dirty="0" smtClean="0">
                <a:solidFill>
                  <a:srgbClr val="002060"/>
                </a:solidFill>
                <a:latin typeface="UTM Fire House" pitchFamily="18" charset="0"/>
                <a:ea typeface="字魂27号-布丁体" pitchFamily="2" charset="-122"/>
              </a:rPr>
              <a:t>HÀNG CỦA SỐ THẬP PHÂN. </a:t>
            </a:r>
          </a:p>
          <a:p>
            <a:pPr algn="just"/>
            <a:r>
              <a:rPr kumimoji="1" lang="en-US" altLang="zh-Hans" sz="8800" spc="-300" dirty="0" smtClean="0">
                <a:solidFill>
                  <a:srgbClr val="002060"/>
                </a:solidFill>
                <a:latin typeface="UTM Fire House" pitchFamily="18" charset="0"/>
                <a:ea typeface="字魂27号-布丁体" pitchFamily="2" charset="-122"/>
              </a:rPr>
              <a:t>ĐỌC, VIẾT SỐ THẬP PHÂN</a:t>
            </a:r>
            <a:endParaRPr kumimoji="1" lang="zh-CN" altLang="en-US" sz="8800" spc="-300" dirty="0">
              <a:solidFill>
                <a:srgbClr val="002060"/>
              </a:solidFill>
              <a:latin typeface="UTM Fire House" pitchFamily="18" charset="0"/>
              <a:ea typeface="字魂27号-布丁体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7EF5BEF5-F25D-4640-8BC8-FD55CD0D0CEE}"/>
              </a:ext>
            </a:extLst>
          </p:cNvPr>
          <p:cNvGrpSpPr/>
          <p:nvPr/>
        </p:nvGrpSpPr>
        <p:grpSpPr>
          <a:xfrm>
            <a:off x="4728321" y="216082"/>
            <a:ext cx="2423071" cy="830997"/>
            <a:chOff x="3790950" y="1413953"/>
            <a:chExt cx="2038350" cy="699056"/>
          </a:xfrm>
        </p:grpSpPr>
        <p:sp>
          <p:nvSpPr>
            <p:cNvPr id="5" name="圆角矩形 4">
              <a:extLst>
                <a:ext uri="{FF2B5EF4-FFF2-40B4-BE49-F238E27FC236}">
                  <a16:creationId xmlns="" xmlns:a16="http://schemas.microsoft.com/office/drawing/2014/main" id="{647A6C07-1F21-0944-9C20-4B25F2E42E36}"/>
                </a:ext>
              </a:extLst>
            </p:cNvPr>
            <p:cNvSpPr/>
            <p:nvPr/>
          </p:nvSpPr>
          <p:spPr>
            <a:xfrm>
              <a:off x="3790950" y="1517868"/>
              <a:ext cx="2038350" cy="539532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000"/>
            </a:p>
          </p:txBody>
        </p:sp>
        <p:sp>
          <p:nvSpPr>
            <p:cNvPr id="3" name="文本框 2">
              <a:extLst>
                <a:ext uri="{FF2B5EF4-FFF2-40B4-BE49-F238E27FC236}">
                  <a16:creationId xmlns="" xmlns:a16="http://schemas.microsoft.com/office/drawing/2014/main" id="{BBD31FAB-7C9B-DD42-85EC-B266FFABFB1F}"/>
                </a:ext>
              </a:extLst>
            </p:cNvPr>
            <p:cNvSpPr txBox="1"/>
            <p:nvPr/>
          </p:nvSpPr>
          <p:spPr>
            <a:xfrm>
              <a:off x="3841588" y="1413953"/>
              <a:ext cx="1943100" cy="699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Hans" sz="4800" spc="-300" dirty="0" err="1" smtClean="0">
                  <a:solidFill>
                    <a:schemeClr val="bg1"/>
                  </a:solidFill>
                  <a:latin typeface="UTM Isadora" pitchFamily="18" charset="0"/>
                  <a:ea typeface="字魂27号-布丁体" pitchFamily="2" charset="-122"/>
                </a:rPr>
                <a:t>Toán</a:t>
              </a:r>
              <a:endParaRPr kumimoji="1" lang="zh-CN" altLang="en-US" sz="4800" spc="-300" dirty="0">
                <a:solidFill>
                  <a:schemeClr val="bg1"/>
                </a:solidFill>
                <a:latin typeface="UTM Isadora" pitchFamily="18" charset="0"/>
                <a:ea typeface="字魂27号-布丁体" pitchFamily="2" charset="-122"/>
              </a:endParaRPr>
            </a:p>
          </p:txBody>
        </p:sp>
      </p:grpSp>
      <p:sp>
        <p:nvSpPr>
          <p:cNvPr id="9" name="矩形: 圆角 3">
            <a:extLst>
              <a:ext uri="{FF2B5EF4-FFF2-40B4-BE49-F238E27FC236}">
                <a16:creationId xmlns="" xmlns:a16="http://schemas.microsoft.com/office/drawing/2014/main" id="{73631C15-84B5-4252-A130-F790EAAAFF9A}"/>
              </a:ext>
            </a:extLst>
          </p:cNvPr>
          <p:cNvSpPr/>
          <p:nvPr/>
        </p:nvSpPr>
        <p:spPr>
          <a:xfrm>
            <a:off x="392768" y="6203458"/>
            <a:ext cx="1810106" cy="6268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Hans" sz="3600" b="1" dirty="0" err="1" smtClean="0">
                <a:solidFill>
                  <a:srgbClr val="002060"/>
                </a:solidFill>
                <a:latin typeface="UTM LinotypeZapfino KT" pitchFamily="18" charset="0"/>
                <a:ea typeface="字魂27号-布丁体" panose="00000500000000000000" pitchFamily="2" charset="-122"/>
              </a:rPr>
              <a:t>Trang</a:t>
            </a:r>
            <a:r>
              <a:rPr lang="en-US" altLang="zh-Hans" sz="3600" b="1" dirty="0" smtClean="0">
                <a:solidFill>
                  <a:srgbClr val="002060"/>
                </a:solidFill>
                <a:latin typeface="UTM LinotypeZapfino KT" pitchFamily="18" charset="0"/>
                <a:ea typeface="字魂27号-布丁体" panose="00000500000000000000" pitchFamily="2" charset="-122"/>
              </a:rPr>
              <a:t> 37,38</a:t>
            </a:r>
            <a:endParaRPr lang="en-US" altLang="zh-Hans" sz="3600" b="1" dirty="0">
              <a:solidFill>
                <a:srgbClr val="002060"/>
              </a:solidFill>
              <a:latin typeface="UTM LinotypeZapfino KT" pitchFamily="18" charset="0"/>
              <a:ea typeface="字魂27号-布丁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398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2521579" y="621587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984714" y="621588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533920" y="621588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842312" y="791716"/>
            <a:ext cx="3385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C30962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en-US" sz="4800" b="1" dirty="0">
              <a:solidFill>
                <a:srgbClr val="C3096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083126" y="621588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632332" y="621588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32749" y="100447"/>
            <a:ext cx="1313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0,1985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4274278" y="1529391"/>
            <a:ext cx="6245724" cy="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1828788" y="1529391"/>
            <a:ext cx="1938549" cy="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2072370" y="1669302"/>
            <a:ext cx="1463040" cy="1785210"/>
            <a:chOff x="2401993" y="1892595"/>
            <a:chExt cx="1270796" cy="1371600"/>
          </a:xfrm>
        </p:grpSpPr>
        <p:pic>
          <p:nvPicPr>
            <p:cNvPr id="40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2401993" y="1892595"/>
              <a:ext cx="1270796" cy="1371600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2515254" y="2576493"/>
              <a:ext cx="1034257" cy="2877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sz="2600" b="1" dirty="0" err="1" smtClean="0">
                  <a:latin typeface="UTM Khuccamta" pitchFamily="18" charset="0"/>
                  <a:cs typeface="Times New Roman" pitchFamily="18" charset="0"/>
                </a:rPr>
                <a:t>Đơn</a:t>
              </a:r>
              <a:r>
                <a:rPr lang="en-US" sz="2600" b="1" dirty="0" smtClean="0">
                  <a:latin typeface="UTM Khuccamta" pitchFamily="18" charset="0"/>
                  <a:cs typeface="Times New Roman" pitchFamily="18" charset="0"/>
                </a:rPr>
                <a:t> </a:t>
              </a:r>
              <a:r>
                <a:rPr lang="en-US" sz="2600" b="1" dirty="0" err="1" smtClean="0">
                  <a:latin typeface="UTM Khuccamta" pitchFamily="18" charset="0"/>
                  <a:cs typeface="Times New Roman" pitchFamily="18" charset="0"/>
                </a:rPr>
                <a:t>vị</a:t>
              </a:r>
              <a:endParaRPr lang="en-US" sz="2600" b="1" dirty="0">
                <a:latin typeface="UTM Khuccamta" pitchFamily="18" charset="0"/>
                <a:cs typeface="Times New Roman" pitchFamily="18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497574" y="1669302"/>
            <a:ext cx="1463040" cy="1785210"/>
            <a:chOff x="2401993" y="1892595"/>
            <a:chExt cx="1270796" cy="1371600"/>
          </a:xfrm>
        </p:grpSpPr>
        <p:pic>
          <p:nvPicPr>
            <p:cNvPr id="4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2401993" y="1892595"/>
              <a:ext cx="1270796" cy="1371600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2477895" y="2466015"/>
              <a:ext cx="1052623" cy="510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sz="2600" b="1" dirty="0" err="1" smtClean="0">
                  <a:latin typeface="UTM Khuccamta" pitchFamily="18" charset="0"/>
                  <a:cs typeface="Times New Roman" pitchFamily="18" charset="0"/>
                </a:rPr>
                <a:t>Phần</a:t>
              </a:r>
              <a:r>
                <a:rPr lang="en-US" sz="2600" b="1" dirty="0" smtClean="0">
                  <a:latin typeface="UTM Khuccamta" pitchFamily="18" charset="0"/>
                  <a:cs typeface="Times New Roman" pitchFamily="18" charset="0"/>
                </a:rPr>
                <a:t> </a:t>
              </a:r>
              <a:r>
                <a:rPr lang="en-US" sz="2600" b="1" dirty="0" err="1" smtClean="0">
                  <a:latin typeface="UTM Khuccamta" pitchFamily="18" charset="0"/>
                  <a:cs typeface="Times New Roman" pitchFamily="18" charset="0"/>
                </a:rPr>
                <a:t>mười</a:t>
              </a:r>
              <a:endParaRPr lang="en-US" sz="2600" b="1" dirty="0">
                <a:latin typeface="UTM Khuccamta" pitchFamily="18" charset="0"/>
                <a:cs typeface="Times New Roman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057366" y="1664301"/>
            <a:ext cx="1463040" cy="1780496"/>
            <a:chOff x="2401993" y="1892595"/>
            <a:chExt cx="1270796" cy="1371600"/>
          </a:xfrm>
        </p:grpSpPr>
        <p:pic>
          <p:nvPicPr>
            <p:cNvPr id="47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2401993" y="1892595"/>
              <a:ext cx="1270796" cy="1371600"/>
            </a:xfrm>
            <a:prstGeom prst="rect">
              <a:avLst/>
            </a:prstGeom>
          </p:spPr>
        </p:pic>
        <p:sp>
          <p:nvSpPr>
            <p:cNvPr id="48" name="Rectangle 47"/>
            <p:cNvSpPr/>
            <p:nvPr/>
          </p:nvSpPr>
          <p:spPr>
            <a:xfrm>
              <a:off x="2477895" y="2482847"/>
              <a:ext cx="1052623" cy="5116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sz="2600" b="1" dirty="0" err="1" smtClean="0">
                  <a:latin typeface="UTM Khuccamta" pitchFamily="18" charset="0"/>
                  <a:cs typeface="Times New Roman" pitchFamily="18" charset="0"/>
                </a:rPr>
                <a:t>Phần</a:t>
              </a:r>
              <a:r>
                <a:rPr lang="en-US" sz="2600" b="1" dirty="0" smtClean="0">
                  <a:latin typeface="UTM Khuccamta" pitchFamily="18" charset="0"/>
                  <a:cs typeface="Times New Roman" pitchFamily="18" charset="0"/>
                </a:rPr>
                <a:t> </a:t>
              </a:r>
              <a:r>
                <a:rPr lang="en-US" sz="2600" b="1" dirty="0" err="1" smtClean="0">
                  <a:latin typeface="UTM Khuccamta" pitchFamily="18" charset="0"/>
                  <a:cs typeface="Times New Roman" pitchFamily="18" charset="0"/>
                </a:rPr>
                <a:t>trăm</a:t>
              </a:r>
              <a:endParaRPr lang="en-US" sz="2600" b="1" dirty="0">
                <a:latin typeface="UTM Khuccamta" pitchFamily="18" charset="0"/>
                <a:cs typeface="Times New Roman" pitchFamily="18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621387" y="1681928"/>
            <a:ext cx="1463040" cy="1753207"/>
            <a:chOff x="2401993" y="1892595"/>
            <a:chExt cx="1270796" cy="1371600"/>
          </a:xfrm>
        </p:grpSpPr>
        <p:pic>
          <p:nvPicPr>
            <p:cNvPr id="50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2401993" y="1892595"/>
              <a:ext cx="1270796" cy="1371600"/>
            </a:xfrm>
            <a:prstGeom prst="rect">
              <a:avLst/>
            </a:prstGeom>
          </p:spPr>
        </p:pic>
        <p:sp>
          <p:nvSpPr>
            <p:cNvPr id="51" name="Rectangle 50"/>
            <p:cNvSpPr/>
            <p:nvPr/>
          </p:nvSpPr>
          <p:spPr>
            <a:xfrm>
              <a:off x="2445996" y="2502416"/>
              <a:ext cx="1194894" cy="5196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sz="2600" b="1" dirty="0" err="1" smtClean="0">
                  <a:latin typeface="UTM Khuccamta" pitchFamily="18" charset="0"/>
                  <a:cs typeface="Times New Roman" pitchFamily="18" charset="0"/>
                </a:rPr>
                <a:t>Phần</a:t>
              </a:r>
              <a:r>
                <a:rPr lang="en-US" sz="2600" b="1" dirty="0" smtClean="0">
                  <a:latin typeface="UTM Khuccamta" pitchFamily="18" charset="0"/>
                  <a:cs typeface="Times New Roman" pitchFamily="18" charset="0"/>
                </a:rPr>
                <a:t> </a:t>
              </a:r>
              <a:r>
                <a:rPr lang="en-US" sz="2600" b="1" dirty="0" err="1" smtClean="0">
                  <a:latin typeface="UTM Khuccamta" pitchFamily="18" charset="0"/>
                  <a:cs typeface="Times New Roman" pitchFamily="18" charset="0"/>
                </a:rPr>
                <a:t>nghìn</a:t>
              </a:r>
              <a:endParaRPr lang="en-US" sz="2600" b="1" dirty="0">
                <a:latin typeface="UTM Khuccamta" pitchFamily="18" charset="0"/>
                <a:cs typeface="Times New Roman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9174775" y="1678290"/>
            <a:ext cx="1463040" cy="1746211"/>
            <a:chOff x="2401993" y="1892594"/>
            <a:chExt cx="1270796" cy="1746211"/>
          </a:xfrm>
        </p:grpSpPr>
        <p:pic>
          <p:nvPicPr>
            <p:cNvPr id="53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2401993" y="1892594"/>
              <a:ext cx="1270796" cy="1746211"/>
            </a:xfrm>
            <a:prstGeom prst="rect">
              <a:avLst/>
            </a:prstGeom>
          </p:spPr>
        </p:pic>
        <p:sp>
          <p:nvSpPr>
            <p:cNvPr id="54" name="Rectangle 53"/>
            <p:cNvSpPr/>
            <p:nvPr/>
          </p:nvSpPr>
          <p:spPr>
            <a:xfrm>
              <a:off x="2477895" y="2528380"/>
              <a:ext cx="1194894" cy="9463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sz="2600" b="1" dirty="0" err="1" smtClean="0">
                  <a:latin typeface="UTM Khuccamta" pitchFamily="18" charset="0"/>
                  <a:cs typeface="Times New Roman" pitchFamily="18" charset="0"/>
                </a:rPr>
                <a:t>Phần</a:t>
              </a:r>
              <a:r>
                <a:rPr lang="en-US" sz="2600" b="1" dirty="0" smtClean="0">
                  <a:latin typeface="UTM Khuccamta" pitchFamily="18" charset="0"/>
                  <a:cs typeface="Times New Roman" pitchFamily="18" charset="0"/>
                </a:rPr>
                <a:t> </a:t>
              </a:r>
              <a:r>
                <a:rPr lang="en-US" sz="2600" b="1" dirty="0" err="1" smtClean="0">
                  <a:latin typeface="UTM Khuccamta" pitchFamily="18" charset="0"/>
                  <a:cs typeface="Times New Roman" pitchFamily="18" charset="0"/>
                </a:rPr>
                <a:t>chục</a:t>
              </a:r>
              <a:r>
                <a:rPr lang="en-US" sz="2600" b="1" dirty="0" smtClean="0">
                  <a:latin typeface="UTM Khuccamta" pitchFamily="18" charset="0"/>
                  <a:cs typeface="Times New Roman" pitchFamily="18" charset="0"/>
                </a:rPr>
                <a:t> </a:t>
              </a:r>
              <a:r>
                <a:rPr lang="en-US" sz="2600" b="1" dirty="0" err="1" smtClean="0">
                  <a:latin typeface="UTM Khuccamta" pitchFamily="18" charset="0"/>
                  <a:cs typeface="Times New Roman" pitchFamily="18" charset="0"/>
                </a:rPr>
                <a:t>nghìn</a:t>
              </a:r>
              <a:endParaRPr lang="en-US" sz="2600" b="1" dirty="0">
                <a:latin typeface="UTM Khuccamta" pitchFamily="18" charset="0"/>
                <a:cs typeface="Times New Roman" pitchFamily="18" charset="0"/>
              </a:endParaRPr>
            </a:p>
          </p:txBody>
        </p:sp>
      </p:grpSp>
      <p:sp>
        <p:nvSpPr>
          <p:cNvPr id="58" name="Rounded Rectangle 57"/>
          <p:cNvSpPr/>
          <p:nvPr/>
        </p:nvSpPr>
        <p:spPr>
          <a:xfrm>
            <a:off x="1403491" y="3677796"/>
            <a:ext cx="9548038" cy="2967552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1505480" y="3838353"/>
            <a:ext cx="95745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UTM Khuccamta" pitchFamily="18" charset="0"/>
              </a:rPr>
              <a:t>Trong</a:t>
            </a:r>
            <a:r>
              <a:rPr lang="en-US" sz="2800" dirty="0" smtClean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UTM Khuccamta" pitchFamily="18" charset="0"/>
              </a:rPr>
              <a:t>số</a:t>
            </a:r>
            <a:r>
              <a:rPr lang="en-US" sz="2800" dirty="0" smtClean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UTM Khuccamta" pitchFamily="18" charset="0"/>
              </a:rPr>
              <a:t>thập</a:t>
            </a:r>
            <a:r>
              <a:rPr lang="en-US" sz="2800" dirty="0" smtClean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UTM Khuccamta" pitchFamily="18" charset="0"/>
              </a:rPr>
              <a:t>phân</a:t>
            </a:r>
            <a:r>
              <a:rPr lang="en-US" sz="2800" dirty="0" smtClean="0">
                <a:solidFill>
                  <a:schemeClr val="bg1"/>
                </a:solidFill>
                <a:latin typeface="UTM Khuccamta" pitchFamily="18" charset="0"/>
              </a:rPr>
              <a:t> 0,1985: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UTM Khuccamta" pitchFamily="18" charset="0"/>
              </a:rPr>
              <a:t>- </a:t>
            </a:r>
            <a:r>
              <a:rPr lang="en-US" sz="2800" dirty="0" err="1" smtClean="0">
                <a:solidFill>
                  <a:schemeClr val="bg1"/>
                </a:solidFill>
                <a:latin typeface="UTM Khuccamta" pitchFamily="18" charset="0"/>
              </a:rPr>
              <a:t>Phần</a:t>
            </a:r>
            <a:r>
              <a:rPr lang="en-US" sz="2800" dirty="0" smtClean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UTM Khuccamta" pitchFamily="18" charset="0"/>
              </a:rPr>
              <a:t>nguyên</a:t>
            </a:r>
            <a:r>
              <a:rPr lang="en-US" sz="2800" dirty="0" smtClean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UTM Khuccamta" pitchFamily="18" charset="0"/>
              </a:rPr>
              <a:t>gồm</a:t>
            </a:r>
            <a:r>
              <a:rPr lang="en-US" sz="2800" dirty="0" smtClean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UTM Khuccamta" pitchFamily="18" charset="0"/>
              </a:rPr>
              <a:t>có</a:t>
            </a:r>
            <a:r>
              <a:rPr lang="en-US" sz="2800" dirty="0" smtClean="0">
                <a:solidFill>
                  <a:schemeClr val="bg1"/>
                </a:solidFill>
                <a:latin typeface="UTM Khuccamta" pitchFamily="18" charset="0"/>
              </a:rPr>
              <a:t>: 0 </a:t>
            </a:r>
            <a:r>
              <a:rPr lang="en-US" sz="2800" dirty="0" err="1" smtClean="0">
                <a:solidFill>
                  <a:schemeClr val="bg1"/>
                </a:solidFill>
                <a:latin typeface="UTM Khuccamta" pitchFamily="18" charset="0"/>
              </a:rPr>
              <a:t>đơn</a:t>
            </a:r>
            <a:r>
              <a:rPr lang="en-US" sz="2800" dirty="0" smtClean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UTM Khuccamta" pitchFamily="18" charset="0"/>
              </a:rPr>
              <a:t>vị</a:t>
            </a:r>
            <a:r>
              <a:rPr lang="en-US" sz="2800" dirty="0" smtClean="0">
                <a:solidFill>
                  <a:schemeClr val="bg1"/>
                </a:solidFill>
                <a:latin typeface="UTM Khuccamta" pitchFamily="18" charset="0"/>
              </a:rPr>
              <a:t>.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UTM Khuccamta" pitchFamily="18" charset="0"/>
              </a:rPr>
              <a:t>- </a:t>
            </a:r>
            <a:r>
              <a:rPr lang="en-US" sz="2800" dirty="0" err="1" smtClean="0">
                <a:solidFill>
                  <a:schemeClr val="bg1"/>
                </a:solidFill>
                <a:latin typeface="UTM Khuccamta" pitchFamily="18" charset="0"/>
              </a:rPr>
              <a:t>Phần</a:t>
            </a:r>
            <a:r>
              <a:rPr lang="en-US" sz="2800" dirty="0" smtClean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UTM Khuccamta" pitchFamily="18" charset="0"/>
              </a:rPr>
              <a:t>thập</a:t>
            </a:r>
            <a:r>
              <a:rPr lang="en-US" sz="2800" dirty="0" smtClean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UTM Khuccamta" pitchFamily="18" charset="0"/>
              </a:rPr>
              <a:t>phân</a:t>
            </a:r>
            <a:r>
              <a:rPr lang="en-US" sz="2800" dirty="0" smtClean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UTM Khuccamta" pitchFamily="18" charset="0"/>
              </a:rPr>
              <a:t>gồm</a:t>
            </a:r>
            <a:r>
              <a:rPr lang="en-US" sz="2800" dirty="0" smtClean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UTM Khuccamta" pitchFamily="18" charset="0"/>
              </a:rPr>
              <a:t>có</a:t>
            </a:r>
            <a:r>
              <a:rPr lang="en-US" sz="2800" dirty="0" smtClean="0">
                <a:solidFill>
                  <a:schemeClr val="bg1"/>
                </a:solidFill>
                <a:latin typeface="UTM Khuccamta" pitchFamily="18" charset="0"/>
              </a:rPr>
              <a:t>: 1 </a:t>
            </a:r>
            <a:r>
              <a:rPr lang="en-US" sz="2800" dirty="0" err="1" smtClean="0">
                <a:solidFill>
                  <a:schemeClr val="bg1"/>
                </a:solidFill>
                <a:latin typeface="UTM Khuccamta" pitchFamily="18" charset="0"/>
              </a:rPr>
              <a:t>phần</a:t>
            </a:r>
            <a:r>
              <a:rPr lang="en-US" sz="2800" dirty="0" smtClean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UTM Khuccamta" pitchFamily="18" charset="0"/>
              </a:rPr>
              <a:t>mười</a:t>
            </a:r>
            <a:r>
              <a:rPr lang="en-US" sz="2800" dirty="0" smtClean="0">
                <a:solidFill>
                  <a:schemeClr val="bg1"/>
                </a:solidFill>
                <a:latin typeface="UTM Khuccamta" pitchFamily="18" charset="0"/>
              </a:rPr>
              <a:t>, 9 </a:t>
            </a:r>
            <a:r>
              <a:rPr lang="en-US" sz="2800" dirty="0" err="1" smtClean="0">
                <a:solidFill>
                  <a:schemeClr val="bg1"/>
                </a:solidFill>
                <a:latin typeface="UTM Khuccamta" pitchFamily="18" charset="0"/>
              </a:rPr>
              <a:t>phần</a:t>
            </a:r>
            <a:r>
              <a:rPr lang="en-US" sz="2800" dirty="0" smtClean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UTM Khuccamta" pitchFamily="18" charset="0"/>
              </a:rPr>
              <a:t>trăm</a:t>
            </a:r>
            <a:r>
              <a:rPr lang="en-US" sz="2800" dirty="0" smtClean="0">
                <a:solidFill>
                  <a:schemeClr val="bg1"/>
                </a:solidFill>
                <a:latin typeface="UTM Khuccamta" pitchFamily="18" charset="0"/>
              </a:rPr>
              <a:t>, 8 </a:t>
            </a:r>
            <a:r>
              <a:rPr lang="en-US" sz="2800" dirty="0" err="1" smtClean="0">
                <a:solidFill>
                  <a:schemeClr val="bg1"/>
                </a:solidFill>
                <a:latin typeface="UTM Khuccamta" pitchFamily="18" charset="0"/>
              </a:rPr>
              <a:t>phần</a:t>
            </a:r>
            <a:r>
              <a:rPr lang="en-US" sz="2800" dirty="0" smtClean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UTM Khuccamta" pitchFamily="18" charset="0"/>
              </a:rPr>
              <a:t>nghìn</a:t>
            </a:r>
            <a:r>
              <a:rPr lang="en-US" sz="2800" dirty="0" smtClean="0">
                <a:solidFill>
                  <a:schemeClr val="bg1"/>
                </a:solidFill>
                <a:latin typeface="UTM Khuccamta" pitchFamily="18" charset="0"/>
              </a:rPr>
              <a:t>, 5 </a:t>
            </a:r>
            <a:r>
              <a:rPr lang="en-US" sz="2800" dirty="0" err="1" smtClean="0">
                <a:solidFill>
                  <a:schemeClr val="bg1"/>
                </a:solidFill>
                <a:latin typeface="UTM Khuccamta" pitchFamily="18" charset="0"/>
              </a:rPr>
              <a:t>phần</a:t>
            </a:r>
            <a:r>
              <a:rPr lang="en-US" sz="2800" dirty="0" smtClean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UTM Khuccamta" pitchFamily="18" charset="0"/>
              </a:rPr>
              <a:t>chục</a:t>
            </a:r>
            <a:r>
              <a:rPr lang="en-US" sz="2800" dirty="0" smtClean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UTM Khuccamta" pitchFamily="18" charset="0"/>
              </a:rPr>
              <a:t>nghìn</a:t>
            </a:r>
            <a:r>
              <a:rPr lang="en-US" sz="2800" dirty="0" smtClean="0">
                <a:solidFill>
                  <a:schemeClr val="bg1"/>
                </a:solidFill>
                <a:latin typeface="UTM Khuccamta" pitchFamily="18" charset="0"/>
              </a:rPr>
              <a:t>.</a:t>
            </a:r>
          </a:p>
          <a:p>
            <a:r>
              <a:rPr lang="en-US" sz="2800" dirty="0" err="1" smtClean="0">
                <a:solidFill>
                  <a:schemeClr val="bg1"/>
                </a:solidFill>
                <a:latin typeface="UTM Khuccamta" pitchFamily="18" charset="0"/>
              </a:rPr>
              <a:t>Số</a:t>
            </a:r>
            <a:r>
              <a:rPr lang="en-US" sz="2800" dirty="0" smtClean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UTM Khuccamta" pitchFamily="18" charset="0"/>
              </a:rPr>
              <a:t>thập</a:t>
            </a:r>
            <a:r>
              <a:rPr lang="en-US" sz="2800" dirty="0" smtClean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UTM Khuccamta" pitchFamily="18" charset="0"/>
              </a:rPr>
              <a:t>phân</a:t>
            </a:r>
            <a:r>
              <a:rPr lang="en-US" sz="2800" dirty="0" smtClean="0">
                <a:solidFill>
                  <a:schemeClr val="bg1"/>
                </a:solidFill>
                <a:latin typeface="UTM Khuccamta" pitchFamily="18" charset="0"/>
              </a:rPr>
              <a:t> 0,1985 </a:t>
            </a:r>
            <a:r>
              <a:rPr lang="en-US" sz="2800" dirty="0" err="1" smtClean="0">
                <a:solidFill>
                  <a:schemeClr val="bg1"/>
                </a:solidFill>
                <a:latin typeface="UTM Khuccamta" pitchFamily="18" charset="0"/>
              </a:rPr>
              <a:t>đọc</a:t>
            </a:r>
            <a:r>
              <a:rPr lang="en-US" sz="2800" dirty="0" smtClean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UTM Khuccamta" pitchFamily="18" charset="0"/>
              </a:rPr>
              <a:t>là</a:t>
            </a:r>
            <a:r>
              <a:rPr lang="en-US" sz="2800" dirty="0" smtClean="0">
                <a:solidFill>
                  <a:schemeClr val="bg1"/>
                </a:solidFill>
                <a:latin typeface="UTM Khuccamta" pitchFamily="18" charset="0"/>
              </a:rPr>
              <a:t>: </a:t>
            </a:r>
            <a:r>
              <a:rPr lang="en-US" sz="2800" dirty="0" err="1" smtClean="0">
                <a:solidFill>
                  <a:schemeClr val="bg1"/>
                </a:solidFill>
                <a:latin typeface="UTM Khuccamta" pitchFamily="18" charset="0"/>
              </a:rPr>
              <a:t>không</a:t>
            </a:r>
            <a:r>
              <a:rPr lang="en-US" sz="2800" dirty="0" smtClean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UTM Khuccamta" pitchFamily="18" charset="0"/>
              </a:rPr>
              <a:t>phẩy</a:t>
            </a:r>
            <a:r>
              <a:rPr lang="en-US" sz="2800" dirty="0" smtClean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UTM Khuccamta" pitchFamily="18" charset="0"/>
              </a:rPr>
              <a:t>một</a:t>
            </a:r>
            <a:r>
              <a:rPr lang="en-US" sz="2800" dirty="0" smtClean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UTM Khuccamta" pitchFamily="18" charset="0"/>
              </a:rPr>
              <a:t>nghìn</a:t>
            </a:r>
            <a:r>
              <a:rPr lang="en-US" sz="2800" dirty="0" smtClean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UTM Khuccamta" pitchFamily="18" charset="0"/>
              </a:rPr>
              <a:t>chín</a:t>
            </a:r>
            <a:r>
              <a:rPr lang="en-US" sz="2800" dirty="0" smtClean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UTM Khuccamta" pitchFamily="18" charset="0"/>
              </a:rPr>
              <a:t>trăm</a:t>
            </a:r>
            <a:r>
              <a:rPr lang="en-US" sz="2800" dirty="0" smtClean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UTM Khuccamta" pitchFamily="18" charset="0"/>
              </a:rPr>
              <a:t>tám</a:t>
            </a:r>
            <a:r>
              <a:rPr lang="en-US" sz="2800" dirty="0" smtClean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UTM Khuccamta" pitchFamily="18" charset="0"/>
              </a:rPr>
              <a:t>mươi</a:t>
            </a:r>
            <a:r>
              <a:rPr lang="en-US" sz="2800" dirty="0" smtClean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UTM Khuccamta" pitchFamily="18" charset="0"/>
              </a:rPr>
              <a:t>lăm</a:t>
            </a:r>
            <a:r>
              <a:rPr lang="en-US" sz="2800" dirty="0" smtClean="0">
                <a:solidFill>
                  <a:schemeClr val="bg1"/>
                </a:solidFill>
                <a:latin typeface="UTM Khuccamta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UTM Khuccamt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0396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4" grpId="0"/>
      <p:bldP spid="34" grpId="1"/>
      <p:bldP spid="58" grpId="0" animBg="1"/>
      <p:bldP spid="5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503" y="1105792"/>
            <a:ext cx="9574565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Bef>
                <a:spcPts val="1800"/>
              </a:spcBef>
              <a:buFontTx/>
              <a:buChar char="-"/>
            </a:pP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Tên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các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hàng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của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số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thập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phân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.</a:t>
            </a:r>
            <a:endParaRPr lang="en-US" sz="3200" dirty="0" smtClean="0">
              <a:solidFill>
                <a:schemeClr val="accent2">
                  <a:lumMod val="75000"/>
                </a:schemeClr>
              </a:solidFill>
              <a:latin typeface="UTM Khuccamta" pitchFamily="18" charset="0"/>
            </a:endParaRPr>
          </a:p>
          <a:p>
            <a:pPr marL="457200" indent="-457200" algn="just">
              <a:spcBef>
                <a:spcPts val="1800"/>
              </a:spcBef>
              <a:buFontTx/>
              <a:buChar char="-"/>
            </a:pP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Muốn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đọc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một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số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thập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phân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, ta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đọc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lần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lượt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từ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hàng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cao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đến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hàng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thấp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: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trước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hết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đọc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phần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nguyên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,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đọc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dấu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 “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phẩy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”,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sau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đó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đọc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phần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thập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phân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.</a:t>
            </a:r>
          </a:p>
          <a:p>
            <a:pPr marL="457200" indent="-457200" algn="just">
              <a:spcBef>
                <a:spcPts val="1800"/>
              </a:spcBef>
              <a:buFontTx/>
              <a:buChar char="-"/>
            </a:pPr>
            <a:r>
              <a:rPr lang="en-US" sz="3200" dirty="0" err="1" smtClean="0">
                <a:solidFill>
                  <a:srgbClr val="396F73"/>
                </a:solidFill>
                <a:latin typeface="UTM Khuccamta" pitchFamily="18" charset="0"/>
              </a:rPr>
              <a:t>Muốn</a:t>
            </a:r>
            <a:r>
              <a:rPr lang="en-US" sz="3200" dirty="0" smtClean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rgbClr val="396F73"/>
                </a:solidFill>
                <a:latin typeface="UTM Khuccamta" pitchFamily="18" charset="0"/>
              </a:rPr>
              <a:t>viết</a:t>
            </a:r>
            <a:r>
              <a:rPr lang="en-US" sz="3200" dirty="0" smtClean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một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số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thập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phân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, ta </a:t>
            </a:r>
            <a:r>
              <a:rPr lang="en-US" sz="3200" dirty="0" err="1" smtClean="0">
                <a:solidFill>
                  <a:srgbClr val="396F73"/>
                </a:solidFill>
                <a:latin typeface="UTM Khuccamta" pitchFamily="18" charset="0"/>
              </a:rPr>
              <a:t>viết</a:t>
            </a:r>
            <a:r>
              <a:rPr lang="en-US" sz="3200" dirty="0" smtClean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lần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lượt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từ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hàng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cao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đến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hàng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thấp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: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trước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hết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rgbClr val="396F73"/>
                </a:solidFill>
                <a:latin typeface="UTM Khuccamta" pitchFamily="18" charset="0"/>
              </a:rPr>
              <a:t>viết</a:t>
            </a:r>
            <a:r>
              <a:rPr lang="en-US" sz="3200" dirty="0" smtClean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phần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nguyên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, </a:t>
            </a:r>
            <a:r>
              <a:rPr lang="en-US" sz="3200" dirty="0" err="1" smtClean="0">
                <a:solidFill>
                  <a:srgbClr val="396F73"/>
                </a:solidFill>
                <a:latin typeface="UTM Khuccamta" pitchFamily="18" charset="0"/>
              </a:rPr>
              <a:t>viết</a:t>
            </a:r>
            <a:r>
              <a:rPr lang="en-US" sz="3200" dirty="0" smtClean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dấu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“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phẩy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”,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sau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đó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rgbClr val="396F73"/>
                </a:solidFill>
                <a:latin typeface="UTM Khuccamta" pitchFamily="18" charset="0"/>
              </a:rPr>
              <a:t>viết</a:t>
            </a:r>
            <a:r>
              <a:rPr lang="en-US" sz="3200" dirty="0" smtClean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phần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thập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phân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60051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9E88F054-2FBD-CE48-9DA2-3BCACEDDCD2C}"/>
              </a:ext>
            </a:extLst>
          </p:cNvPr>
          <p:cNvSpPr/>
          <p:nvPr/>
        </p:nvSpPr>
        <p:spPr>
          <a:xfrm>
            <a:off x="3904275" y="1982438"/>
            <a:ext cx="427713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Hans" sz="8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字魂27号-布丁体" pitchFamily="2" charset="-122"/>
              </a:rPr>
              <a:t>Luyện</a:t>
            </a:r>
            <a:r>
              <a:rPr kumimoji="1" lang="en-US" altLang="zh-Hans" sz="8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字魂27号-布丁体" pitchFamily="2" charset="-122"/>
              </a:rPr>
              <a:t> </a:t>
            </a:r>
            <a:r>
              <a:rPr kumimoji="1" lang="en-US" altLang="zh-Hans" sz="8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字魂27号-布丁体" pitchFamily="2" charset="-122"/>
              </a:rPr>
              <a:t>tập</a:t>
            </a:r>
            <a:endParaRPr kumimoji="1" lang="en-US" altLang="zh-CN" sz="9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ilk Script" pitchFamily="18" charset="0"/>
              <a:ea typeface="字魂27号-布丁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00109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576737" y="939210"/>
            <a:ext cx="8556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200" b="1" dirty="0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1/ </a:t>
            </a:r>
            <a:r>
              <a:rPr kumimoji="1" lang="en-US" altLang="zh-CN" sz="3200" b="1" dirty="0" err="1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Đọc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số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thập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phân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; </a:t>
            </a:r>
            <a:r>
              <a:rPr kumimoji="1" lang="en-US" altLang="zh-CN" sz="3200" b="1" dirty="0" err="1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nêu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phần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nguyên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, </a:t>
            </a:r>
            <a:r>
              <a:rPr kumimoji="1" lang="en-US" altLang="zh-CN" sz="3200" b="1" dirty="0" err="1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phần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thập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phân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và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giá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trị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theo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vị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trí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của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mỗi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chữ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số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ở </a:t>
            </a:r>
            <a:r>
              <a:rPr kumimoji="1" lang="en-US" altLang="zh-CN" sz="3200" b="1" dirty="0" err="1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từng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hàng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.</a:t>
            </a:r>
            <a:endParaRPr kumimoji="1" lang="zh-CN" altLang="en-US" sz="3200" b="1" dirty="0">
              <a:solidFill>
                <a:schemeClr val="bg1"/>
              </a:solidFill>
              <a:latin typeface="UTM Seagull" pitchFamily="18" charset="0"/>
              <a:ea typeface="字魂27号-布丁体" pitchFamily="2" charset="-122"/>
            </a:endParaRPr>
          </a:p>
        </p:txBody>
      </p:sp>
      <p:sp>
        <p:nvSpPr>
          <p:cNvPr id="6" name="文本框 1">
            <a:extLst>
              <a:ext uri="{FF2B5EF4-FFF2-40B4-BE49-F238E27FC236}">
                <a16:creationId xmlns=""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2441548" y="2749678"/>
            <a:ext cx="2002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 smtClean="0">
                <a:solidFill>
                  <a:srgbClr val="FFC91D"/>
                </a:solidFill>
                <a:latin typeface="UTM Seagull" pitchFamily="18" charset="0"/>
                <a:ea typeface="字魂27号-布丁体" pitchFamily="2" charset="-122"/>
              </a:rPr>
              <a:t>a) 2,35</a:t>
            </a:r>
            <a:endParaRPr kumimoji="1" lang="zh-CN" altLang="en-US" sz="3600" b="1" dirty="0">
              <a:solidFill>
                <a:srgbClr val="FFC91D"/>
              </a:solidFill>
              <a:latin typeface="UTM Seagull" pitchFamily="18" charset="0"/>
              <a:ea typeface="字魂27号-布丁体" pitchFamily="2" charset="-122"/>
            </a:endParaRPr>
          </a:p>
        </p:txBody>
      </p:sp>
      <p:sp>
        <p:nvSpPr>
          <p:cNvPr id="7" name="文本框 1">
            <a:extLst>
              <a:ext uri="{FF2B5EF4-FFF2-40B4-BE49-F238E27FC236}">
                <a16:creationId xmlns=""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6953387" y="2749678"/>
            <a:ext cx="2371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solidFill>
                  <a:srgbClr val="FFC91D"/>
                </a:solidFill>
                <a:latin typeface="UTM Seagull" pitchFamily="18" charset="0"/>
                <a:ea typeface="字魂27号-布丁体" pitchFamily="2" charset="-122"/>
              </a:rPr>
              <a:t>b</a:t>
            </a:r>
            <a:r>
              <a:rPr kumimoji="1" lang="en-US" altLang="zh-CN" sz="3600" b="1" dirty="0" smtClean="0">
                <a:solidFill>
                  <a:srgbClr val="FFC91D"/>
                </a:solidFill>
                <a:latin typeface="UTM Seagull" pitchFamily="18" charset="0"/>
                <a:ea typeface="字魂27号-布丁体" pitchFamily="2" charset="-122"/>
              </a:rPr>
              <a:t>) 301,80</a:t>
            </a:r>
            <a:endParaRPr kumimoji="1" lang="zh-CN" altLang="en-US" sz="3600" b="1" dirty="0">
              <a:solidFill>
                <a:srgbClr val="FFC91D"/>
              </a:solidFill>
              <a:latin typeface="UTM Seagull" pitchFamily="18" charset="0"/>
              <a:ea typeface="字魂27号-布丁体" pitchFamily="2" charset="-122"/>
            </a:endParaRPr>
          </a:p>
        </p:txBody>
      </p:sp>
      <p:sp>
        <p:nvSpPr>
          <p:cNvPr id="8" name="文本框 1">
            <a:extLst>
              <a:ext uri="{FF2B5EF4-FFF2-40B4-BE49-F238E27FC236}">
                <a16:creationId xmlns=""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2402135" y="3656745"/>
            <a:ext cx="3105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 smtClean="0">
                <a:solidFill>
                  <a:srgbClr val="FFC91D"/>
                </a:solidFill>
                <a:latin typeface="UTM Seagull" pitchFamily="18" charset="0"/>
                <a:ea typeface="字魂27号-布丁体" pitchFamily="2" charset="-122"/>
              </a:rPr>
              <a:t>c) 1942,54</a:t>
            </a:r>
            <a:endParaRPr kumimoji="1" lang="zh-CN" altLang="en-US" sz="3600" b="1" dirty="0">
              <a:solidFill>
                <a:srgbClr val="FFC91D"/>
              </a:solidFill>
              <a:latin typeface="UTM Seagull" pitchFamily="18" charset="0"/>
              <a:ea typeface="字魂27号-布丁体" pitchFamily="2" charset="-122"/>
            </a:endParaRPr>
          </a:p>
        </p:txBody>
      </p:sp>
      <p:sp>
        <p:nvSpPr>
          <p:cNvPr id="9" name="文本框 1">
            <a:extLst>
              <a:ext uri="{FF2B5EF4-FFF2-40B4-BE49-F238E27FC236}">
                <a16:creationId xmlns=""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6910821" y="3656745"/>
            <a:ext cx="3105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solidFill>
                  <a:srgbClr val="FFC91D"/>
                </a:solidFill>
                <a:latin typeface="UTM Seagull" pitchFamily="18" charset="0"/>
                <a:ea typeface="字魂27号-布丁体" pitchFamily="2" charset="-122"/>
              </a:rPr>
              <a:t>d</a:t>
            </a:r>
            <a:r>
              <a:rPr kumimoji="1" lang="en-US" altLang="zh-CN" sz="3600" b="1" dirty="0" smtClean="0">
                <a:solidFill>
                  <a:srgbClr val="FFC91D"/>
                </a:solidFill>
                <a:latin typeface="UTM Seagull" pitchFamily="18" charset="0"/>
                <a:ea typeface="字魂27号-布丁体" pitchFamily="2" charset="-122"/>
              </a:rPr>
              <a:t>) 0,032</a:t>
            </a:r>
            <a:endParaRPr kumimoji="1" lang="zh-CN" altLang="en-US" sz="3600" b="1" dirty="0">
              <a:solidFill>
                <a:srgbClr val="FFC91D"/>
              </a:solidFill>
              <a:latin typeface="UTM Seagull" pitchFamily="18" charset="0"/>
              <a:ea typeface="字魂27号-布丁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635482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">
            <a:extLst>
              <a:ext uri="{FF2B5EF4-FFF2-40B4-BE49-F238E27FC236}">
                <a16:creationId xmlns=""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2579772" y="740122"/>
            <a:ext cx="20028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4400" b="1" dirty="0" smtClean="0">
                <a:solidFill>
                  <a:srgbClr val="C30962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a) 2,35</a:t>
            </a:r>
            <a:endParaRPr kumimoji="1" lang="zh-CN" altLang="en-US" sz="4400" b="1" dirty="0">
              <a:solidFill>
                <a:srgbClr val="C30962"/>
              </a:solidFill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  <p:sp>
        <p:nvSpPr>
          <p:cNvPr id="8" name="文本框 1">
            <a:extLst>
              <a:ext uri="{FF2B5EF4-FFF2-40B4-BE49-F238E27FC236}">
                <a16:creationId xmlns=""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881566" y="1662289"/>
            <a:ext cx="7379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- </a:t>
            </a:r>
            <a:r>
              <a:rPr kumimoji="1" lang="en-US" altLang="zh-CN" sz="3600" b="1" dirty="0" err="1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Đọc</a:t>
            </a:r>
            <a:r>
              <a:rPr kumimoji="1" lang="en-US" altLang="zh-CN" sz="36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là</a:t>
            </a:r>
            <a:r>
              <a:rPr kumimoji="1" lang="en-US" altLang="zh-CN" sz="36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: </a:t>
            </a:r>
            <a:r>
              <a:rPr kumimoji="1" lang="en-US" altLang="zh-CN" sz="3600" b="1" dirty="0" err="1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hai</a:t>
            </a:r>
            <a:r>
              <a:rPr kumimoji="1" lang="en-US" altLang="zh-CN" sz="36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phẩy</a:t>
            </a:r>
            <a:r>
              <a:rPr kumimoji="1" lang="en-US" altLang="zh-CN" sz="36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ba</a:t>
            </a:r>
            <a:r>
              <a:rPr kumimoji="1" lang="en-US" altLang="zh-CN" sz="36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mươi</a:t>
            </a:r>
            <a:r>
              <a:rPr kumimoji="1" lang="en-US" altLang="zh-CN" sz="36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lăm</a:t>
            </a:r>
            <a:endParaRPr kumimoji="1" lang="zh-CN" altLang="en-US" sz="3600" b="1" dirty="0"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  <p:sp>
        <p:nvSpPr>
          <p:cNvPr id="9" name="文本框 1">
            <a:extLst>
              <a:ext uri="{FF2B5EF4-FFF2-40B4-BE49-F238E27FC236}">
                <a16:creationId xmlns=""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881566" y="2370223"/>
            <a:ext cx="7379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- </a:t>
            </a:r>
            <a:r>
              <a:rPr kumimoji="1" lang="en-US" altLang="zh-CN" sz="3600" b="1" dirty="0" err="1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6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nguyê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n</a:t>
            </a:r>
            <a:r>
              <a:rPr kumimoji="1" lang="en-US" altLang="zh-CN" sz="36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là</a:t>
            </a:r>
            <a:r>
              <a:rPr kumimoji="1" lang="en-US" altLang="zh-CN" sz="36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: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1">
                <a:extLst>
                  <a:ext uri="{FF2B5EF4-FFF2-40B4-BE49-F238E27FC236}">
                    <a16:creationId xmlns="" xmlns:a16="http://schemas.microsoft.com/office/drawing/2014/main" id="{92EC23CE-07D0-2A46-B1D8-3B1F20CB22B1}"/>
                  </a:ext>
                </a:extLst>
              </p:cNvPr>
              <p:cNvSpPr txBox="1"/>
              <p:nvPr/>
            </p:nvSpPr>
            <p:spPr>
              <a:xfrm>
                <a:off x="1881566" y="2835806"/>
                <a:ext cx="7379392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kumimoji="1" lang="en-US" altLang="zh-CN" sz="3600" b="1" dirty="0" smtClean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- </a:t>
                </a:r>
                <a:r>
                  <a:rPr kumimoji="1" lang="en-US" altLang="zh-CN" sz="3600" b="1" dirty="0" err="1" smtClean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Phần</a:t>
                </a:r>
                <a:r>
                  <a:rPr kumimoji="1" lang="en-US" altLang="zh-CN" sz="3600" b="1" dirty="0" smtClean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 </a:t>
                </a:r>
                <a:r>
                  <a:rPr kumimoji="1" lang="en-US" altLang="zh-CN" sz="3600" b="1" dirty="0" err="1" smtClean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thập</a:t>
                </a:r>
                <a:r>
                  <a:rPr kumimoji="1" lang="en-US" altLang="zh-CN" sz="3600" b="1" dirty="0" smtClean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 </a:t>
                </a:r>
                <a:r>
                  <a:rPr kumimoji="1" lang="en-US" altLang="zh-CN" sz="3600" b="1" dirty="0" err="1" smtClean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phân</a:t>
                </a:r>
                <a:r>
                  <a:rPr kumimoji="1" lang="en-US" altLang="zh-CN" sz="3600" b="1" dirty="0" smtClean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 </a:t>
                </a:r>
                <a:r>
                  <a:rPr kumimoji="1" lang="en-US" altLang="zh-CN" sz="3600" b="1" dirty="0" err="1" smtClean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là</a:t>
                </a:r>
                <a:r>
                  <a:rPr kumimoji="1" lang="en-US" altLang="zh-CN" sz="3600" b="1" dirty="0" smtClean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sz="4400" b="1" i="1" dirty="0" smtClean="0">
                            <a:solidFill>
                              <a:schemeClr val="tx1"/>
                            </a:solidFill>
                            <a:latin typeface="Cambria Math"/>
                            <a:ea typeface="字魂27号-布丁体" pitchFamily="2" charset="-122"/>
                          </a:rPr>
                        </m:ctrlPr>
                      </m:fPr>
                      <m:num>
                        <m:r>
                          <a:rPr kumimoji="1" lang="en-US" altLang="zh-CN" sz="4400" b="1" i="1" dirty="0" smtClean="0">
                            <a:solidFill>
                              <a:schemeClr val="tx1"/>
                            </a:solidFill>
                            <a:latin typeface="Cambria Math"/>
                            <a:ea typeface="字魂27号-布丁体" pitchFamily="2" charset="-122"/>
                          </a:rPr>
                          <m:t>𝟑𝟓</m:t>
                        </m:r>
                      </m:num>
                      <m:den>
                        <m:r>
                          <a:rPr kumimoji="1" lang="en-US" altLang="zh-CN" sz="4400" b="1" i="1" dirty="0" smtClean="0">
                            <a:solidFill>
                              <a:schemeClr val="tx1"/>
                            </a:solidFill>
                            <a:latin typeface="Cambria Math"/>
                            <a:ea typeface="字魂27号-布丁体" pitchFamily="2" charset="-122"/>
                          </a:rPr>
                          <m:t>𝟏𝟎𝟎</m:t>
                        </m:r>
                      </m:den>
                    </m:f>
                  </m:oMath>
                </a14:m>
                <a:endParaRPr kumimoji="1" lang="en-US" altLang="zh-CN" sz="3600" b="1" dirty="0" smtClean="0">
                  <a:solidFill>
                    <a:schemeClr val="tx1"/>
                  </a:solidFill>
                  <a:latin typeface="Times New Roman" pitchFamily="18" charset="0"/>
                  <a:ea typeface="字魂27号-布丁体" pitchFamily="2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本框 1">
                <a:extLst>
                  <a:ext uri="{FF2B5EF4-FFF2-40B4-BE49-F238E27FC236}">
                    <a16:creationId xmlns:a16="http://schemas.microsoft.com/office/drawing/2014/main" xmlns="" id="{92EC23CE-07D0-2A46-B1D8-3B1F20CB2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1566" y="2835806"/>
                <a:ext cx="7379392" cy="1080424"/>
              </a:xfrm>
              <a:prstGeom prst="rect">
                <a:avLst/>
              </a:prstGeom>
              <a:blipFill rotWithShape="1">
                <a:blip r:embed="rId3"/>
                <a:stretch>
                  <a:fillRect l="-2562" b="-3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">
            <a:extLst>
              <a:ext uri="{FF2B5EF4-FFF2-40B4-BE49-F238E27FC236}">
                <a16:creationId xmlns=""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881566" y="3854387"/>
            <a:ext cx="9431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- </a:t>
            </a:r>
            <a:r>
              <a:rPr kumimoji="1" lang="en-US" altLang="zh-CN" sz="3600" b="1" dirty="0" err="1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Gồm</a:t>
            </a:r>
            <a:r>
              <a:rPr kumimoji="1" lang="en-US" altLang="zh-CN" sz="3600" b="1" dirty="0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: 2 </a:t>
            </a:r>
            <a:r>
              <a:rPr kumimoji="1" lang="en-US" altLang="zh-CN" sz="3600" b="1" dirty="0" err="1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đơn</a:t>
            </a:r>
            <a:r>
              <a:rPr kumimoji="1" lang="en-US" altLang="zh-CN" sz="3600" b="1" dirty="0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vị</a:t>
            </a:r>
            <a:r>
              <a:rPr kumimoji="1" lang="en-US" altLang="zh-CN" sz="3600" b="1" dirty="0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3 </a:t>
            </a:r>
            <a:r>
              <a:rPr kumimoji="1" lang="en-US" altLang="zh-CN" sz="3600" b="1" dirty="0" err="1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600" b="1" dirty="0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mười</a:t>
            </a:r>
            <a:r>
              <a:rPr kumimoji="1" lang="en-US" altLang="zh-CN" sz="3600" b="1" dirty="0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5 </a:t>
            </a:r>
            <a:r>
              <a:rPr kumimoji="1" lang="en-US" altLang="zh-CN" sz="3600" b="1" dirty="0" err="1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600" b="1" dirty="0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trăm</a:t>
            </a:r>
            <a:endParaRPr kumimoji="1" lang="en-US" altLang="zh-CN" sz="3600" b="1" dirty="0" smtClean="0">
              <a:solidFill>
                <a:schemeClr val="tx1"/>
              </a:solidFill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0649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">
            <a:extLst>
              <a:ext uri="{FF2B5EF4-FFF2-40B4-BE49-F238E27FC236}">
                <a16:creationId xmlns=""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2579772" y="740122"/>
            <a:ext cx="33850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4400" b="1" dirty="0">
                <a:solidFill>
                  <a:srgbClr val="C30962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b</a:t>
            </a:r>
            <a:r>
              <a:rPr kumimoji="1" lang="en-US" altLang="zh-CN" sz="4400" b="1" dirty="0" smtClean="0">
                <a:solidFill>
                  <a:srgbClr val="C30962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) 301,80</a:t>
            </a:r>
            <a:endParaRPr kumimoji="1" lang="zh-CN" altLang="en-US" sz="4400" b="1" dirty="0">
              <a:solidFill>
                <a:srgbClr val="C30962"/>
              </a:solidFill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  <p:sp>
        <p:nvSpPr>
          <p:cNvPr id="8" name="文本框 1">
            <a:extLst>
              <a:ext uri="{FF2B5EF4-FFF2-40B4-BE49-F238E27FC236}">
                <a16:creationId xmlns=""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881566" y="1555959"/>
            <a:ext cx="9931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- </a:t>
            </a:r>
            <a:r>
              <a:rPr kumimoji="1" lang="en-US" altLang="zh-CN" sz="3600" b="1" dirty="0" err="1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Đọc</a:t>
            </a:r>
            <a:r>
              <a:rPr kumimoji="1" lang="en-US" altLang="zh-CN" sz="36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là</a:t>
            </a:r>
            <a:r>
              <a:rPr kumimoji="1" lang="en-US" altLang="zh-CN" sz="36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: </a:t>
            </a:r>
            <a:r>
              <a:rPr kumimoji="1" lang="en-US" altLang="zh-CN" sz="3600" b="1" dirty="0" err="1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ba</a:t>
            </a:r>
            <a:r>
              <a:rPr kumimoji="1" lang="en-US" altLang="zh-CN" sz="36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trăm</a:t>
            </a:r>
            <a:r>
              <a:rPr kumimoji="1" lang="en-US" altLang="zh-CN" sz="36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linh</a:t>
            </a:r>
            <a:r>
              <a:rPr kumimoji="1" lang="en-US" altLang="zh-CN" sz="36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một</a:t>
            </a:r>
            <a:r>
              <a:rPr kumimoji="1" lang="en-US" altLang="zh-CN" sz="36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phẩy</a:t>
            </a:r>
            <a:r>
              <a:rPr kumimoji="1" lang="en-US" altLang="zh-CN" sz="36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tám</a:t>
            </a:r>
            <a:r>
              <a:rPr kumimoji="1" lang="en-US" altLang="zh-CN" sz="36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mươi</a:t>
            </a:r>
            <a:endParaRPr kumimoji="1" lang="zh-CN" altLang="en-US" sz="3600" b="1" dirty="0"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  <p:sp>
        <p:nvSpPr>
          <p:cNvPr id="9" name="文本框 1">
            <a:extLst>
              <a:ext uri="{FF2B5EF4-FFF2-40B4-BE49-F238E27FC236}">
                <a16:creationId xmlns=""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881566" y="2263893"/>
            <a:ext cx="7379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- </a:t>
            </a:r>
            <a:r>
              <a:rPr kumimoji="1" lang="en-US" altLang="zh-CN" sz="3600" b="1" dirty="0" err="1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6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nguyê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n</a:t>
            </a:r>
            <a:r>
              <a:rPr kumimoji="1" lang="en-US" altLang="zh-CN" sz="36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là</a:t>
            </a:r>
            <a:r>
              <a:rPr kumimoji="1" lang="en-US" altLang="zh-CN" sz="36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: 301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1">
                <a:extLst>
                  <a:ext uri="{FF2B5EF4-FFF2-40B4-BE49-F238E27FC236}">
                    <a16:creationId xmlns="" xmlns:a16="http://schemas.microsoft.com/office/drawing/2014/main" id="{92EC23CE-07D0-2A46-B1D8-3B1F20CB22B1}"/>
                  </a:ext>
                </a:extLst>
              </p:cNvPr>
              <p:cNvSpPr txBox="1"/>
              <p:nvPr/>
            </p:nvSpPr>
            <p:spPr>
              <a:xfrm>
                <a:off x="1881566" y="2729476"/>
                <a:ext cx="7379392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kumimoji="1" lang="en-US" altLang="zh-CN" sz="3600" b="1" dirty="0" smtClean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- </a:t>
                </a:r>
                <a:r>
                  <a:rPr kumimoji="1" lang="en-US" altLang="zh-CN" sz="3600" b="1" dirty="0" err="1" smtClean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Phần</a:t>
                </a:r>
                <a:r>
                  <a:rPr kumimoji="1" lang="en-US" altLang="zh-CN" sz="3600" b="1" dirty="0" smtClean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 </a:t>
                </a:r>
                <a:r>
                  <a:rPr kumimoji="1" lang="en-US" altLang="zh-CN" sz="3600" b="1" dirty="0" err="1" smtClean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thập</a:t>
                </a:r>
                <a:r>
                  <a:rPr kumimoji="1" lang="en-US" altLang="zh-CN" sz="3600" b="1" dirty="0" smtClean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 </a:t>
                </a:r>
                <a:r>
                  <a:rPr kumimoji="1" lang="en-US" altLang="zh-CN" sz="3600" b="1" dirty="0" err="1" smtClean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phân</a:t>
                </a:r>
                <a:r>
                  <a:rPr kumimoji="1" lang="en-US" altLang="zh-CN" sz="3600" b="1" dirty="0" smtClean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 </a:t>
                </a:r>
                <a:r>
                  <a:rPr kumimoji="1" lang="en-US" altLang="zh-CN" sz="3600" b="1" dirty="0" err="1" smtClean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là</a:t>
                </a:r>
                <a:r>
                  <a:rPr kumimoji="1" lang="en-US" altLang="zh-CN" sz="3600" b="1" dirty="0" smtClean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sz="4400" b="1" i="1" dirty="0" smtClean="0">
                            <a:solidFill>
                              <a:schemeClr val="tx1"/>
                            </a:solidFill>
                            <a:latin typeface="Cambria Math"/>
                            <a:ea typeface="字魂27号-布丁体" pitchFamily="2" charset="-122"/>
                          </a:rPr>
                        </m:ctrlPr>
                      </m:fPr>
                      <m:num>
                        <m:r>
                          <a:rPr kumimoji="1" lang="en-US" altLang="zh-CN" sz="4400" b="1" i="1" dirty="0" smtClean="0">
                            <a:solidFill>
                              <a:schemeClr val="tx1"/>
                            </a:solidFill>
                            <a:latin typeface="Cambria Math"/>
                            <a:ea typeface="字魂27号-布丁体" pitchFamily="2" charset="-122"/>
                          </a:rPr>
                          <m:t>𝟖𝟎</m:t>
                        </m:r>
                      </m:num>
                      <m:den>
                        <m:r>
                          <a:rPr kumimoji="1" lang="en-US" altLang="zh-CN" sz="4400" b="1" i="1" dirty="0" smtClean="0">
                            <a:solidFill>
                              <a:schemeClr val="tx1"/>
                            </a:solidFill>
                            <a:latin typeface="Cambria Math"/>
                            <a:ea typeface="字魂27号-布丁体" pitchFamily="2" charset="-122"/>
                          </a:rPr>
                          <m:t>𝟏𝟎𝟎</m:t>
                        </m:r>
                      </m:den>
                    </m:f>
                  </m:oMath>
                </a14:m>
                <a:endParaRPr kumimoji="1" lang="en-US" altLang="zh-CN" sz="3600" b="1" dirty="0" smtClean="0">
                  <a:solidFill>
                    <a:schemeClr val="tx1"/>
                  </a:solidFill>
                  <a:latin typeface="Times New Roman" pitchFamily="18" charset="0"/>
                  <a:ea typeface="字魂27号-布丁体" pitchFamily="2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本框 1">
                <a:extLst>
                  <a:ext uri="{FF2B5EF4-FFF2-40B4-BE49-F238E27FC236}">
                    <a16:creationId xmlns:a16="http://schemas.microsoft.com/office/drawing/2014/main" xmlns="" id="{92EC23CE-07D0-2A46-B1D8-3B1F20CB2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1566" y="2729476"/>
                <a:ext cx="7379392" cy="1112997"/>
              </a:xfrm>
              <a:prstGeom prst="rect">
                <a:avLst/>
              </a:prstGeom>
              <a:blipFill rotWithShape="1">
                <a:blip r:embed="rId3"/>
                <a:stretch>
                  <a:fillRect l="-25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">
            <a:extLst>
              <a:ext uri="{FF2B5EF4-FFF2-40B4-BE49-F238E27FC236}">
                <a16:creationId xmlns=""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881566" y="3748057"/>
            <a:ext cx="9431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- </a:t>
            </a:r>
            <a:r>
              <a:rPr kumimoji="1" lang="en-US" altLang="zh-CN" sz="3600" b="1" dirty="0" err="1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Gồm</a:t>
            </a:r>
            <a:r>
              <a:rPr kumimoji="1" lang="en-US" altLang="zh-CN" sz="3600" b="1" dirty="0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: 3 </a:t>
            </a:r>
            <a:r>
              <a:rPr kumimoji="1" lang="en-US" altLang="zh-CN" sz="3600" b="1" dirty="0" err="1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trăm</a:t>
            </a:r>
            <a:r>
              <a:rPr kumimoji="1" lang="en-US" altLang="zh-CN" sz="3600" b="1" dirty="0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0 </a:t>
            </a:r>
            <a:r>
              <a:rPr kumimoji="1" lang="en-US" altLang="zh-CN" sz="3600" b="1" dirty="0" err="1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chục</a:t>
            </a:r>
            <a:r>
              <a:rPr kumimoji="1" lang="en-US" altLang="zh-CN" sz="3600" b="1" dirty="0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1 </a:t>
            </a:r>
            <a:r>
              <a:rPr kumimoji="1" lang="en-US" altLang="zh-CN" sz="3600" b="1" dirty="0" err="1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đơn</a:t>
            </a:r>
            <a:r>
              <a:rPr kumimoji="1" lang="en-US" altLang="zh-CN" sz="3600" b="1" dirty="0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vị</a:t>
            </a:r>
            <a:r>
              <a:rPr kumimoji="1" lang="en-US" altLang="zh-CN" sz="3600" b="1" dirty="0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8 </a:t>
            </a:r>
            <a:r>
              <a:rPr kumimoji="1" lang="en-US" altLang="zh-CN" sz="3600" b="1" dirty="0" err="1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600" b="1" dirty="0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mười</a:t>
            </a:r>
            <a:r>
              <a:rPr kumimoji="1" lang="en-US" altLang="zh-CN" sz="3600" b="1" dirty="0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0 </a:t>
            </a:r>
            <a:r>
              <a:rPr kumimoji="1" lang="en-US" altLang="zh-CN" sz="3600" b="1" dirty="0" err="1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600" b="1" dirty="0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trăm</a:t>
            </a:r>
            <a:endParaRPr kumimoji="1" lang="en-US" altLang="zh-CN" sz="3600" b="1" dirty="0" smtClean="0">
              <a:solidFill>
                <a:schemeClr val="tx1"/>
              </a:solidFill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1859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">
            <a:extLst>
              <a:ext uri="{FF2B5EF4-FFF2-40B4-BE49-F238E27FC236}">
                <a16:creationId xmlns=""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2579772" y="740122"/>
            <a:ext cx="49587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400" b="1" dirty="0">
                <a:solidFill>
                  <a:srgbClr val="C30962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c</a:t>
            </a:r>
            <a:r>
              <a:rPr kumimoji="1" lang="en-US" altLang="zh-CN" sz="3400" b="1" dirty="0" smtClean="0">
                <a:solidFill>
                  <a:srgbClr val="C30962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) 1942,54</a:t>
            </a:r>
            <a:endParaRPr kumimoji="1" lang="zh-CN" altLang="en-US" sz="3400" b="1" dirty="0">
              <a:solidFill>
                <a:srgbClr val="C30962"/>
              </a:solidFill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  <p:sp>
        <p:nvSpPr>
          <p:cNvPr id="8" name="文本框 1">
            <a:extLst>
              <a:ext uri="{FF2B5EF4-FFF2-40B4-BE49-F238E27FC236}">
                <a16:creationId xmlns=""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541310" y="1300767"/>
            <a:ext cx="943147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4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- </a:t>
            </a:r>
            <a:r>
              <a:rPr kumimoji="1" lang="en-US" altLang="zh-CN" sz="3400" b="1" dirty="0" err="1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Đọc</a:t>
            </a:r>
            <a:r>
              <a:rPr kumimoji="1" lang="en-US" altLang="zh-CN" sz="34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là</a:t>
            </a:r>
            <a:r>
              <a:rPr kumimoji="1" lang="en-US" altLang="zh-CN" sz="34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: </a:t>
            </a:r>
            <a:r>
              <a:rPr kumimoji="1" lang="en-US" altLang="zh-CN" sz="3400" b="1" dirty="0" err="1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một</a:t>
            </a:r>
            <a:r>
              <a:rPr kumimoji="1" lang="en-US" altLang="zh-CN" sz="34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nghìn</a:t>
            </a:r>
            <a:r>
              <a:rPr kumimoji="1" lang="en-US" altLang="zh-CN" sz="34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chín</a:t>
            </a:r>
            <a:r>
              <a:rPr kumimoji="1" lang="en-US" altLang="zh-CN" sz="34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trăm</a:t>
            </a:r>
            <a:r>
              <a:rPr kumimoji="1" lang="en-US" altLang="zh-CN" sz="34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bốn</a:t>
            </a:r>
            <a:r>
              <a:rPr kumimoji="1" lang="en-US" altLang="zh-CN" sz="34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mươi</a:t>
            </a:r>
            <a:r>
              <a:rPr kumimoji="1" lang="en-US" altLang="zh-CN" sz="34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hai</a:t>
            </a:r>
            <a:r>
              <a:rPr kumimoji="1" lang="en-US" altLang="zh-CN" sz="34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phẩy</a:t>
            </a:r>
            <a:r>
              <a:rPr kumimoji="1" lang="en-US" altLang="zh-CN" sz="34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năm</a:t>
            </a:r>
            <a:r>
              <a:rPr kumimoji="1" lang="en-US" altLang="zh-CN" sz="34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mươi</a:t>
            </a:r>
            <a:r>
              <a:rPr kumimoji="1" lang="en-US" altLang="zh-CN" sz="34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tư</a:t>
            </a:r>
            <a:endParaRPr kumimoji="1" lang="zh-CN" altLang="en-US" sz="3400" b="1" dirty="0"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  <p:sp>
        <p:nvSpPr>
          <p:cNvPr id="9" name="文本框 1">
            <a:extLst>
              <a:ext uri="{FF2B5EF4-FFF2-40B4-BE49-F238E27FC236}">
                <a16:creationId xmlns=""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541310" y="2423388"/>
            <a:ext cx="737939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4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- </a:t>
            </a:r>
            <a:r>
              <a:rPr kumimoji="1" lang="en-US" altLang="zh-CN" sz="3400" b="1" dirty="0" err="1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4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nguyê</a:t>
            </a:r>
            <a:r>
              <a:rPr kumimoji="1" lang="en-US" altLang="zh-CN" sz="34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n</a:t>
            </a:r>
            <a:r>
              <a:rPr kumimoji="1" lang="en-US" altLang="zh-CN" sz="34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là</a:t>
            </a:r>
            <a:r>
              <a:rPr kumimoji="1" lang="en-US" altLang="zh-CN" sz="34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: 1942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1">
                <a:extLst>
                  <a:ext uri="{FF2B5EF4-FFF2-40B4-BE49-F238E27FC236}">
                    <a16:creationId xmlns="" xmlns:a16="http://schemas.microsoft.com/office/drawing/2014/main" id="{92EC23CE-07D0-2A46-B1D8-3B1F20CB22B1}"/>
                  </a:ext>
                </a:extLst>
              </p:cNvPr>
              <p:cNvSpPr txBox="1"/>
              <p:nvPr/>
            </p:nvSpPr>
            <p:spPr>
              <a:xfrm>
                <a:off x="1541310" y="3059099"/>
                <a:ext cx="7379392" cy="990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kumimoji="1" lang="en-US" altLang="zh-CN" sz="3400" b="1" dirty="0" smtClean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- </a:t>
                </a:r>
                <a:r>
                  <a:rPr kumimoji="1" lang="en-US" altLang="zh-CN" sz="3400" b="1" dirty="0" err="1" smtClean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Phần</a:t>
                </a:r>
                <a:r>
                  <a:rPr kumimoji="1" lang="en-US" altLang="zh-CN" sz="3400" b="1" dirty="0" smtClean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 </a:t>
                </a:r>
                <a:r>
                  <a:rPr kumimoji="1" lang="en-US" altLang="zh-CN" sz="3400" b="1" dirty="0" err="1" smtClean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thập</a:t>
                </a:r>
                <a:r>
                  <a:rPr kumimoji="1" lang="en-US" altLang="zh-CN" sz="3400" b="1" dirty="0" smtClean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 </a:t>
                </a:r>
                <a:r>
                  <a:rPr kumimoji="1" lang="en-US" altLang="zh-CN" sz="3400" b="1" dirty="0" err="1" smtClean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phân</a:t>
                </a:r>
                <a:r>
                  <a:rPr kumimoji="1" lang="en-US" altLang="zh-CN" sz="3400" b="1" dirty="0" smtClean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 </a:t>
                </a:r>
                <a:r>
                  <a:rPr kumimoji="1" lang="en-US" altLang="zh-CN" sz="3400" b="1" dirty="0" err="1" smtClean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là</a:t>
                </a:r>
                <a:r>
                  <a:rPr kumimoji="1" lang="en-US" altLang="zh-CN" sz="3400" b="1" dirty="0" smtClean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sz="4000" b="1" i="1" spc="-150" dirty="0" smtClean="0">
                            <a:solidFill>
                              <a:schemeClr val="tx1"/>
                            </a:solidFill>
                            <a:latin typeface="Cambria Math"/>
                            <a:ea typeface="字魂27号-布丁体" pitchFamily="2" charset="-122"/>
                          </a:rPr>
                        </m:ctrlPr>
                      </m:fPr>
                      <m:num>
                        <m:r>
                          <a:rPr kumimoji="1" lang="en-US" altLang="zh-CN" sz="4000" b="1" i="1" spc="-150" dirty="0" smtClean="0">
                            <a:solidFill>
                              <a:schemeClr val="tx1"/>
                            </a:solidFill>
                            <a:latin typeface="Cambria Math"/>
                            <a:ea typeface="字魂27号-布丁体" pitchFamily="2" charset="-122"/>
                          </a:rPr>
                          <m:t>𝟓𝟒</m:t>
                        </m:r>
                      </m:num>
                      <m:den>
                        <m:r>
                          <a:rPr kumimoji="1" lang="en-US" altLang="zh-CN" sz="4000" b="1" i="1" spc="-150" dirty="0" smtClean="0">
                            <a:solidFill>
                              <a:schemeClr val="tx1"/>
                            </a:solidFill>
                            <a:latin typeface="Cambria Math"/>
                            <a:ea typeface="字魂27号-布丁体" pitchFamily="2" charset="-122"/>
                          </a:rPr>
                          <m:t>𝟏𝟎𝟎</m:t>
                        </m:r>
                      </m:den>
                    </m:f>
                  </m:oMath>
                </a14:m>
                <a:endParaRPr kumimoji="1" lang="en-US" altLang="zh-CN" sz="3400" b="1" spc="-150" dirty="0" smtClean="0">
                  <a:solidFill>
                    <a:schemeClr val="tx1"/>
                  </a:solidFill>
                  <a:latin typeface="Times New Roman" pitchFamily="18" charset="0"/>
                  <a:ea typeface="字魂27号-布丁体" pitchFamily="2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本框 1">
                <a:extLst>
                  <a:ext uri="{FF2B5EF4-FFF2-40B4-BE49-F238E27FC236}">
                    <a16:creationId xmlns:a16="http://schemas.microsoft.com/office/drawing/2014/main" xmlns="" id="{92EC23CE-07D0-2A46-B1D8-3B1F20CB2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1310" y="3059099"/>
                <a:ext cx="7379392" cy="990656"/>
              </a:xfrm>
              <a:prstGeom prst="rect">
                <a:avLst/>
              </a:prstGeom>
              <a:blipFill rotWithShape="1">
                <a:blip r:embed="rId3"/>
                <a:stretch>
                  <a:fillRect l="-2314" b="-4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">
            <a:extLst>
              <a:ext uri="{FF2B5EF4-FFF2-40B4-BE49-F238E27FC236}">
                <a16:creationId xmlns=""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541310" y="4067047"/>
            <a:ext cx="94314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400" b="1" dirty="0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- </a:t>
            </a:r>
            <a:r>
              <a:rPr kumimoji="1" lang="en-US" altLang="zh-CN" sz="3400" b="1" dirty="0" err="1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Gồm</a:t>
            </a:r>
            <a:r>
              <a:rPr kumimoji="1" lang="en-US" altLang="zh-CN" sz="3400" b="1" dirty="0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: 1 </a:t>
            </a:r>
            <a:r>
              <a:rPr kumimoji="1" lang="en-US" altLang="zh-CN" sz="3400" b="1" dirty="0" err="1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nghìn</a:t>
            </a:r>
            <a:r>
              <a:rPr kumimoji="1" lang="en-US" altLang="zh-CN" sz="3400" b="1" dirty="0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9 </a:t>
            </a:r>
            <a:r>
              <a:rPr kumimoji="1" lang="en-US" altLang="zh-CN" sz="3400" b="1" dirty="0" err="1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trăm</a:t>
            </a:r>
            <a:r>
              <a:rPr kumimoji="1" lang="en-US" altLang="zh-CN" sz="3400" b="1" dirty="0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4 </a:t>
            </a:r>
            <a:r>
              <a:rPr kumimoji="1" lang="en-US" altLang="zh-CN" sz="3400" b="1" dirty="0" err="1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chục</a:t>
            </a:r>
            <a:r>
              <a:rPr kumimoji="1" lang="en-US" altLang="zh-CN" sz="3400" b="1" dirty="0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2 </a:t>
            </a:r>
            <a:r>
              <a:rPr kumimoji="1" lang="en-US" altLang="zh-CN" sz="3400" b="1" dirty="0" err="1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đơn</a:t>
            </a:r>
            <a:r>
              <a:rPr kumimoji="1" lang="en-US" altLang="zh-CN" sz="3400" b="1" dirty="0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vị</a:t>
            </a:r>
            <a:r>
              <a:rPr kumimoji="1" lang="en-US" altLang="zh-CN" sz="3400" b="1" dirty="0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5 </a:t>
            </a:r>
            <a:r>
              <a:rPr kumimoji="1" lang="en-US" altLang="zh-CN" sz="3400" b="1" dirty="0" err="1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400" b="1" dirty="0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mười</a:t>
            </a:r>
            <a:r>
              <a:rPr kumimoji="1" lang="en-US" altLang="zh-CN" sz="3400" b="1" dirty="0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4 </a:t>
            </a:r>
            <a:r>
              <a:rPr kumimoji="1" lang="en-US" altLang="zh-CN" sz="3400" b="1" dirty="0" err="1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400" b="1" dirty="0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trăm</a:t>
            </a:r>
            <a:endParaRPr kumimoji="1" lang="en-US" altLang="zh-CN" sz="3400" b="1" dirty="0" smtClean="0">
              <a:solidFill>
                <a:schemeClr val="tx1"/>
              </a:solidFill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6836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">
            <a:extLst>
              <a:ext uri="{FF2B5EF4-FFF2-40B4-BE49-F238E27FC236}">
                <a16:creationId xmlns=""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2579772" y="740122"/>
            <a:ext cx="32681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4400" b="1" dirty="0">
                <a:solidFill>
                  <a:srgbClr val="C30962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d</a:t>
            </a:r>
            <a:r>
              <a:rPr kumimoji="1" lang="en-US" altLang="zh-CN" sz="4400" b="1" dirty="0" smtClean="0">
                <a:solidFill>
                  <a:srgbClr val="C30962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) 0,032</a:t>
            </a:r>
            <a:endParaRPr kumimoji="1" lang="zh-CN" altLang="en-US" sz="4400" b="1" dirty="0">
              <a:solidFill>
                <a:srgbClr val="C30962"/>
              </a:solidFill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  <p:sp>
        <p:nvSpPr>
          <p:cNvPr id="8" name="文本框 1">
            <a:extLst>
              <a:ext uri="{FF2B5EF4-FFF2-40B4-BE49-F238E27FC236}">
                <a16:creationId xmlns=""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881566" y="1555959"/>
            <a:ext cx="9973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- </a:t>
            </a:r>
            <a:r>
              <a:rPr kumimoji="1" lang="en-US" altLang="zh-CN" sz="3600" b="1" dirty="0" err="1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Đọc</a:t>
            </a:r>
            <a:r>
              <a:rPr kumimoji="1" lang="en-US" altLang="zh-CN" sz="36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là</a:t>
            </a:r>
            <a:r>
              <a:rPr kumimoji="1" lang="en-US" altLang="zh-CN" sz="36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: </a:t>
            </a:r>
            <a:r>
              <a:rPr kumimoji="1" lang="en-US" altLang="zh-CN" sz="3600" b="1" dirty="0" err="1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không</a:t>
            </a:r>
            <a:r>
              <a:rPr kumimoji="1" lang="en-US" altLang="zh-CN" sz="36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phẩy</a:t>
            </a:r>
            <a:r>
              <a:rPr kumimoji="1" lang="en-US" altLang="zh-CN" sz="36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không</a:t>
            </a:r>
            <a:r>
              <a:rPr kumimoji="1" lang="en-US" altLang="zh-CN" sz="36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trăm</a:t>
            </a:r>
            <a:r>
              <a:rPr kumimoji="1" lang="en-US" altLang="zh-CN" sz="36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ba</a:t>
            </a:r>
            <a:r>
              <a:rPr kumimoji="1" lang="en-US" altLang="zh-CN" sz="36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mươi</a:t>
            </a:r>
            <a:r>
              <a:rPr kumimoji="1" lang="en-US" altLang="zh-CN" sz="36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hai</a:t>
            </a:r>
            <a:endParaRPr kumimoji="1" lang="zh-CN" altLang="en-US" sz="3600" b="1" dirty="0"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  <p:sp>
        <p:nvSpPr>
          <p:cNvPr id="9" name="文本框 1">
            <a:extLst>
              <a:ext uri="{FF2B5EF4-FFF2-40B4-BE49-F238E27FC236}">
                <a16:creationId xmlns=""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881566" y="2263893"/>
            <a:ext cx="7379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- </a:t>
            </a:r>
            <a:r>
              <a:rPr kumimoji="1" lang="en-US" altLang="zh-CN" sz="3600" b="1" dirty="0" err="1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6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nguyê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n</a:t>
            </a:r>
            <a:r>
              <a:rPr kumimoji="1" lang="en-US" altLang="zh-CN" sz="36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là</a:t>
            </a:r>
            <a:r>
              <a:rPr kumimoji="1" lang="en-US" altLang="zh-CN" sz="3600" b="1" dirty="0" smtClean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: 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1">
                <a:extLst>
                  <a:ext uri="{FF2B5EF4-FFF2-40B4-BE49-F238E27FC236}">
                    <a16:creationId xmlns="" xmlns:a16="http://schemas.microsoft.com/office/drawing/2014/main" id="{92EC23CE-07D0-2A46-B1D8-3B1F20CB22B1}"/>
                  </a:ext>
                </a:extLst>
              </p:cNvPr>
              <p:cNvSpPr txBox="1"/>
              <p:nvPr/>
            </p:nvSpPr>
            <p:spPr>
              <a:xfrm>
                <a:off x="1881566" y="2729476"/>
                <a:ext cx="7379392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kumimoji="1" lang="en-US" altLang="zh-CN" sz="3600" b="1" dirty="0" smtClean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- </a:t>
                </a:r>
                <a:r>
                  <a:rPr kumimoji="1" lang="en-US" altLang="zh-CN" sz="3600" b="1" dirty="0" err="1" smtClean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Phần</a:t>
                </a:r>
                <a:r>
                  <a:rPr kumimoji="1" lang="en-US" altLang="zh-CN" sz="3600" b="1" dirty="0" smtClean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 </a:t>
                </a:r>
                <a:r>
                  <a:rPr kumimoji="1" lang="en-US" altLang="zh-CN" sz="3600" b="1" dirty="0" err="1" smtClean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thập</a:t>
                </a:r>
                <a:r>
                  <a:rPr kumimoji="1" lang="en-US" altLang="zh-CN" sz="3600" b="1" dirty="0" smtClean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 </a:t>
                </a:r>
                <a:r>
                  <a:rPr kumimoji="1" lang="en-US" altLang="zh-CN" sz="3600" b="1" dirty="0" err="1" smtClean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phân</a:t>
                </a:r>
                <a:r>
                  <a:rPr kumimoji="1" lang="en-US" altLang="zh-CN" sz="3600" b="1" dirty="0" smtClean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 </a:t>
                </a:r>
                <a:r>
                  <a:rPr kumimoji="1" lang="en-US" altLang="zh-CN" sz="3600" b="1" dirty="0" err="1" smtClean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là</a:t>
                </a:r>
                <a:r>
                  <a:rPr kumimoji="1" lang="en-US" altLang="zh-CN" sz="3600" b="1" dirty="0" smtClean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sz="4400" b="1" i="1" dirty="0" smtClean="0">
                            <a:solidFill>
                              <a:schemeClr val="tx1"/>
                            </a:solidFill>
                            <a:latin typeface="Cambria Math"/>
                            <a:ea typeface="字魂27号-布丁体" pitchFamily="2" charset="-122"/>
                          </a:rPr>
                        </m:ctrlPr>
                      </m:fPr>
                      <m:num>
                        <m:r>
                          <a:rPr kumimoji="1" lang="en-US" altLang="zh-CN" sz="4400" b="1" i="1" dirty="0" smtClean="0">
                            <a:solidFill>
                              <a:schemeClr val="tx1"/>
                            </a:solidFill>
                            <a:latin typeface="Cambria Math"/>
                            <a:ea typeface="字魂27号-布丁体" pitchFamily="2" charset="-122"/>
                          </a:rPr>
                          <m:t>𝟑𝟐</m:t>
                        </m:r>
                      </m:num>
                      <m:den>
                        <m:r>
                          <a:rPr kumimoji="1" lang="en-US" altLang="zh-CN" sz="4400" b="1" i="1" dirty="0" smtClean="0">
                            <a:solidFill>
                              <a:schemeClr val="tx1"/>
                            </a:solidFill>
                            <a:latin typeface="Cambria Math"/>
                            <a:ea typeface="字魂27号-布丁体" pitchFamily="2" charset="-122"/>
                          </a:rPr>
                          <m:t>𝟏𝟎𝟎𝟎</m:t>
                        </m:r>
                      </m:den>
                    </m:f>
                  </m:oMath>
                </a14:m>
                <a:endParaRPr kumimoji="1" lang="en-US" altLang="zh-CN" sz="3600" b="1" dirty="0" smtClean="0">
                  <a:solidFill>
                    <a:schemeClr val="tx1"/>
                  </a:solidFill>
                  <a:latin typeface="Times New Roman" pitchFamily="18" charset="0"/>
                  <a:ea typeface="字魂27号-布丁体" pitchFamily="2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本框 1">
                <a:extLst>
                  <a:ext uri="{FF2B5EF4-FFF2-40B4-BE49-F238E27FC236}">
                    <a16:creationId xmlns:a16="http://schemas.microsoft.com/office/drawing/2014/main" xmlns="" id="{92EC23CE-07D0-2A46-B1D8-3B1F20CB2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1566" y="2729476"/>
                <a:ext cx="7379392" cy="1080424"/>
              </a:xfrm>
              <a:prstGeom prst="rect">
                <a:avLst/>
              </a:prstGeom>
              <a:blipFill rotWithShape="1">
                <a:blip r:embed="rId3"/>
                <a:stretch>
                  <a:fillRect l="-2562" b="-2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">
            <a:extLst>
              <a:ext uri="{FF2B5EF4-FFF2-40B4-BE49-F238E27FC236}">
                <a16:creationId xmlns=""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881567" y="3748057"/>
            <a:ext cx="89530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- </a:t>
            </a:r>
            <a:r>
              <a:rPr kumimoji="1" lang="en-US" altLang="zh-CN" sz="3600" b="1" dirty="0" err="1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Gồm</a:t>
            </a:r>
            <a:r>
              <a:rPr kumimoji="1" lang="en-US" altLang="zh-CN" sz="3600" b="1" dirty="0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: 0 </a:t>
            </a:r>
            <a:r>
              <a:rPr kumimoji="1" lang="en-US" altLang="zh-CN" sz="3600" b="1" dirty="0" err="1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đơn</a:t>
            </a:r>
            <a:r>
              <a:rPr kumimoji="1" lang="en-US" altLang="zh-CN" sz="3600" b="1" dirty="0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vị</a:t>
            </a:r>
            <a:r>
              <a:rPr kumimoji="1" lang="en-US" altLang="zh-CN" sz="3600" b="1" dirty="0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0 </a:t>
            </a:r>
            <a:r>
              <a:rPr kumimoji="1" lang="en-US" altLang="zh-CN" sz="3600" b="1" dirty="0" err="1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600" b="1" dirty="0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mười</a:t>
            </a:r>
            <a:r>
              <a:rPr kumimoji="1" lang="en-US" altLang="zh-CN" sz="3600" b="1" dirty="0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3 </a:t>
            </a:r>
            <a:r>
              <a:rPr kumimoji="1" lang="en-US" altLang="zh-CN" sz="3600" b="1" dirty="0" err="1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600" b="1" dirty="0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trăm</a:t>
            </a:r>
            <a:r>
              <a:rPr kumimoji="1" lang="en-US" altLang="zh-CN" sz="3600" b="1" dirty="0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2 </a:t>
            </a:r>
            <a:r>
              <a:rPr kumimoji="1" lang="en-US" altLang="zh-CN" sz="3600" b="1" dirty="0" err="1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600" b="1" dirty="0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 smtClean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nghìn</a:t>
            </a:r>
            <a:endParaRPr kumimoji="1" lang="en-US" altLang="zh-CN" sz="3600" b="1" dirty="0" smtClean="0">
              <a:solidFill>
                <a:schemeClr val="tx1"/>
              </a:solidFill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880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7604410"/>
              </p:ext>
            </p:extLst>
          </p:nvPr>
        </p:nvGraphicFramePr>
        <p:xfrm>
          <a:off x="1106964" y="1687229"/>
          <a:ext cx="10025322" cy="37052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484142"/>
                <a:gridCol w="2541180"/>
              </a:tblGrid>
              <a:tr h="641301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UTM Khuccamt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>
                          <a:latin typeface="UTM Khuccamta" pitchFamily="18" charset="0"/>
                        </a:rPr>
                        <a:t>Viết</a:t>
                      </a:r>
                      <a:r>
                        <a:rPr lang="en-US" sz="3000" baseline="0" dirty="0" smtClean="0">
                          <a:latin typeface="UTM Khuccamta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UTM Khuccamta" pitchFamily="18" charset="0"/>
                        </a:rPr>
                        <a:t>số</a:t>
                      </a:r>
                      <a:endParaRPr lang="en-US" sz="3000" dirty="0">
                        <a:latin typeface="UTM Khuccamta" pitchFamily="18" charset="0"/>
                      </a:endParaRPr>
                    </a:p>
                  </a:txBody>
                  <a:tcPr anchor="ctr"/>
                </a:tc>
              </a:tr>
              <a:tr h="884067">
                <a:tc>
                  <a:txBody>
                    <a:bodyPr/>
                    <a:lstStyle/>
                    <a:p>
                      <a:r>
                        <a:rPr kumimoji="1" lang="en-US" altLang="zh-CN" sz="3000" dirty="0" smtClean="0">
                          <a:latin typeface="UTM Khuccamta" pitchFamily="18" charset="0"/>
                        </a:rPr>
                        <a:t>a) </a:t>
                      </a:r>
                      <a:r>
                        <a:rPr kumimoji="1" lang="en-US" altLang="zh-CN" sz="3000" dirty="0" err="1" smtClean="0">
                          <a:latin typeface="UTM Khuccamta" pitchFamily="18" charset="0"/>
                        </a:rPr>
                        <a:t>Năm</a:t>
                      </a:r>
                      <a:r>
                        <a:rPr kumimoji="1" lang="en-US" altLang="zh-CN" sz="3000" dirty="0" smtClean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 smtClean="0">
                          <a:latin typeface="UTM Khuccamta" pitchFamily="18" charset="0"/>
                        </a:rPr>
                        <a:t>đơn</a:t>
                      </a:r>
                      <a:r>
                        <a:rPr kumimoji="1" lang="en-US" altLang="zh-CN" sz="3000" dirty="0" smtClean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 smtClean="0">
                          <a:latin typeface="UTM Khuccamta" pitchFamily="18" charset="0"/>
                        </a:rPr>
                        <a:t>vị</a:t>
                      </a:r>
                      <a:r>
                        <a:rPr kumimoji="1" lang="en-US" altLang="zh-CN" sz="3000" dirty="0" smtClean="0">
                          <a:latin typeface="UTM Khuccamta" pitchFamily="18" charset="0"/>
                        </a:rPr>
                        <a:t>, </a:t>
                      </a:r>
                      <a:r>
                        <a:rPr kumimoji="1" lang="en-US" altLang="zh-CN" sz="3000" dirty="0" err="1" smtClean="0">
                          <a:latin typeface="UTM Khuccamta" pitchFamily="18" charset="0"/>
                        </a:rPr>
                        <a:t>chín</a:t>
                      </a:r>
                      <a:r>
                        <a:rPr kumimoji="1" lang="en-US" altLang="zh-CN" sz="3000" dirty="0" smtClean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 smtClean="0">
                          <a:latin typeface="UTM Khuccamta" pitchFamily="18" charset="0"/>
                        </a:rPr>
                        <a:t>phần</a:t>
                      </a:r>
                      <a:r>
                        <a:rPr kumimoji="1" lang="en-US" altLang="zh-CN" sz="3000" dirty="0" smtClean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 smtClean="0">
                          <a:latin typeface="UTM Khuccamta" pitchFamily="18" charset="0"/>
                        </a:rPr>
                        <a:t>mười</a:t>
                      </a:r>
                      <a:endParaRPr lang="en-US" sz="30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UTM Khuccamt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000" dirty="0">
                        <a:solidFill>
                          <a:srgbClr val="C30962"/>
                        </a:solidFill>
                        <a:latin typeface="UTM Khuccamta" pitchFamily="18" charset="0"/>
                      </a:endParaRPr>
                    </a:p>
                  </a:txBody>
                  <a:tcPr/>
                </a:tc>
              </a:tr>
              <a:tr h="2179892">
                <a:tc>
                  <a:txBody>
                    <a:bodyPr/>
                    <a:lstStyle/>
                    <a:p>
                      <a:pPr algn="just"/>
                      <a:r>
                        <a:rPr kumimoji="1" lang="en-US" altLang="zh-CN" sz="3000" dirty="0" smtClean="0">
                          <a:latin typeface="UTM Khuccamta" pitchFamily="18" charset="0"/>
                        </a:rPr>
                        <a:t>c) </a:t>
                      </a:r>
                      <a:r>
                        <a:rPr kumimoji="1" lang="en-US" altLang="zh-CN" sz="3000" dirty="0" err="1" smtClean="0">
                          <a:latin typeface="UTM Khuccamta" pitchFamily="18" charset="0"/>
                        </a:rPr>
                        <a:t>Năm</a:t>
                      </a:r>
                      <a:r>
                        <a:rPr kumimoji="1" lang="en-US" altLang="zh-CN" sz="3000" dirty="0" smtClean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 smtClean="0">
                          <a:latin typeface="UTM Khuccamta" pitchFamily="18" charset="0"/>
                        </a:rPr>
                        <a:t>mươi</a:t>
                      </a:r>
                      <a:r>
                        <a:rPr kumimoji="1" lang="en-US" altLang="zh-CN" sz="3000" dirty="0" smtClean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 smtClean="0">
                          <a:latin typeface="UTM Khuccamta" pitchFamily="18" charset="0"/>
                        </a:rPr>
                        <a:t>lăm</a:t>
                      </a:r>
                      <a:r>
                        <a:rPr kumimoji="1" lang="en-US" altLang="zh-CN" sz="3000" dirty="0" smtClean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 smtClean="0">
                          <a:latin typeface="UTM Khuccamta" pitchFamily="18" charset="0"/>
                        </a:rPr>
                        <a:t>đơn</a:t>
                      </a:r>
                      <a:r>
                        <a:rPr kumimoji="1" lang="en-US" altLang="zh-CN" sz="3000" dirty="0" smtClean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 smtClean="0">
                          <a:latin typeface="UTM Khuccamta" pitchFamily="18" charset="0"/>
                        </a:rPr>
                        <a:t>vị</a:t>
                      </a:r>
                      <a:r>
                        <a:rPr kumimoji="1" lang="en-US" altLang="zh-CN" sz="3000" dirty="0" smtClean="0">
                          <a:latin typeface="UTM Khuccamta" pitchFamily="18" charset="0"/>
                        </a:rPr>
                        <a:t>, </a:t>
                      </a:r>
                      <a:r>
                        <a:rPr kumimoji="1" lang="en-US" altLang="zh-CN" sz="3000" dirty="0" err="1" smtClean="0">
                          <a:latin typeface="UTM Khuccamta" pitchFamily="18" charset="0"/>
                        </a:rPr>
                        <a:t>năm</a:t>
                      </a:r>
                      <a:r>
                        <a:rPr kumimoji="1" lang="en-US" altLang="zh-CN" sz="3000" dirty="0" smtClean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 smtClean="0">
                          <a:latin typeface="UTM Khuccamta" pitchFamily="18" charset="0"/>
                        </a:rPr>
                        <a:t>phần</a:t>
                      </a:r>
                      <a:r>
                        <a:rPr kumimoji="1" lang="en-US" altLang="zh-CN" sz="3000" dirty="0" smtClean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 smtClean="0">
                          <a:latin typeface="UTM Khuccamta" pitchFamily="18" charset="0"/>
                        </a:rPr>
                        <a:t>mười</a:t>
                      </a:r>
                      <a:r>
                        <a:rPr kumimoji="1" lang="en-US" altLang="zh-CN" sz="3000" dirty="0" smtClean="0">
                          <a:latin typeface="UTM Khuccamta" pitchFamily="18" charset="0"/>
                        </a:rPr>
                        <a:t>, </a:t>
                      </a:r>
                      <a:r>
                        <a:rPr kumimoji="1" lang="en-US" altLang="zh-CN" sz="3000" dirty="0" err="1" smtClean="0">
                          <a:latin typeface="UTM Khuccamta" pitchFamily="18" charset="0"/>
                        </a:rPr>
                        <a:t>năm</a:t>
                      </a:r>
                      <a:r>
                        <a:rPr kumimoji="1" lang="en-US" altLang="zh-CN" sz="3000" dirty="0" smtClean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 smtClean="0">
                          <a:latin typeface="UTM Khuccamta" pitchFamily="18" charset="0"/>
                        </a:rPr>
                        <a:t>phần</a:t>
                      </a:r>
                      <a:r>
                        <a:rPr kumimoji="1" lang="en-US" altLang="zh-CN" sz="3000" dirty="0" smtClean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 smtClean="0">
                          <a:latin typeface="UTM Khuccamta" pitchFamily="18" charset="0"/>
                        </a:rPr>
                        <a:t>trăm</a:t>
                      </a:r>
                      <a:r>
                        <a:rPr kumimoji="1" lang="en-US" altLang="zh-CN" sz="3000" dirty="0" smtClean="0">
                          <a:latin typeface="UTM Khuccamta" pitchFamily="18" charset="0"/>
                        </a:rPr>
                        <a:t>, </a:t>
                      </a:r>
                      <a:r>
                        <a:rPr kumimoji="1" lang="en-US" altLang="zh-CN" sz="3000" dirty="0" err="1" smtClean="0">
                          <a:latin typeface="UTM Khuccamta" pitchFamily="18" charset="0"/>
                        </a:rPr>
                        <a:t>năm</a:t>
                      </a:r>
                      <a:r>
                        <a:rPr kumimoji="1" lang="en-US" altLang="zh-CN" sz="3000" dirty="0" smtClean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 smtClean="0">
                          <a:latin typeface="UTM Khuccamta" pitchFamily="18" charset="0"/>
                        </a:rPr>
                        <a:t>phần</a:t>
                      </a:r>
                      <a:r>
                        <a:rPr kumimoji="1" lang="en-US" altLang="zh-CN" sz="3000" dirty="0" smtClean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 smtClean="0">
                          <a:latin typeface="UTM Khuccamta" pitchFamily="18" charset="0"/>
                        </a:rPr>
                        <a:t>nghìn</a:t>
                      </a:r>
                      <a:r>
                        <a:rPr kumimoji="1" lang="en-US" altLang="zh-CN" sz="3000" dirty="0" smtClean="0">
                          <a:latin typeface="UTM Khuccamta" pitchFamily="18" charset="0"/>
                        </a:rPr>
                        <a:t> (</a:t>
                      </a:r>
                      <a:r>
                        <a:rPr kumimoji="1" lang="en-US" altLang="zh-CN" sz="3000" dirty="0" err="1" smtClean="0">
                          <a:latin typeface="UTM Khuccamta" pitchFamily="18" charset="0"/>
                        </a:rPr>
                        <a:t>tức</a:t>
                      </a:r>
                      <a:r>
                        <a:rPr kumimoji="1" lang="en-US" altLang="zh-CN" sz="3000" dirty="0" smtClean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 smtClean="0">
                          <a:latin typeface="UTM Khuccamta" pitchFamily="18" charset="0"/>
                        </a:rPr>
                        <a:t>là</a:t>
                      </a:r>
                      <a:r>
                        <a:rPr kumimoji="1" lang="en-US" altLang="zh-CN" sz="3000" dirty="0" smtClean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 smtClean="0">
                          <a:latin typeface="UTM Khuccamta" pitchFamily="18" charset="0"/>
                        </a:rPr>
                        <a:t>năm</a:t>
                      </a:r>
                      <a:r>
                        <a:rPr kumimoji="1" lang="en-US" altLang="zh-CN" sz="3000" dirty="0" smtClean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 smtClean="0">
                          <a:latin typeface="UTM Khuccamta" pitchFamily="18" charset="0"/>
                        </a:rPr>
                        <a:t>mươi</a:t>
                      </a:r>
                      <a:r>
                        <a:rPr kumimoji="1" lang="en-US" altLang="zh-CN" sz="3000" dirty="0" smtClean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 smtClean="0">
                          <a:latin typeface="UTM Khuccamta" pitchFamily="18" charset="0"/>
                        </a:rPr>
                        <a:t>lăm</a:t>
                      </a:r>
                      <a:r>
                        <a:rPr kumimoji="1" lang="en-US" altLang="zh-CN" sz="3000" dirty="0" smtClean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 smtClean="0">
                          <a:latin typeface="UTM Khuccamta" pitchFamily="18" charset="0"/>
                        </a:rPr>
                        <a:t>đơn</a:t>
                      </a:r>
                      <a:r>
                        <a:rPr kumimoji="1" lang="en-US" altLang="zh-CN" sz="3000" dirty="0" smtClean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 smtClean="0">
                          <a:latin typeface="UTM Khuccamta" pitchFamily="18" charset="0"/>
                        </a:rPr>
                        <a:t>vị</a:t>
                      </a:r>
                      <a:r>
                        <a:rPr kumimoji="1" lang="en-US" altLang="zh-CN" sz="3000" dirty="0" smtClean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 smtClean="0">
                          <a:latin typeface="UTM Khuccamta" pitchFamily="18" charset="0"/>
                        </a:rPr>
                        <a:t>và</a:t>
                      </a:r>
                      <a:r>
                        <a:rPr kumimoji="1" lang="en-US" altLang="zh-CN" sz="3000" dirty="0" smtClean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 smtClean="0">
                          <a:latin typeface="UTM Khuccamta" pitchFamily="18" charset="0"/>
                        </a:rPr>
                        <a:t>năm</a:t>
                      </a:r>
                      <a:r>
                        <a:rPr kumimoji="1" lang="en-US" altLang="zh-CN" sz="3000" dirty="0" smtClean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 smtClean="0">
                          <a:latin typeface="UTM Khuccamta" pitchFamily="18" charset="0"/>
                        </a:rPr>
                        <a:t>trăm</a:t>
                      </a:r>
                      <a:r>
                        <a:rPr kumimoji="1" lang="en-US" altLang="zh-CN" sz="3000" dirty="0" smtClean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 smtClean="0">
                          <a:latin typeface="UTM Khuccamta" pitchFamily="18" charset="0"/>
                        </a:rPr>
                        <a:t>năm</a:t>
                      </a:r>
                      <a:r>
                        <a:rPr kumimoji="1" lang="en-US" altLang="zh-CN" sz="3000" dirty="0" smtClean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 smtClean="0">
                          <a:latin typeface="UTM Khuccamta" pitchFamily="18" charset="0"/>
                        </a:rPr>
                        <a:t>mươi</a:t>
                      </a:r>
                      <a:r>
                        <a:rPr kumimoji="1" lang="en-US" altLang="zh-CN" sz="3000" dirty="0" smtClean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 smtClean="0">
                          <a:latin typeface="UTM Khuccamta" pitchFamily="18" charset="0"/>
                        </a:rPr>
                        <a:t>lăm</a:t>
                      </a:r>
                      <a:r>
                        <a:rPr kumimoji="1" lang="en-US" altLang="zh-CN" sz="3000" dirty="0" smtClean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 smtClean="0">
                          <a:latin typeface="UTM Khuccamta" pitchFamily="18" charset="0"/>
                        </a:rPr>
                        <a:t>phần</a:t>
                      </a:r>
                      <a:r>
                        <a:rPr kumimoji="1" lang="en-US" altLang="zh-CN" sz="3000" dirty="0" smtClean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 smtClean="0">
                          <a:latin typeface="UTM Khuccamta" pitchFamily="18" charset="0"/>
                        </a:rPr>
                        <a:t>nghìn</a:t>
                      </a:r>
                      <a:r>
                        <a:rPr kumimoji="1" lang="en-US" altLang="zh-CN" sz="3000" dirty="0" smtClean="0">
                          <a:latin typeface="UTM Khuccamta" pitchFamily="18" charset="0"/>
                        </a:rPr>
                        <a:t>).</a:t>
                      </a:r>
                      <a:endParaRPr lang="en-US" sz="30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UTM Khuccamt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000" dirty="0">
                        <a:solidFill>
                          <a:srgbClr val="C30962"/>
                        </a:solidFill>
                        <a:latin typeface="UTM Khuccamt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576737" y="875412"/>
            <a:ext cx="8556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2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/ </a:t>
            </a:r>
            <a:r>
              <a:rPr kumimoji="1" lang="en-US" altLang="zh-CN" sz="3200" b="1" dirty="0" err="1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Viết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số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thập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phân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có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:</a:t>
            </a:r>
            <a:endParaRPr kumimoji="1" lang="zh-CN" altLang="en-US" sz="3200" b="1" dirty="0">
              <a:solidFill>
                <a:schemeClr val="bg1"/>
              </a:solidFill>
              <a:latin typeface="UTM Seagull" pitchFamily="18" charset="0"/>
              <a:ea typeface="字魂27号-布丁体" pitchFamily="2" charset="-122"/>
            </a:endParaRPr>
          </a:p>
        </p:txBody>
      </p:sp>
      <p:sp>
        <p:nvSpPr>
          <p:cNvPr id="11" name="文本框 1">
            <a:extLst>
              <a:ext uri="{FF2B5EF4-FFF2-40B4-BE49-F238E27FC236}">
                <a16:creationId xmlns=""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9480269" y="2441941"/>
            <a:ext cx="82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200" b="1" dirty="0" smtClean="0">
                <a:solidFill>
                  <a:srgbClr val="FF0000"/>
                </a:solidFill>
                <a:latin typeface="UTM Seagull" pitchFamily="18" charset="0"/>
                <a:ea typeface="字魂27号-布丁体" pitchFamily="2" charset="-122"/>
              </a:rPr>
              <a:t>5,9</a:t>
            </a:r>
            <a:endParaRPr kumimoji="1" lang="zh-CN" altLang="en-US" sz="3200" b="1" dirty="0">
              <a:solidFill>
                <a:srgbClr val="FF0000"/>
              </a:solidFill>
              <a:latin typeface="UTM Seagull" pitchFamily="18" charset="0"/>
              <a:ea typeface="字魂27号-布丁体" pitchFamily="2" charset="-122"/>
            </a:endParaRPr>
          </a:p>
        </p:txBody>
      </p:sp>
      <p:sp>
        <p:nvSpPr>
          <p:cNvPr id="12" name="文本框 1">
            <a:extLst>
              <a:ext uri="{FF2B5EF4-FFF2-40B4-BE49-F238E27FC236}">
                <a16:creationId xmlns=""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9157978" y="3912741"/>
            <a:ext cx="1800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200" b="1" dirty="0" smtClean="0">
                <a:solidFill>
                  <a:srgbClr val="FF0000"/>
                </a:solidFill>
                <a:latin typeface="UTM Seagull" pitchFamily="18" charset="0"/>
                <a:ea typeface="字魂27号-布丁体" pitchFamily="2" charset="-122"/>
              </a:rPr>
              <a:t>55,555</a:t>
            </a:r>
            <a:endParaRPr kumimoji="1" lang="zh-CN" altLang="en-US" sz="3200" b="1" dirty="0">
              <a:solidFill>
                <a:srgbClr val="FF0000"/>
              </a:solidFill>
              <a:latin typeface="UTM Seagull" pitchFamily="18" charset="0"/>
              <a:ea typeface="字魂27号-布丁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923325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576737" y="875412"/>
            <a:ext cx="85561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3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/ </a:t>
            </a:r>
            <a:r>
              <a:rPr kumimoji="1" lang="en-US" altLang="zh-CN" sz="3200" b="1" dirty="0" err="1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Viết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các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số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thập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phân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sau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thành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hỗn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số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có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chứa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phân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số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thập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phân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(</a:t>
            </a:r>
            <a:r>
              <a:rPr kumimoji="1" lang="en-US" altLang="zh-CN" sz="3200" b="1" dirty="0" err="1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theo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mẫu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).</a:t>
            </a:r>
            <a:endParaRPr kumimoji="1" lang="zh-CN" altLang="en-US" sz="3200" b="1" dirty="0">
              <a:solidFill>
                <a:schemeClr val="bg1"/>
              </a:solidFill>
              <a:latin typeface="UTM Seagull" pitchFamily="18" charset="0"/>
              <a:ea typeface="字魂27号-布丁体" pitchFamily="2" charset="-122"/>
            </a:endParaRPr>
          </a:p>
        </p:txBody>
      </p:sp>
      <p:sp>
        <p:nvSpPr>
          <p:cNvPr id="6" name="文本框 1">
            <a:extLst>
              <a:ext uri="{FF2B5EF4-FFF2-40B4-BE49-F238E27FC236}">
                <a16:creationId xmlns=""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144322" y="2420055"/>
            <a:ext cx="2002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 smtClean="0">
                <a:solidFill>
                  <a:srgbClr val="FFC91D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a) 3,5</a:t>
            </a:r>
            <a:endParaRPr kumimoji="1" lang="zh-CN" altLang="en-US" sz="3600" b="1" dirty="0">
              <a:solidFill>
                <a:srgbClr val="FFC91D"/>
              </a:solidFill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  <p:sp>
        <p:nvSpPr>
          <p:cNvPr id="7" name="文本框 1">
            <a:extLst>
              <a:ext uri="{FF2B5EF4-FFF2-40B4-BE49-F238E27FC236}">
                <a16:creationId xmlns=""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6315407" y="2409422"/>
            <a:ext cx="2371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solidFill>
                  <a:srgbClr val="FFC91D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b</a:t>
            </a:r>
            <a:r>
              <a:rPr kumimoji="1" lang="en-US" altLang="zh-CN" sz="3600" b="1" dirty="0" smtClean="0">
                <a:solidFill>
                  <a:srgbClr val="FFC91D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) 6,33</a:t>
            </a:r>
            <a:endParaRPr kumimoji="1" lang="zh-CN" altLang="en-US" sz="3600" b="1" dirty="0">
              <a:solidFill>
                <a:srgbClr val="FFC91D"/>
              </a:solidFill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  <p:sp>
        <p:nvSpPr>
          <p:cNvPr id="8" name="文本框 1">
            <a:extLst>
              <a:ext uri="{FF2B5EF4-FFF2-40B4-BE49-F238E27FC236}">
                <a16:creationId xmlns=""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104909" y="3571681"/>
            <a:ext cx="3105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 smtClean="0">
                <a:solidFill>
                  <a:srgbClr val="FFC91D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c) 18,05</a:t>
            </a:r>
            <a:endParaRPr kumimoji="1" lang="zh-CN" altLang="en-US" sz="3600" b="1" dirty="0">
              <a:solidFill>
                <a:srgbClr val="FFC91D"/>
              </a:solidFill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  <p:sp>
        <p:nvSpPr>
          <p:cNvPr id="9" name="文本框 1">
            <a:extLst>
              <a:ext uri="{FF2B5EF4-FFF2-40B4-BE49-F238E27FC236}">
                <a16:creationId xmlns=""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6272841" y="3561048"/>
            <a:ext cx="3105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solidFill>
                  <a:srgbClr val="FFC91D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d</a:t>
            </a:r>
            <a:r>
              <a:rPr kumimoji="1" lang="en-US" altLang="zh-CN" sz="3600" b="1" dirty="0" smtClean="0">
                <a:solidFill>
                  <a:srgbClr val="FFC91D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) 217,908</a:t>
            </a:r>
            <a:endParaRPr kumimoji="1" lang="zh-CN" altLang="en-US" sz="3600" b="1" dirty="0">
              <a:solidFill>
                <a:srgbClr val="FFC91D"/>
              </a:solidFill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1">
                <a:extLst>
                  <a:ext uri="{FF2B5EF4-FFF2-40B4-BE49-F238E27FC236}">
                    <a16:creationId xmlns="" xmlns:a16="http://schemas.microsoft.com/office/drawing/2014/main" id="{92EC23CE-07D0-2A46-B1D8-3B1F20CB22B1}"/>
                  </a:ext>
                </a:extLst>
              </p:cNvPr>
              <p:cNvSpPr txBox="1"/>
              <p:nvPr/>
            </p:nvSpPr>
            <p:spPr>
              <a:xfrm>
                <a:off x="2423763" y="2186129"/>
                <a:ext cx="2371487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kumimoji="1" lang="en-US" altLang="zh-CN" sz="3600" b="1" dirty="0" smtClean="0">
                    <a:solidFill>
                      <a:srgbClr val="FFFF00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=  3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sz="4400" b="1" i="1" spc="-150" smtClean="0">
                            <a:solidFill>
                              <a:srgbClr val="FFFF00"/>
                            </a:solidFill>
                            <a:latin typeface="Cambria Math"/>
                            <a:ea typeface="字魂27号-布丁体" pitchFamily="2" charset="-122"/>
                          </a:rPr>
                        </m:ctrlPr>
                      </m:fPr>
                      <m:num>
                        <m:r>
                          <a:rPr kumimoji="1" lang="en-US" altLang="zh-CN" sz="4400" b="1" i="1" spc="-150" smtClean="0">
                            <a:solidFill>
                              <a:srgbClr val="FFFF00"/>
                            </a:solidFill>
                            <a:latin typeface="Cambria Math"/>
                            <a:ea typeface="字魂27号-布丁体" pitchFamily="2" charset="-122"/>
                          </a:rPr>
                          <m:t>𝟓</m:t>
                        </m:r>
                      </m:num>
                      <m:den>
                        <m:r>
                          <a:rPr kumimoji="1" lang="en-US" altLang="zh-CN" sz="4400" b="1" i="1" spc="-150" smtClean="0">
                            <a:solidFill>
                              <a:srgbClr val="FFFF00"/>
                            </a:solidFill>
                            <a:latin typeface="Cambria Math"/>
                            <a:ea typeface="字魂27号-布丁体" pitchFamily="2" charset="-122"/>
                          </a:rPr>
                          <m:t>𝟏𝟎</m:t>
                        </m:r>
                      </m:den>
                    </m:f>
                  </m:oMath>
                </a14:m>
                <a:endParaRPr kumimoji="1" lang="zh-CN" altLang="en-US" sz="3600" b="1" spc="-150" dirty="0">
                  <a:solidFill>
                    <a:srgbClr val="FFFF00"/>
                  </a:solidFill>
                  <a:latin typeface="Times New Roman" pitchFamily="18" charset="0"/>
                  <a:ea typeface="字魂27号-布丁体" pitchFamily="2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本框 1">
                <a:extLst>
                  <a:ext uri="{FF2B5EF4-FFF2-40B4-BE49-F238E27FC236}">
                    <a16:creationId xmlns:a16="http://schemas.microsoft.com/office/drawing/2014/main" xmlns="" id="{92EC23CE-07D0-2A46-B1D8-3B1F20CB2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763" y="2186129"/>
                <a:ext cx="2371487" cy="1080424"/>
              </a:xfrm>
              <a:prstGeom prst="rect">
                <a:avLst/>
              </a:prstGeom>
              <a:blipFill rotWithShape="1">
                <a:blip r:embed="rId3"/>
                <a:stretch>
                  <a:fillRect l="-7969" b="-3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">
                <a:extLst>
                  <a:ext uri="{FF2B5EF4-FFF2-40B4-BE49-F238E27FC236}">
                    <a16:creationId xmlns="" xmlns:a16="http://schemas.microsoft.com/office/drawing/2014/main" id="{92EC23CE-07D0-2A46-B1D8-3B1F20CB22B1}"/>
                  </a:ext>
                </a:extLst>
              </p:cNvPr>
              <p:cNvSpPr txBox="1"/>
              <p:nvPr/>
            </p:nvSpPr>
            <p:spPr>
              <a:xfrm>
                <a:off x="7913722" y="2168401"/>
                <a:ext cx="2371487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kumimoji="1" lang="en-US" altLang="zh-CN" sz="3600" b="1" dirty="0" smtClean="0">
                    <a:solidFill>
                      <a:srgbClr val="FFFF00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=  6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sz="4400" b="1" i="1" spc="-150" smtClean="0">
                            <a:solidFill>
                              <a:srgbClr val="FFFF00"/>
                            </a:solidFill>
                            <a:latin typeface="Cambria Math"/>
                            <a:ea typeface="字魂27号-布丁体" pitchFamily="2" charset="-122"/>
                          </a:rPr>
                        </m:ctrlPr>
                      </m:fPr>
                      <m:num>
                        <m:r>
                          <a:rPr kumimoji="1" lang="en-US" altLang="zh-CN" sz="4400" b="1" i="1" spc="-150" smtClean="0">
                            <a:solidFill>
                              <a:srgbClr val="FFFF00"/>
                            </a:solidFill>
                            <a:latin typeface="Cambria Math"/>
                            <a:ea typeface="字魂27号-布丁体" pitchFamily="2" charset="-122"/>
                          </a:rPr>
                          <m:t>𝟑𝟑</m:t>
                        </m:r>
                      </m:num>
                      <m:den>
                        <m:r>
                          <a:rPr kumimoji="1" lang="en-US" altLang="zh-CN" sz="4400" b="1" i="1" spc="-150" smtClean="0">
                            <a:solidFill>
                              <a:srgbClr val="FFFF00"/>
                            </a:solidFill>
                            <a:latin typeface="Cambria Math"/>
                            <a:ea typeface="字魂27号-布丁体" pitchFamily="2" charset="-122"/>
                          </a:rPr>
                          <m:t>𝟏𝟎𝟎</m:t>
                        </m:r>
                      </m:den>
                    </m:f>
                  </m:oMath>
                </a14:m>
                <a:endParaRPr kumimoji="1" lang="zh-CN" altLang="en-US" sz="3600" b="1" spc="-150" dirty="0">
                  <a:solidFill>
                    <a:srgbClr val="FFFF00"/>
                  </a:solidFill>
                  <a:latin typeface="Times New Roman" pitchFamily="18" charset="0"/>
                  <a:ea typeface="字魂27号-布丁体" pitchFamily="2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本框 1">
                <a:extLst>
                  <a:ext uri="{FF2B5EF4-FFF2-40B4-BE49-F238E27FC236}">
                    <a16:creationId xmlns:a16="http://schemas.microsoft.com/office/drawing/2014/main" xmlns="" id="{92EC23CE-07D0-2A46-B1D8-3B1F20CB2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3722" y="2168401"/>
                <a:ext cx="2371487" cy="1112997"/>
              </a:xfrm>
              <a:prstGeom prst="rect">
                <a:avLst/>
              </a:prstGeom>
              <a:blipFill rotWithShape="1">
                <a:blip r:embed="rId4"/>
                <a:stretch>
                  <a:fillRect l="-7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">
                <a:extLst>
                  <a:ext uri="{FF2B5EF4-FFF2-40B4-BE49-F238E27FC236}">
                    <a16:creationId xmlns="" xmlns:a16="http://schemas.microsoft.com/office/drawing/2014/main" id="{92EC23CE-07D0-2A46-B1D8-3B1F20CB22B1}"/>
                  </a:ext>
                </a:extLst>
              </p:cNvPr>
              <p:cNvSpPr txBox="1"/>
              <p:nvPr/>
            </p:nvSpPr>
            <p:spPr>
              <a:xfrm>
                <a:off x="2834695" y="3327480"/>
                <a:ext cx="2371487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kumimoji="1" lang="en-US" altLang="zh-CN" sz="3600" b="1" dirty="0" smtClean="0">
                    <a:solidFill>
                      <a:srgbClr val="FFFF00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=  18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sz="4400" b="1" i="1" spc="-150" smtClean="0">
                            <a:solidFill>
                              <a:srgbClr val="FFFF00"/>
                            </a:solidFill>
                            <a:latin typeface="Cambria Math"/>
                            <a:ea typeface="字魂27号-布丁体" pitchFamily="2" charset="-122"/>
                          </a:rPr>
                        </m:ctrlPr>
                      </m:fPr>
                      <m:num>
                        <m:r>
                          <a:rPr kumimoji="1" lang="en-US" altLang="zh-CN" sz="4400" b="1" i="1" spc="-150" smtClean="0">
                            <a:solidFill>
                              <a:srgbClr val="FFFF00"/>
                            </a:solidFill>
                            <a:latin typeface="Cambria Math"/>
                            <a:ea typeface="字魂27号-布丁体" pitchFamily="2" charset="-122"/>
                          </a:rPr>
                          <m:t>𝟓</m:t>
                        </m:r>
                      </m:num>
                      <m:den>
                        <m:r>
                          <a:rPr kumimoji="1" lang="en-US" altLang="zh-CN" sz="4400" b="1" i="1" spc="-150" smtClean="0">
                            <a:solidFill>
                              <a:srgbClr val="FFFF00"/>
                            </a:solidFill>
                            <a:latin typeface="Cambria Math"/>
                            <a:ea typeface="字魂27号-布丁体" pitchFamily="2" charset="-122"/>
                          </a:rPr>
                          <m:t>𝟏𝟎𝟎</m:t>
                        </m:r>
                      </m:den>
                    </m:f>
                  </m:oMath>
                </a14:m>
                <a:endParaRPr kumimoji="1" lang="zh-CN" altLang="en-US" sz="3600" b="1" spc="-150" dirty="0">
                  <a:solidFill>
                    <a:srgbClr val="FFFF00"/>
                  </a:solidFill>
                  <a:latin typeface="Times New Roman" pitchFamily="18" charset="0"/>
                  <a:ea typeface="字魂27号-布丁体" pitchFamily="2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本框 1">
                <a:extLst>
                  <a:ext uri="{FF2B5EF4-FFF2-40B4-BE49-F238E27FC236}">
                    <a16:creationId xmlns:a16="http://schemas.microsoft.com/office/drawing/2014/main" xmlns="" id="{92EC23CE-07D0-2A46-B1D8-3B1F20CB2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4695" y="3327480"/>
                <a:ext cx="2371487" cy="1080424"/>
              </a:xfrm>
              <a:prstGeom prst="rect">
                <a:avLst/>
              </a:prstGeom>
              <a:blipFill rotWithShape="1">
                <a:blip r:embed="rId5"/>
                <a:stretch>
                  <a:fillRect l="-7712" b="-3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">
                <a:extLst>
                  <a:ext uri="{FF2B5EF4-FFF2-40B4-BE49-F238E27FC236}">
                    <a16:creationId xmlns="" xmlns:a16="http://schemas.microsoft.com/office/drawing/2014/main" id="{92EC23CE-07D0-2A46-B1D8-3B1F20CB22B1}"/>
                  </a:ext>
                </a:extLst>
              </p:cNvPr>
              <p:cNvSpPr txBox="1"/>
              <p:nvPr/>
            </p:nvSpPr>
            <p:spPr>
              <a:xfrm>
                <a:off x="8404820" y="3322860"/>
                <a:ext cx="2371487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kumimoji="1" lang="en-US" altLang="zh-CN" sz="3600" b="1" dirty="0" smtClean="0">
                    <a:solidFill>
                      <a:srgbClr val="FFFF00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=  217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sz="4400" b="1" i="1" spc="-150" smtClean="0">
                            <a:solidFill>
                              <a:srgbClr val="FFFF00"/>
                            </a:solidFill>
                            <a:latin typeface="Cambria Math"/>
                            <a:ea typeface="字魂27号-布丁体" pitchFamily="2" charset="-122"/>
                          </a:rPr>
                        </m:ctrlPr>
                      </m:fPr>
                      <m:num>
                        <m:r>
                          <a:rPr kumimoji="1" lang="en-US" altLang="zh-CN" sz="4400" b="1" i="1" spc="-150" smtClean="0">
                            <a:solidFill>
                              <a:srgbClr val="FFFF00"/>
                            </a:solidFill>
                            <a:latin typeface="Cambria Math"/>
                            <a:ea typeface="字魂27号-布丁体" pitchFamily="2" charset="-122"/>
                          </a:rPr>
                          <m:t>𝟗𝟎𝟖</m:t>
                        </m:r>
                      </m:num>
                      <m:den>
                        <m:r>
                          <a:rPr kumimoji="1" lang="en-US" altLang="zh-CN" sz="4400" b="1" i="1" spc="-150" smtClean="0">
                            <a:solidFill>
                              <a:srgbClr val="FFFF00"/>
                            </a:solidFill>
                            <a:latin typeface="Cambria Math"/>
                            <a:ea typeface="字魂27号-布丁体" pitchFamily="2" charset="-122"/>
                          </a:rPr>
                          <m:t>𝟏𝟎𝟎𝟎</m:t>
                        </m:r>
                      </m:den>
                    </m:f>
                  </m:oMath>
                </a14:m>
                <a:endParaRPr kumimoji="1" lang="zh-CN" altLang="en-US" sz="3600" b="1" spc="-150" dirty="0">
                  <a:solidFill>
                    <a:srgbClr val="FFFF00"/>
                  </a:solidFill>
                  <a:latin typeface="Times New Roman" pitchFamily="18" charset="0"/>
                  <a:ea typeface="字魂27号-布丁体" pitchFamily="2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本框 1">
                <a:extLst>
                  <a:ext uri="{FF2B5EF4-FFF2-40B4-BE49-F238E27FC236}">
                    <a16:creationId xmlns:a16="http://schemas.microsoft.com/office/drawing/2014/main" xmlns="" id="{92EC23CE-07D0-2A46-B1D8-3B1F20CB2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4820" y="3322860"/>
                <a:ext cx="2371487" cy="1080424"/>
              </a:xfrm>
              <a:prstGeom prst="rect">
                <a:avLst/>
              </a:prstGeom>
              <a:blipFill rotWithShape="1">
                <a:blip r:embed="rId6"/>
                <a:stretch>
                  <a:fillRect l="-7969" b="-2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02978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07949905-BC39-3B4E-999C-8CF543078E94}"/>
              </a:ext>
            </a:extLst>
          </p:cNvPr>
          <p:cNvSpPr txBox="1"/>
          <p:nvPr/>
        </p:nvSpPr>
        <p:spPr>
          <a:xfrm>
            <a:off x="613348" y="2250087"/>
            <a:ext cx="337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800" spc="-300" dirty="0" err="1" smtClean="0">
                <a:solidFill>
                  <a:srgbClr val="002060"/>
                </a:solidFill>
                <a:latin typeface="UTM Cool Blue" pitchFamily="18" charset="0"/>
                <a:ea typeface="字魂27号-布丁体" pitchFamily="2" charset="-122"/>
              </a:rPr>
              <a:t>Mục</a:t>
            </a:r>
            <a:r>
              <a:rPr kumimoji="1" lang="en-US" altLang="zh-CN" sz="4800" spc="-300" dirty="0" smtClean="0">
                <a:solidFill>
                  <a:srgbClr val="002060"/>
                </a:solidFill>
                <a:latin typeface="UTM Cool Blue" pitchFamily="18" charset="0"/>
                <a:ea typeface="字魂27号-布丁体" pitchFamily="2" charset="-122"/>
              </a:rPr>
              <a:t> </a:t>
            </a:r>
            <a:r>
              <a:rPr kumimoji="1" lang="en-US" altLang="zh-CN" sz="4800" spc="-300" dirty="0" err="1" smtClean="0">
                <a:solidFill>
                  <a:srgbClr val="002060"/>
                </a:solidFill>
                <a:latin typeface="UTM Cool Blue" pitchFamily="18" charset="0"/>
                <a:ea typeface="字魂27号-布丁体" pitchFamily="2" charset="-122"/>
              </a:rPr>
              <a:t>tiêu</a:t>
            </a:r>
            <a:endParaRPr kumimoji="1" lang="zh-CN" altLang="en-US" sz="4800" spc="-300" dirty="0">
              <a:solidFill>
                <a:srgbClr val="002060"/>
              </a:solidFill>
              <a:latin typeface="UTM Cool Blue" pitchFamily="18" charset="0"/>
              <a:ea typeface="字魂27号-布丁体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D03A445B-725D-4930-B5FF-3788C136DE1D}"/>
              </a:ext>
            </a:extLst>
          </p:cNvPr>
          <p:cNvGrpSpPr/>
          <p:nvPr/>
        </p:nvGrpSpPr>
        <p:grpSpPr>
          <a:xfrm>
            <a:off x="5156616" y="1605509"/>
            <a:ext cx="5826817" cy="629587"/>
            <a:chOff x="7689954" y="779489"/>
            <a:chExt cx="5826817" cy="6295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矩形: 圆角 3">
              <a:extLst>
                <a:ext uri="{FF2B5EF4-FFF2-40B4-BE49-F238E27FC236}">
                  <a16:creationId xmlns="" xmlns:a16="http://schemas.microsoft.com/office/drawing/2014/main" id="{73631C15-84B5-4252-A130-F790EAAAFF9A}"/>
                </a:ext>
              </a:extLst>
            </p:cNvPr>
            <p:cNvSpPr/>
            <p:nvPr/>
          </p:nvSpPr>
          <p:spPr>
            <a:xfrm>
              <a:off x="8529403" y="779489"/>
              <a:ext cx="4987368" cy="6145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Hans" sz="2000" dirty="0" err="1" smtClean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Tên</a:t>
              </a:r>
              <a:r>
                <a:rPr lang="en-US" altLang="zh-Hans" sz="2000" dirty="0" smtClean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Hans" sz="2000" dirty="0" err="1" smtClean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các</a:t>
              </a:r>
              <a:r>
                <a:rPr lang="en-US" altLang="zh-Hans" sz="2000" dirty="0" smtClean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Hans" sz="2000" dirty="0" err="1" smtClean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hàng</a:t>
              </a:r>
              <a:r>
                <a:rPr lang="en-US" altLang="zh-Hans" sz="2000" dirty="0" smtClean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Hans" sz="2000" dirty="0" err="1" smtClean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của</a:t>
              </a:r>
              <a:r>
                <a:rPr lang="en-US" altLang="zh-Hans" sz="2000" dirty="0" smtClean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Hans" sz="2000" dirty="0" err="1" smtClean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số</a:t>
              </a:r>
              <a:r>
                <a:rPr lang="en-US" altLang="zh-Hans" sz="2000" dirty="0" smtClean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Hans" sz="2000" dirty="0" err="1" smtClean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thập</a:t>
              </a:r>
              <a:r>
                <a:rPr lang="en-US" altLang="zh-Hans" sz="2000" dirty="0" smtClean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Hans" sz="2000" dirty="0" err="1" smtClean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phân</a:t>
              </a:r>
              <a:endParaRPr lang="en-US" altLang="zh-Hans" sz="2000" dirty="0">
                <a:solidFill>
                  <a:schemeClr val="tx1"/>
                </a:solidFill>
                <a:latin typeface="UTM Aristote" pitchFamily="18" charset="0"/>
                <a:ea typeface="字魂27号-布丁体" panose="00000500000000000000" pitchFamily="2" charset="-122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="" xmlns:a16="http://schemas.microsoft.com/office/drawing/2014/main" id="{BFF59C25-B98F-49A1-B7CA-DF5CECD87156}"/>
                </a:ext>
              </a:extLst>
            </p:cNvPr>
            <p:cNvSpPr/>
            <p:nvPr/>
          </p:nvSpPr>
          <p:spPr>
            <a:xfrm>
              <a:off x="7689954" y="779489"/>
              <a:ext cx="629587" cy="629587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solidFill>
                    <a:srgbClr val="002060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1</a:t>
              </a:r>
              <a:endParaRPr lang="zh-CN" altLang="en-US" sz="3600" dirty="0">
                <a:solidFill>
                  <a:srgbClr val="002060"/>
                </a:solidFill>
                <a:latin typeface="UTM Aristote" pitchFamily="18" charset="0"/>
                <a:ea typeface="字魂27号-布丁体" panose="00000500000000000000" pitchFamily="2" charset="-122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C4BF67D5-3C32-4401-ABE8-65E33360FB38}"/>
              </a:ext>
            </a:extLst>
          </p:cNvPr>
          <p:cNvGrpSpPr/>
          <p:nvPr/>
        </p:nvGrpSpPr>
        <p:grpSpPr>
          <a:xfrm>
            <a:off x="5156616" y="2690141"/>
            <a:ext cx="5826817" cy="629587"/>
            <a:chOff x="7689954" y="779489"/>
            <a:chExt cx="5826817" cy="6295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矩形: 圆角 7">
              <a:extLst>
                <a:ext uri="{FF2B5EF4-FFF2-40B4-BE49-F238E27FC236}">
                  <a16:creationId xmlns="" xmlns:a16="http://schemas.microsoft.com/office/drawing/2014/main" id="{1C76810E-841B-4ADC-B7D0-C533DC1FEC95}"/>
                </a:ext>
              </a:extLst>
            </p:cNvPr>
            <p:cNvSpPr/>
            <p:nvPr/>
          </p:nvSpPr>
          <p:spPr>
            <a:xfrm>
              <a:off x="8529403" y="779489"/>
              <a:ext cx="4987368" cy="6145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Đọc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,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viết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số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thập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phân</a:t>
              </a:r>
              <a:endParaRPr lang="en-US" altLang="zh-CN" sz="2000" dirty="0">
                <a:solidFill>
                  <a:schemeClr val="tx1"/>
                </a:solidFill>
                <a:latin typeface="UTM Aristote" pitchFamily="18" charset="0"/>
                <a:ea typeface="字魂27号-布丁体" panose="00000500000000000000" pitchFamily="2" charset="-122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="" xmlns:a16="http://schemas.microsoft.com/office/drawing/2014/main" id="{587A3FBD-E7EF-4D21-8829-F1AFEF82B6D4}"/>
                </a:ext>
              </a:extLst>
            </p:cNvPr>
            <p:cNvSpPr/>
            <p:nvPr/>
          </p:nvSpPr>
          <p:spPr>
            <a:xfrm>
              <a:off x="7689954" y="779489"/>
              <a:ext cx="629587" cy="629587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solidFill>
                    <a:srgbClr val="002060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2</a:t>
              </a:r>
              <a:endParaRPr lang="zh-CN" altLang="en-US" sz="3600" dirty="0">
                <a:solidFill>
                  <a:srgbClr val="002060"/>
                </a:solidFill>
                <a:latin typeface="UTM Aristote" pitchFamily="18" charset="0"/>
                <a:ea typeface="字魂27号-布丁体" panose="00000500000000000000" pitchFamily="2" charset="-122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="" xmlns:a16="http://schemas.microsoft.com/office/drawing/2014/main" id="{87329CB5-FAB0-4F64-B943-55F969EA979E}"/>
              </a:ext>
            </a:extLst>
          </p:cNvPr>
          <p:cNvGrpSpPr/>
          <p:nvPr/>
        </p:nvGrpSpPr>
        <p:grpSpPr>
          <a:xfrm>
            <a:off x="5156616" y="3721395"/>
            <a:ext cx="5826817" cy="701294"/>
            <a:chOff x="7689954" y="692791"/>
            <a:chExt cx="5486575" cy="70129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矩形: 圆角 10">
              <a:extLst>
                <a:ext uri="{FF2B5EF4-FFF2-40B4-BE49-F238E27FC236}">
                  <a16:creationId xmlns="" xmlns:a16="http://schemas.microsoft.com/office/drawing/2014/main" id="{FC55E13B-77AE-4286-8EE5-528D55D864DB}"/>
                </a:ext>
              </a:extLst>
            </p:cNvPr>
            <p:cNvSpPr/>
            <p:nvPr/>
          </p:nvSpPr>
          <p:spPr>
            <a:xfrm>
              <a:off x="8529403" y="692791"/>
              <a:ext cx="4647126" cy="70129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Chuyển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số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thập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phân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thành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 smtClean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hỗn</a:t>
              </a:r>
              <a:r>
                <a:rPr lang="en-US" altLang="zh-CN" sz="2000" dirty="0" smtClean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 smtClean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số</a:t>
              </a:r>
              <a:r>
                <a:rPr lang="en-US" altLang="zh-CN" sz="2000" dirty="0" smtClean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có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chứa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phân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số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thập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phân</a:t>
              </a:r>
              <a:endParaRPr lang="en-US" altLang="zh-Hans" sz="2000" dirty="0">
                <a:solidFill>
                  <a:schemeClr val="tx1"/>
                </a:solidFill>
                <a:latin typeface="UTM Aristote" pitchFamily="18" charset="0"/>
                <a:ea typeface="字魂27号-布丁体" panose="00000500000000000000" pitchFamily="2" charset="-122"/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="" xmlns:a16="http://schemas.microsoft.com/office/drawing/2014/main" id="{FAFA5FE5-6772-48ED-A479-3C4B45660E88}"/>
                </a:ext>
              </a:extLst>
            </p:cNvPr>
            <p:cNvSpPr/>
            <p:nvPr/>
          </p:nvSpPr>
          <p:spPr>
            <a:xfrm>
              <a:off x="7689954" y="747590"/>
              <a:ext cx="592824" cy="629587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solidFill>
                    <a:srgbClr val="002060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3</a:t>
              </a:r>
              <a:endParaRPr lang="zh-CN" altLang="en-US" sz="3600" dirty="0">
                <a:solidFill>
                  <a:srgbClr val="002060"/>
                </a:solidFill>
                <a:latin typeface="UTM Aristote" pitchFamily="18" charset="0"/>
                <a:ea typeface="字魂27号-布丁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78059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9E88F054-2FBD-CE48-9DA2-3BCACEDDCD2C}"/>
              </a:ext>
            </a:extLst>
          </p:cNvPr>
          <p:cNvSpPr/>
          <p:nvPr/>
        </p:nvSpPr>
        <p:spPr>
          <a:xfrm>
            <a:off x="4338690" y="1982438"/>
            <a:ext cx="340830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sz="8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字魂27号-布丁体" pitchFamily="2" charset="-122"/>
              </a:rPr>
              <a:t>Củng</a:t>
            </a:r>
            <a:r>
              <a:rPr kumimoji="1" lang="en-US" altLang="zh-CN" sz="8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字魂27号-布丁体" pitchFamily="2" charset="-122"/>
              </a:rPr>
              <a:t> </a:t>
            </a:r>
            <a:r>
              <a:rPr kumimoji="1" lang="en-US" altLang="zh-CN" sz="8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字魂27号-布丁体" pitchFamily="2" charset="-122"/>
              </a:rPr>
              <a:t>cố</a:t>
            </a:r>
            <a:endParaRPr kumimoji="1" lang="en-US" altLang="zh-CN" sz="9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ilk Script" pitchFamily="18" charset="0"/>
              <a:ea typeface="字魂27号-布丁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877844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503" y="1105792"/>
            <a:ext cx="9574565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Bef>
                <a:spcPts val="1800"/>
              </a:spcBef>
              <a:buFontTx/>
              <a:buChar char="-"/>
            </a:pP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Tên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các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hàng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của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số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thập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phân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.</a:t>
            </a:r>
            <a:endParaRPr lang="en-US" sz="3200" dirty="0" smtClean="0">
              <a:solidFill>
                <a:schemeClr val="accent2">
                  <a:lumMod val="75000"/>
                </a:schemeClr>
              </a:solidFill>
              <a:latin typeface="UTM Khuccamta" pitchFamily="18" charset="0"/>
            </a:endParaRPr>
          </a:p>
          <a:p>
            <a:pPr marL="457200" indent="-457200" algn="just">
              <a:spcBef>
                <a:spcPts val="1800"/>
              </a:spcBef>
              <a:buFontTx/>
              <a:buChar char="-"/>
            </a:pP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Muốn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đọc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một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số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thập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phân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, ta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đọc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lần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lượt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từ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hàng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cao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đến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hàng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thấp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: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trước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hết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đọc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phần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nguyên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,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đọc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dấu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 “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phẩy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”,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sau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đó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đọc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phần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thập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rgbClr val="C30962"/>
                </a:solidFill>
                <a:latin typeface="UTM Khuccamta" pitchFamily="18" charset="0"/>
              </a:rPr>
              <a:t>phân</a:t>
            </a:r>
            <a:r>
              <a:rPr lang="en-US" sz="3200" dirty="0" smtClean="0">
                <a:solidFill>
                  <a:srgbClr val="C30962"/>
                </a:solidFill>
                <a:latin typeface="UTM Khuccamta" pitchFamily="18" charset="0"/>
              </a:rPr>
              <a:t>.</a:t>
            </a:r>
          </a:p>
          <a:p>
            <a:pPr marL="457200" indent="-457200" algn="just">
              <a:spcBef>
                <a:spcPts val="1800"/>
              </a:spcBef>
              <a:buFontTx/>
              <a:buChar char="-"/>
            </a:pPr>
            <a:r>
              <a:rPr lang="en-US" sz="3200" dirty="0" err="1" smtClean="0">
                <a:solidFill>
                  <a:srgbClr val="396F73"/>
                </a:solidFill>
                <a:latin typeface="UTM Khuccamta" pitchFamily="18" charset="0"/>
              </a:rPr>
              <a:t>Muốn</a:t>
            </a:r>
            <a:r>
              <a:rPr lang="en-US" sz="3200" dirty="0" smtClean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rgbClr val="396F73"/>
                </a:solidFill>
                <a:latin typeface="UTM Khuccamta" pitchFamily="18" charset="0"/>
              </a:rPr>
              <a:t>viết</a:t>
            </a:r>
            <a:r>
              <a:rPr lang="en-US" sz="3200" dirty="0" smtClean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một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số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thập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phân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, ta </a:t>
            </a:r>
            <a:r>
              <a:rPr lang="en-US" sz="3200" dirty="0" err="1" smtClean="0">
                <a:solidFill>
                  <a:srgbClr val="396F73"/>
                </a:solidFill>
                <a:latin typeface="UTM Khuccamta" pitchFamily="18" charset="0"/>
              </a:rPr>
              <a:t>viết</a:t>
            </a:r>
            <a:r>
              <a:rPr lang="en-US" sz="3200" dirty="0" smtClean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lần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lượt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từ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hàng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cao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đến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hàng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thấp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: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trước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hết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rgbClr val="396F73"/>
                </a:solidFill>
                <a:latin typeface="UTM Khuccamta" pitchFamily="18" charset="0"/>
              </a:rPr>
              <a:t>viết</a:t>
            </a:r>
            <a:r>
              <a:rPr lang="en-US" sz="3200" dirty="0" smtClean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phần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nguyên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, </a:t>
            </a:r>
            <a:r>
              <a:rPr lang="en-US" sz="3200" dirty="0" err="1" smtClean="0">
                <a:solidFill>
                  <a:srgbClr val="396F73"/>
                </a:solidFill>
                <a:latin typeface="UTM Khuccamta" pitchFamily="18" charset="0"/>
              </a:rPr>
              <a:t>viết</a:t>
            </a:r>
            <a:r>
              <a:rPr lang="en-US" sz="3200" dirty="0" smtClean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dấu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“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phẩy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”,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sau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đó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 smtClean="0">
                <a:solidFill>
                  <a:srgbClr val="396F73"/>
                </a:solidFill>
                <a:latin typeface="UTM Khuccamta" pitchFamily="18" charset="0"/>
              </a:rPr>
              <a:t>viết</a:t>
            </a:r>
            <a:r>
              <a:rPr lang="en-US" sz="3200" dirty="0" smtClean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phần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thập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phân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33802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F1295641-742C-D041-8A10-C70EF0349979}"/>
              </a:ext>
            </a:extLst>
          </p:cNvPr>
          <p:cNvSpPr txBox="1"/>
          <p:nvPr/>
        </p:nvSpPr>
        <p:spPr>
          <a:xfrm>
            <a:off x="3086100" y="1844752"/>
            <a:ext cx="65913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8800" spc="-300" dirty="0">
                <a:solidFill>
                  <a:srgbClr val="002060"/>
                </a:solidFill>
                <a:latin typeface="UTM Seagull" pitchFamily="18" charset="0"/>
                <a:ea typeface="字魂27号-布丁体" pitchFamily="2" charset="-122"/>
              </a:rPr>
              <a:t>Thank you!</a:t>
            </a:r>
            <a:endParaRPr kumimoji="1" lang="zh-CN" altLang="en-US" sz="8800" spc="-300" dirty="0">
              <a:solidFill>
                <a:srgbClr val="002060"/>
              </a:solidFill>
              <a:latin typeface="UTM Seagull" pitchFamily="18" charset="0"/>
              <a:ea typeface="字魂27号-布丁体" pitchFamily="2" charset="-122"/>
            </a:endParaRPr>
          </a:p>
        </p:txBody>
      </p:sp>
      <p:pic>
        <p:nvPicPr>
          <p:cNvPr id="8" name="图片 13">
            <a:extLst>
              <a:ext uri="{FF2B5EF4-FFF2-40B4-BE49-F238E27FC236}">
                <a16:creationId xmlns="" xmlns:a16="http://schemas.microsoft.com/office/drawing/2014/main" id="{FBABBD6B-5354-4FC8-8145-6B02E424D8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451" b="85517"/>
          <a:stretch/>
        </p:blipFill>
        <p:spPr>
          <a:xfrm>
            <a:off x="1505535" y="104580"/>
            <a:ext cx="1736528" cy="1911188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="" xmlns:a16="http://schemas.microsoft.com/office/drawing/2014/main" id="{C755AFA6-43F3-4BD4-B39E-313ACFC9BB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08" t="7922" r="73707" b="82166"/>
          <a:stretch/>
        </p:blipFill>
        <p:spPr>
          <a:xfrm rot="1487251">
            <a:off x="2363114" y="452520"/>
            <a:ext cx="1502273" cy="1541147"/>
          </a:xfrm>
          <a:prstGeom prst="rect">
            <a:avLst/>
          </a:prstGeom>
        </p:spPr>
      </p:pic>
      <p:pic>
        <p:nvPicPr>
          <p:cNvPr id="10" name="图片 16">
            <a:extLst>
              <a:ext uri="{FF2B5EF4-FFF2-40B4-BE49-F238E27FC236}">
                <a16:creationId xmlns="" xmlns:a16="http://schemas.microsoft.com/office/drawing/2014/main" id="{F631B394-4044-4D5F-B05F-F918BC5EF0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451" b="85517"/>
          <a:stretch/>
        </p:blipFill>
        <p:spPr>
          <a:xfrm rot="2319077">
            <a:off x="9603318" y="2393957"/>
            <a:ext cx="1339621" cy="147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115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xmlns="" id="{85B0815E-45B3-4AED-BCFF-744A73809326}"/>
              </a:ext>
            </a:extLst>
          </p:cNvPr>
          <p:cNvSpPr txBox="1"/>
          <p:nvPr/>
        </p:nvSpPr>
        <p:spPr>
          <a:xfrm>
            <a:off x="1625665" y="1336004"/>
            <a:ext cx="9471123" cy="481976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!</a:t>
            </a:r>
          </a:p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group fb: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Giáo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viên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Tiểu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lớp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5-EduFive qua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đường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link: </a:t>
            </a:r>
          </a:p>
          <a:p>
            <a:pPr algn="ctr">
              <a:lnSpc>
                <a:spcPct val="120000"/>
              </a:lnSpc>
            </a:pPr>
            <a:r>
              <a:rPr lang="en-US" altLang="zh-CN" sz="3200" dirty="0">
                <a:solidFill>
                  <a:srgbClr val="C00000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https://www.facebook.com/groups/439653980716707</a:t>
            </a:r>
            <a:endParaRPr lang="en-US" altLang="zh-CN" sz="3200" dirty="0">
              <a:solidFill>
                <a:srgbClr val="C00000"/>
              </a:solidFill>
              <a:latin typeface="UTM Aquarelle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sz="3200" b="1" dirty="0" err="1">
                <a:solidFill>
                  <a:srgbClr val="F20051"/>
                </a:solidFill>
                <a:latin typeface="UTM Dai Co Viet" pitchFamily="18" charset="0"/>
                <a:ea typeface="inpin heiti" charset="-122"/>
                <a:cs typeface="Times New Roman" panose="02020603050405020304" pitchFamily="18" charset="0"/>
              </a:rPr>
              <a:t>EduFive</a:t>
            </a:r>
            <a:endParaRPr lang="zh-CN" altLang="en-US" sz="3200" b="1" dirty="0">
              <a:solidFill>
                <a:srgbClr val="F20051"/>
              </a:solidFill>
              <a:latin typeface="UTM Dai Co Viet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5397" y="472174"/>
            <a:ext cx="3502883" cy="1015663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6000" dirty="0" err="1">
                <a:solidFill>
                  <a:srgbClr val="F20051"/>
                </a:solidFill>
                <a:latin typeface="UTM Mother" pitchFamily="18" charset="0"/>
              </a:rPr>
              <a:t>Cảm</a:t>
            </a:r>
            <a:r>
              <a:rPr lang="en-US" sz="6000" dirty="0">
                <a:solidFill>
                  <a:srgbClr val="F20051"/>
                </a:solidFill>
                <a:latin typeface="UTM Mother" pitchFamily="18" charset="0"/>
              </a:rPr>
              <a:t> </a:t>
            </a:r>
            <a:r>
              <a:rPr lang="en-US" sz="6000" dirty="0" err="1">
                <a:solidFill>
                  <a:srgbClr val="F20051"/>
                </a:solidFill>
                <a:latin typeface="UTM Mother" pitchFamily="18" charset="0"/>
              </a:rPr>
              <a:t>ơn</a:t>
            </a:r>
            <a:r>
              <a:rPr lang="en-US" sz="6000" dirty="0">
                <a:solidFill>
                  <a:srgbClr val="F20051"/>
                </a:solidFill>
                <a:latin typeface="UTM Mother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221347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9E88F054-2FBD-CE48-9DA2-3BCACEDDCD2C}"/>
              </a:ext>
            </a:extLst>
          </p:cNvPr>
          <p:cNvSpPr/>
          <p:nvPr/>
        </p:nvSpPr>
        <p:spPr>
          <a:xfrm>
            <a:off x="3974802" y="1074073"/>
            <a:ext cx="4136069" cy="2339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kumimoji="1" lang="en-US" altLang="zh-Hans" sz="6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ilk Script" pitchFamily="18" charset="0"/>
              <a:ea typeface="字魂27号-布丁体" pitchFamily="2" charset="-122"/>
            </a:endParaRPr>
          </a:p>
          <a:p>
            <a:pPr algn="ctr"/>
            <a:r>
              <a:rPr kumimoji="1" lang="en-US" altLang="zh-CN" sz="8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字魂27号-布丁体" pitchFamily="2" charset="-122"/>
              </a:rPr>
              <a:t>Khởi</a:t>
            </a:r>
            <a:r>
              <a:rPr kumimoji="1" lang="en-US" altLang="zh-CN" sz="8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字魂27号-布丁体" pitchFamily="2" charset="-122"/>
              </a:rPr>
              <a:t> </a:t>
            </a:r>
            <a:r>
              <a:rPr kumimoji="1" lang="en-US" altLang="zh-CN" sz="8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字魂27号-布丁体" pitchFamily="2" charset="-122"/>
              </a:rPr>
              <a:t>động</a:t>
            </a:r>
            <a:endParaRPr kumimoji="1" lang="en-US" altLang="zh-CN" sz="7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ilk Script" pitchFamily="18" charset="0"/>
              <a:ea typeface="字魂27号-布丁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85496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ey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87375" y="3671346"/>
            <a:ext cx="12395200" cy="3647059"/>
          </a:xfrm>
          <a:prstGeom prst="rect">
            <a:avLst/>
          </a:prstGeom>
        </p:spPr>
      </p:pic>
      <p:pic>
        <p:nvPicPr>
          <p:cNvPr id="24" name="Picture 23" descr="ductri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90313" y="4309328"/>
            <a:ext cx="3088535" cy="2699290"/>
          </a:xfrm>
          <a:prstGeom prst="rect">
            <a:avLst/>
          </a:prstGeom>
        </p:spPr>
      </p:pic>
      <p:pic>
        <p:nvPicPr>
          <p:cNvPr id="26" name="Picture 25" descr="ductri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71873" y="4263657"/>
            <a:ext cx="3126325" cy="2713062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1382228" y="2797012"/>
            <a:ext cx="2157227" cy="1736979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ca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666847" y="2797012"/>
            <a:ext cx="1844747" cy="1832023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>
            <a:off x="8983669" y="2797012"/>
            <a:ext cx="2079208" cy="1780577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ca1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145628" y="3031491"/>
            <a:ext cx="1917249" cy="136306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93" b="99313" l="2079" r="96767">
                        <a14:foregroundMark x1="12471" y1="27835" x2="89838" y2="64261"/>
                        <a14:foregroundMark x1="39723" y1="4124" x2="47344" y2="59450"/>
                        <a14:foregroundMark x1="37875" y1="6873" x2="25404" y2="25430"/>
                        <a14:foregroundMark x1="24480" y1="16151" x2="25866" y2="19931"/>
                        <a14:foregroundMark x1="20785" y1="23711" x2="10162" y2="29897"/>
                        <a14:foregroundMark x1="12009" y1="27835" x2="20785" y2="21993"/>
                        <a14:foregroundMark x1="21709" y1="21993" x2="32794" y2="24399"/>
                        <a14:foregroundMark x1="28406" y1="20962" x2="39492" y2="4467"/>
                        <a14:foregroundMark x1="37875" y1="5842" x2="33487" y2="8247"/>
                        <a14:foregroundMark x1="12471" y1="80756" x2="18476" y2="85223"/>
                        <a14:foregroundMark x1="33487" y1="88316" x2="39492" y2="92784"/>
                        <a14:foregroundMark x1="19861" y1="85567" x2="31178" y2="82818"/>
                        <a14:foregroundMark x1="9700" y1="34021" x2="11547" y2="53608"/>
                        <a14:foregroundMark x1="9700" y1="32646" x2="7852" y2="42955"/>
                        <a14:foregroundMark x1="8314" y1="43299" x2="12471" y2="56357"/>
                        <a14:foregroundMark x1="12933" y1="56701" x2="9238" y2="64605"/>
                        <a14:foregroundMark x1="8776" y1="64605" x2="8314" y2="74914"/>
                        <a14:foregroundMark x1="8314" y1="74914" x2="12933" y2="81100"/>
                        <a14:foregroundMark x1="12240" y1="69072" x2="15935" y2="78007"/>
                        <a14:foregroundMark x1="13164" y1="76632" x2="67206" y2="40550"/>
                        <a14:foregroundMark x1="41339" y1="27835" x2="36721" y2="62199"/>
                        <a14:foregroundMark x1="37182" y1="12715" x2="33256" y2="52921"/>
                        <a14:foregroundMark x1="37182" y1="27835" x2="88684" y2="56701"/>
                        <a14:foregroundMark x1="40416" y1="12371" x2="89607" y2="48110"/>
                        <a14:foregroundMark x1="43418" y1="9966" x2="80600" y2="36082"/>
                        <a14:foregroundMark x1="65358" y1="15464" x2="75982" y2="29553"/>
                        <a14:foregroundMark x1="63510" y1="50859" x2="37413" y2="85223"/>
                        <a14:foregroundMark x1="52887" y1="69416" x2="64203" y2="83162"/>
                        <a14:foregroundMark x1="16628" y1="74570" x2="29330" y2="32646"/>
                        <a14:foregroundMark x1="12933" y1="41581" x2="35797" y2="49141"/>
                        <a14:foregroundMark x1="25635" y1="43643" x2="41801" y2="37457"/>
                        <a14:foregroundMark x1="22171" y1="40206" x2="18476" y2="69072"/>
                        <a14:foregroundMark x1="17090" y1="39863" x2="12471" y2="71821"/>
                        <a14:foregroundMark x1="16166" y1="72509" x2="51501" y2="89003"/>
                        <a14:foregroundMark x1="40416" y1="94502" x2="47344" y2="92784"/>
                        <a14:foregroundMark x1="59122" y1="56357" x2="79446" y2="61512"/>
                        <a14:foregroundMark x1="70670" y1="37113" x2="71132" y2="44674"/>
                        <a14:foregroundMark x1="84296" y1="19244" x2="84988" y2="26460"/>
                        <a14:foregroundMark x1="59353" y1="10653" x2="64203" y2="13402"/>
                        <a14:backgroundMark x1="11085" y1="11684" x2="6005" y2="28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6"/>
          <a:stretch/>
        </p:blipFill>
        <p:spPr bwMode="auto">
          <a:xfrm>
            <a:off x="3645785" y="139199"/>
            <a:ext cx="5100432" cy="3699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27"/>
              </a:ext>
            </a:extLst>
          </a:blip>
          <a:srcRect/>
          <a:stretch>
            <a:fillRect/>
          </a:stretch>
        </p:blipFill>
        <p:spPr>
          <a:xfrm>
            <a:off x="4562031" y="3713023"/>
            <a:ext cx="3557748" cy="265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4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0143E-6 4.81481E-6 L -0.00416 0.2942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4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763E-7 4.81481E-6 L -2.70763E-7 0.2942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5" grpId="0" animBg="1"/>
      <p:bldP spid="3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04800" y="67355"/>
            <a:ext cx="12496800" cy="4064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81537" y="1412363"/>
                <a:ext cx="8787219" cy="1685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36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hỗn</a:t>
                </a:r>
                <a:r>
                  <a:rPr lang="en-US" sz="36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6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7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pc="-300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4400" b="1" i="1" spc="-300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4400" b="1" i="1" spc="-300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6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thành</a:t>
                </a:r>
                <a:r>
                  <a:rPr lang="en-US" sz="36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6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thập</a:t>
                </a:r>
                <a:r>
                  <a:rPr lang="en-US" sz="36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phân</a:t>
                </a:r>
                <a:r>
                  <a:rPr lang="en-US" sz="36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rồi</a:t>
                </a:r>
                <a:r>
                  <a:rPr lang="en-US" sz="36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36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6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36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36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1537" y="1412363"/>
                <a:ext cx="8787219" cy="1685911"/>
              </a:xfrm>
              <a:prstGeom prst="rect">
                <a:avLst/>
              </a:prstGeom>
              <a:blipFill rotWithShape="1">
                <a:blip r:embed="rId5"/>
                <a:stretch>
                  <a:fillRect l="-2080" r="-1110" b="-9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8232" y="3831284"/>
            <a:ext cx="9709480" cy="1336159"/>
          </a:xfrm>
          <a:prstGeom prst="rect">
            <a:avLst/>
          </a:prstGeom>
        </p:spPr>
      </p:pic>
      <p:pic>
        <p:nvPicPr>
          <p:cNvPr id="23" name="Picture 22" descr="sao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387581" y="5620510"/>
            <a:ext cx="1804420" cy="123749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74004" y="4110039"/>
            <a:ext cx="8939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7,21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phẩy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mốt</a:t>
            </a:r>
            <a:endParaRPr lang="en-US" sz="4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08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04800" y="24823"/>
            <a:ext cx="12496800" cy="4064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81537" y="1369831"/>
                <a:ext cx="8787219" cy="1666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Viết </a:t>
                </a:r>
                <a:r>
                  <a:rPr lang="en-US" sz="3600" b="1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phân</a:t>
                </a:r>
                <a:r>
                  <a:rPr lang="en-US" sz="36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6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pc="-300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4400" b="1" i="1" spc="-300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𝟓𝟖𝟏</m:t>
                        </m:r>
                      </m:num>
                      <m:den>
                        <m:r>
                          <a:rPr lang="en-US" sz="4400" b="1" i="1" spc="-300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lang="en-US" sz="36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thành</a:t>
                </a:r>
                <a:r>
                  <a:rPr lang="en-US" sz="36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6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thập</a:t>
                </a:r>
                <a:r>
                  <a:rPr lang="en-US" sz="36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phân</a:t>
                </a:r>
                <a:r>
                  <a:rPr lang="en-US" sz="36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rồi</a:t>
                </a:r>
                <a:r>
                  <a:rPr lang="en-US" sz="36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36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6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36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36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1537" y="1369831"/>
                <a:ext cx="8787219" cy="1666995"/>
              </a:xfrm>
              <a:prstGeom prst="rect">
                <a:avLst/>
              </a:prstGeom>
              <a:blipFill rotWithShape="1">
                <a:blip r:embed="rId4"/>
                <a:stretch>
                  <a:fillRect l="-2080" b="-10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935" y="3905715"/>
            <a:ext cx="11398102" cy="1336159"/>
          </a:xfrm>
          <a:prstGeom prst="rect">
            <a:avLst/>
          </a:prstGeom>
        </p:spPr>
      </p:pic>
      <p:pic>
        <p:nvPicPr>
          <p:cNvPr id="23" name="Picture 22" descr="sao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387581" y="5620510"/>
            <a:ext cx="1804420" cy="123749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24950" y="4219851"/>
            <a:ext cx="11100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0,581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phẩy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mốt</a:t>
            </a:r>
            <a:endParaRPr lang="en-US" sz="4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12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9E88F054-2FBD-CE48-9DA2-3BCACEDDCD2C}"/>
              </a:ext>
            </a:extLst>
          </p:cNvPr>
          <p:cNvSpPr/>
          <p:nvPr/>
        </p:nvSpPr>
        <p:spPr>
          <a:xfrm>
            <a:off x="3824069" y="2110034"/>
            <a:ext cx="435247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Hans" sz="8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字魂27号-布丁体" pitchFamily="2" charset="-122"/>
              </a:rPr>
              <a:t>Khám</a:t>
            </a:r>
            <a:r>
              <a:rPr kumimoji="1" lang="en-US" altLang="zh-Hans" sz="8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字魂27号-布丁体" pitchFamily="2" charset="-122"/>
              </a:rPr>
              <a:t> </a:t>
            </a:r>
            <a:r>
              <a:rPr kumimoji="1" lang="en-US" altLang="zh-Hans" sz="8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字魂27号-布丁体" pitchFamily="2" charset="-122"/>
              </a:rPr>
              <a:t>phá</a:t>
            </a:r>
            <a:endParaRPr kumimoji="1" lang="en-US" altLang="zh-CN" sz="8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ilk Script" pitchFamily="18" charset="0"/>
              <a:ea typeface="字魂27号-布丁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20548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919403"/>
              </p:ext>
            </p:extLst>
          </p:nvPr>
        </p:nvGraphicFramePr>
        <p:xfrm>
          <a:off x="235524" y="1426137"/>
          <a:ext cx="11704320" cy="5120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43200"/>
                <a:gridCol w="1280160"/>
                <a:gridCol w="1280160"/>
                <a:gridCol w="1371600"/>
                <a:gridCol w="1188720"/>
                <a:gridCol w="1280160"/>
                <a:gridCol w="1280160"/>
                <a:gridCol w="1280160"/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="1" baseline="0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thập</a:t>
                      </a:r>
                      <a:r>
                        <a:rPr lang="en-US" sz="3200" b="1" baseline="0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endParaRPr lang="en-US" sz="32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128016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endParaRPr lang="en-US" sz="32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tabLst/>
                      </a:pP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1554480">
                <a:tc rowSpan="2">
                  <a:txBody>
                    <a:bodyPr/>
                    <a:lstStyle/>
                    <a:p>
                      <a:pPr algn="just"/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hệ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giữa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liền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nhau</a:t>
                      </a:r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64592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26" name="Straight Arrow Connector 25"/>
          <p:cNvCxnSpPr/>
          <p:nvPr/>
        </p:nvCxnSpPr>
        <p:spPr>
          <a:xfrm>
            <a:off x="3214251" y="3546776"/>
            <a:ext cx="8506691" cy="0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3186540" y="5070768"/>
            <a:ext cx="8506691" cy="0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117265" y="2456107"/>
            <a:ext cx="10583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Trăm</a:t>
            </a:r>
            <a:endParaRPr lang="en-US" sz="3200" dirty="0"/>
          </a:p>
        </p:txBody>
      </p:sp>
      <p:sp>
        <p:nvSpPr>
          <p:cNvPr id="29" name="Rectangle 28"/>
          <p:cNvSpPr/>
          <p:nvPr/>
        </p:nvSpPr>
        <p:spPr>
          <a:xfrm>
            <a:off x="4369560" y="2456107"/>
            <a:ext cx="10518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Chục</a:t>
            </a:r>
            <a:endParaRPr lang="en-US" sz="3200" dirty="0"/>
          </a:p>
        </p:txBody>
      </p:sp>
      <p:sp>
        <p:nvSpPr>
          <p:cNvPr id="30" name="Rectangle 29"/>
          <p:cNvSpPr/>
          <p:nvPr/>
        </p:nvSpPr>
        <p:spPr>
          <a:xfrm>
            <a:off x="5546169" y="2456107"/>
            <a:ext cx="13244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3200" dirty="0"/>
          </a:p>
        </p:txBody>
      </p:sp>
      <p:sp>
        <p:nvSpPr>
          <p:cNvPr id="31" name="Rectangle 30"/>
          <p:cNvSpPr/>
          <p:nvPr/>
        </p:nvSpPr>
        <p:spPr>
          <a:xfrm>
            <a:off x="8198799" y="2279160"/>
            <a:ext cx="105670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mười</a:t>
            </a:r>
            <a:endParaRPr lang="en-US" sz="3200" dirty="0"/>
          </a:p>
        </p:txBody>
      </p:sp>
      <p:sp>
        <p:nvSpPr>
          <p:cNvPr id="32" name="Rectangle 31"/>
          <p:cNvSpPr/>
          <p:nvPr/>
        </p:nvSpPr>
        <p:spPr>
          <a:xfrm>
            <a:off x="9535362" y="2279160"/>
            <a:ext cx="100540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trăm</a:t>
            </a:r>
            <a:endParaRPr lang="en-US" sz="3200" dirty="0"/>
          </a:p>
        </p:txBody>
      </p:sp>
      <p:sp>
        <p:nvSpPr>
          <p:cNvPr id="33" name="Rectangle 32"/>
          <p:cNvSpPr/>
          <p:nvPr/>
        </p:nvSpPr>
        <p:spPr>
          <a:xfrm>
            <a:off x="10765208" y="2279160"/>
            <a:ext cx="111921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nghìn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103411" y="3769884"/>
            <a:ext cx="86590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3089556" y="5095366"/>
                <a:ext cx="8659096" cy="1457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200" dirty="0" smtClean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Mỗi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đơn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vị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hàng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bằng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pc="-300">
                            <a:solidFill>
                              <a:srgbClr val="C30962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spc="-300">
                            <a:solidFill>
                              <a:srgbClr val="C30962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4000" spc="-300">
                            <a:solidFill>
                              <a:srgbClr val="C30962"/>
                            </a:solidFill>
                            <a:latin typeface="Cambria Math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(hay 0,1)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đơn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vị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hàng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cao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hơn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liền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 smtClean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trước</a:t>
                </a:r>
                <a:r>
                  <a:rPr lang="en-US" sz="3200" dirty="0" smtClean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3200" dirty="0">
                  <a:solidFill>
                    <a:srgbClr val="C30962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9556" y="5095366"/>
                <a:ext cx="8659096" cy="1457835"/>
              </a:xfrm>
              <a:prstGeom prst="rect">
                <a:avLst/>
              </a:prstGeom>
              <a:blipFill rotWithShape="1">
                <a:blip r:embed="rId3"/>
                <a:stretch>
                  <a:fillRect l="-1831" r="-1761" b="-12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/>
          <p:cNvSpPr/>
          <p:nvPr/>
        </p:nvSpPr>
        <p:spPr>
          <a:xfrm>
            <a:off x="3451491" y="1451444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700580" y="1451444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7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022681" y="1451444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348945" y="1382168"/>
            <a:ext cx="2984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532224" y="1451444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843138" y="1451444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1129891" y="1451444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8198799" y="2209882"/>
            <a:ext cx="3685625" cy="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3094257" y="2209885"/>
            <a:ext cx="3685625" cy="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2" name="图片 13">
            <a:extLst>
              <a:ext uri="{FF2B5EF4-FFF2-40B4-BE49-F238E27FC236}">
                <a16:creationId xmlns="" xmlns:a16="http://schemas.microsoft.com/office/drawing/2014/main" id="{FBABBD6B-5354-4FC8-8145-6B02E424D8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2451" b="85517"/>
          <a:stretch/>
        </p:blipFill>
        <p:spPr>
          <a:xfrm>
            <a:off x="-239916" y="-288840"/>
            <a:ext cx="1736528" cy="1911188"/>
          </a:xfrm>
          <a:prstGeom prst="rect">
            <a:avLst/>
          </a:prstGeom>
        </p:spPr>
      </p:pic>
      <p:pic>
        <p:nvPicPr>
          <p:cNvPr id="53" name="图片 14">
            <a:extLst>
              <a:ext uri="{FF2B5EF4-FFF2-40B4-BE49-F238E27FC236}">
                <a16:creationId xmlns="" xmlns:a16="http://schemas.microsoft.com/office/drawing/2014/main" id="{C755AFA6-43F3-4BD4-B39E-313ACFC9BB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08" t="7922" r="73707" b="82166"/>
          <a:stretch/>
        </p:blipFill>
        <p:spPr>
          <a:xfrm rot="1487251">
            <a:off x="617663" y="59100"/>
            <a:ext cx="1502273" cy="1541147"/>
          </a:xfrm>
          <a:prstGeom prst="rect">
            <a:avLst/>
          </a:prstGeom>
        </p:spPr>
      </p:pic>
      <p:pic>
        <p:nvPicPr>
          <p:cNvPr id="54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347493" y="554267"/>
            <a:ext cx="796671" cy="914400"/>
          </a:xfrm>
          <a:prstGeom prst="rect">
            <a:avLst/>
          </a:prstGeom>
        </p:spPr>
      </p:pic>
      <p:pic>
        <p:nvPicPr>
          <p:cNvPr id="5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998013" y="5627"/>
            <a:ext cx="1336854" cy="1463040"/>
          </a:xfrm>
          <a:prstGeom prst="rect">
            <a:avLst/>
          </a:prstGeom>
        </p:spPr>
      </p:pic>
      <p:pic>
        <p:nvPicPr>
          <p:cNvPr id="56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441192" y="188507"/>
            <a:ext cx="1086536" cy="1280160"/>
          </a:xfrm>
          <a:prstGeom prst="rect">
            <a:avLst/>
          </a:prstGeom>
        </p:spPr>
      </p:pic>
      <p:pic>
        <p:nvPicPr>
          <p:cNvPr id="57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592964" y="737147"/>
            <a:ext cx="827745" cy="731520"/>
          </a:xfrm>
          <a:prstGeom prst="rect">
            <a:avLst/>
          </a:prstGeom>
        </p:spPr>
      </p:pic>
      <p:pic>
        <p:nvPicPr>
          <p:cNvPr id="60" name="Picture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737554" y="371387"/>
            <a:ext cx="1008126" cy="1097280"/>
          </a:xfrm>
          <a:prstGeom prst="rect">
            <a:avLst/>
          </a:prstGeom>
        </p:spPr>
      </p:pic>
      <p:pic>
        <p:nvPicPr>
          <p:cNvPr id="61" name="Picture 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077760" y="920027"/>
            <a:ext cx="499262" cy="548640"/>
          </a:xfrm>
          <a:prstGeom prst="rect">
            <a:avLst/>
          </a:prstGeom>
        </p:spPr>
      </p:pic>
      <p:pic>
        <p:nvPicPr>
          <p:cNvPr id="62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7348945" y="942933"/>
            <a:ext cx="430266" cy="53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78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848319"/>
              </p:ext>
            </p:extLst>
          </p:nvPr>
        </p:nvGraphicFramePr>
        <p:xfrm>
          <a:off x="720449" y="705678"/>
          <a:ext cx="10515583" cy="53009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95828"/>
                <a:gridCol w="1138657"/>
                <a:gridCol w="1138657"/>
                <a:gridCol w="1138657"/>
                <a:gridCol w="1127155"/>
                <a:gridCol w="1509583"/>
                <a:gridCol w="1423322"/>
                <a:gridCol w="1443724"/>
              </a:tblGrid>
              <a:tr h="1209102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="1" baseline="0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thập</a:t>
                      </a:r>
                      <a:r>
                        <a:rPr lang="en-US" sz="3200" b="1" baseline="0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endParaRPr lang="en-US" sz="32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125722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endParaRPr lang="en-US" sz="32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tabLst/>
                      </a:pP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1737360">
                <a:tc>
                  <a:txBody>
                    <a:bodyPr/>
                    <a:lstStyle/>
                    <a:p>
                      <a:pPr algn="just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097280">
                <a:tc>
                  <a:txBody>
                    <a:bodyPr/>
                    <a:lstStyle/>
                    <a:p>
                      <a:pPr algn="ctr"/>
                      <a:r>
                        <a:rPr lang="en-US" sz="3200" b="1" kern="1200" dirty="0" err="1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Đọc</a:t>
                      </a:r>
                      <a:r>
                        <a:rPr lang="en-US" sz="3200" b="1" kern="1200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số</a:t>
                      </a:r>
                      <a:endParaRPr lang="en-US" sz="3200" b="1" kern="1200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2369095" y="1960495"/>
            <a:ext cx="8655175" cy="1026350"/>
            <a:chOff x="2493790" y="1918930"/>
            <a:chExt cx="8655175" cy="1026350"/>
          </a:xfrm>
        </p:grpSpPr>
        <p:sp>
          <p:nvSpPr>
            <p:cNvPr id="4" name="Rectangle 3"/>
            <p:cNvSpPr/>
            <p:nvPr/>
          </p:nvSpPr>
          <p:spPr>
            <a:xfrm>
              <a:off x="2493790" y="2151297"/>
              <a:ext cx="1006301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Trăm</a:t>
              </a:r>
              <a:endParaRPr lang="en-US" sz="3000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593680" y="2151297"/>
              <a:ext cx="997389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dirty="0" err="1" smtClean="0">
                  <a:latin typeface="Times New Roman" pitchFamily="18" charset="0"/>
                  <a:cs typeface="Times New Roman" pitchFamily="18" charset="0"/>
                </a:rPr>
                <a:t>Chục</a:t>
              </a:r>
              <a:endParaRPr lang="en-US" sz="3000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825709" y="1929617"/>
              <a:ext cx="95410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dirty="0" err="1" smtClean="0">
                  <a:latin typeface="Times New Roman" pitchFamily="18" charset="0"/>
                  <a:cs typeface="Times New Roman" pitchFamily="18" charset="0"/>
                </a:rPr>
                <a:t>Đơn</a:t>
              </a:r>
              <a:r>
                <a:rPr lang="en-US" sz="3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3000" dirty="0" err="1" smtClean="0">
                  <a:latin typeface="Times New Roman" pitchFamily="18" charset="0"/>
                  <a:cs typeface="Times New Roman" pitchFamily="18" charset="0"/>
                </a:rPr>
                <a:t>vị</a:t>
              </a:r>
              <a:endParaRPr lang="en-US" sz="30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293757" y="1918930"/>
              <a:ext cx="1010213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000" dirty="0" err="1" smtClean="0">
                  <a:latin typeface="Times New Roman" pitchFamily="18" charset="0"/>
                  <a:cs typeface="Times New Roman" pitchFamily="18" charset="0"/>
                </a:rPr>
                <a:t>Phần</a:t>
              </a:r>
              <a:endParaRPr lang="en-US" sz="3000" dirty="0" smtClean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3000" dirty="0" err="1" smtClean="0">
                  <a:latin typeface="Times New Roman" pitchFamily="18" charset="0"/>
                  <a:cs typeface="Times New Roman" pitchFamily="18" charset="0"/>
                </a:rPr>
                <a:t>mười</a:t>
              </a:r>
              <a:endParaRPr lang="en-US" sz="30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8715855" y="1918930"/>
              <a:ext cx="95410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000" dirty="0" err="1" smtClean="0">
                  <a:latin typeface="Times New Roman" pitchFamily="18" charset="0"/>
                  <a:cs typeface="Times New Roman" pitchFamily="18" charset="0"/>
                </a:rPr>
                <a:t>Phần</a:t>
              </a:r>
              <a:endParaRPr lang="en-US" sz="30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3000" dirty="0" err="1" smtClean="0">
                  <a:latin typeface="Times New Roman" pitchFamily="18" charset="0"/>
                  <a:cs typeface="Times New Roman" pitchFamily="18" charset="0"/>
                </a:rPr>
                <a:t>trăm</a:t>
              </a:r>
              <a:endParaRPr lang="en-US" sz="30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0087457" y="1918930"/>
              <a:ext cx="1061508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000" dirty="0" err="1" smtClean="0">
                  <a:latin typeface="Times New Roman" pitchFamily="18" charset="0"/>
                  <a:cs typeface="Times New Roman" pitchFamily="18" charset="0"/>
                </a:rPr>
                <a:t>Phần</a:t>
              </a:r>
              <a:endParaRPr lang="en-US" sz="30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3000" dirty="0" err="1" smtClean="0">
                  <a:latin typeface="Times New Roman" pitchFamily="18" charset="0"/>
                  <a:cs typeface="Times New Roman" pitchFamily="18" charset="0"/>
                </a:rPr>
                <a:t>nghìn</a:t>
              </a:r>
              <a:endParaRPr lang="en-US" sz="3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617342" y="4194221"/>
            <a:ext cx="31205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3 </a:t>
            </a:r>
            <a:r>
              <a:rPr lang="en-US" sz="3200" b="1" dirty="0" err="1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trăm</a:t>
            </a:r>
            <a:r>
              <a:rPr lang="en-US" sz="3200" b="1" dirty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, 7 </a:t>
            </a:r>
            <a:r>
              <a:rPr lang="en-US" sz="3200" b="1" dirty="0" err="1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chục</a:t>
            </a:r>
            <a:r>
              <a:rPr lang="en-US" sz="3200" b="1" dirty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, 5 </a:t>
            </a:r>
            <a:r>
              <a:rPr lang="en-US" sz="3200" b="1" dirty="0" err="1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đơn</a:t>
            </a:r>
            <a:r>
              <a:rPr lang="en-US" sz="3200" b="1" dirty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vị</a:t>
            </a:r>
            <a:r>
              <a:rPr lang="en-US" sz="3200" b="1" dirty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758741" y="1021938"/>
            <a:ext cx="7985120" cy="598631"/>
            <a:chOff x="2855726" y="1021938"/>
            <a:chExt cx="7985120" cy="598631"/>
          </a:xfrm>
        </p:grpSpPr>
        <p:sp>
          <p:nvSpPr>
            <p:cNvPr id="12" name="Rectangle 11"/>
            <p:cNvSpPr/>
            <p:nvPr/>
          </p:nvSpPr>
          <p:spPr>
            <a:xfrm>
              <a:off x="2855726" y="1021939"/>
              <a:ext cx="3898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952410" y="1035794"/>
              <a:ext cx="3898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7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094396" y="1035794"/>
              <a:ext cx="3898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295965" y="1021938"/>
              <a:ext cx="29848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,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562374" y="1035794"/>
              <a:ext cx="3898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4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039548" y="1035794"/>
              <a:ext cx="3898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450996" y="1035794"/>
              <a:ext cx="3898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6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" name="Left Brace 18"/>
          <p:cNvSpPr/>
          <p:nvPr/>
        </p:nvSpPr>
        <p:spPr>
          <a:xfrm rot="16200000">
            <a:off x="3906800" y="1677860"/>
            <a:ext cx="234206" cy="3337319"/>
          </a:xfrm>
          <a:prstGeom prst="leftBrace">
            <a:avLst>
              <a:gd name="adj1" fmla="val 82277"/>
              <a:gd name="adj2" fmla="val 50000"/>
            </a:avLst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640502" y="3494256"/>
            <a:ext cx="28064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Left Brace 20"/>
          <p:cNvSpPr/>
          <p:nvPr/>
        </p:nvSpPr>
        <p:spPr>
          <a:xfrm rot="16200000">
            <a:off x="8931499" y="1225197"/>
            <a:ext cx="220350" cy="4256504"/>
          </a:xfrm>
          <a:prstGeom prst="leftBrace">
            <a:avLst>
              <a:gd name="adj1" fmla="val 82277"/>
              <a:gd name="adj2" fmla="val 50000"/>
            </a:avLst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492195" y="3494256"/>
            <a:ext cx="33209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774559" y="4162162"/>
            <a:ext cx="4627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4</a:t>
            </a:r>
            <a:r>
              <a:rPr lang="en-US" sz="3200" b="1" dirty="0" smtClean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phần</a:t>
            </a:r>
            <a:r>
              <a:rPr lang="en-US" sz="3200" b="1" dirty="0" smtClean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mười</a:t>
            </a:r>
            <a:r>
              <a:rPr lang="en-US" sz="3200" b="1" dirty="0" smtClean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,</a:t>
            </a:r>
            <a:r>
              <a:rPr lang="en-US" sz="3200" b="1" spc="-150" dirty="0" smtClean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0 </a:t>
            </a:r>
            <a:r>
              <a:rPr lang="en-US" sz="3200" b="1" dirty="0" err="1" smtClean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phần</a:t>
            </a:r>
            <a:r>
              <a:rPr lang="en-US" sz="3200" b="1" dirty="0" smtClean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trăm</a:t>
            </a:r>
            <a:r>
              <a:rPr lang="en-US" sz="3200" b="1" dirty="0" smtClean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, 6 </a:t>
            </a:r>
            <a:r>
              <a:rPr lang="en-US" sz="3200" b="1" dirty="0" err="1" smtClean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phần</a:t>
            </a:r>
            <a:r>
              <a:rPr lang="en-US" sz="3200" b="1" dirty="0" smtClean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nghìn</a:t>
            </a:r>
            <a:r>
              <a:rPr lang="en-US" sz="3200" b="1" dirty="0" smtClean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 </a:t>
            </a:r>
            <a:endParaRPr lang="en-US" sz="3200" b="1" dirty="0">
              <a:solidFill>
                <a:srgbClr val="448388"/>
              </a:solidFill>
              <a:latin typeface="UTM A&amp;S Signwriter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407380" y="5136329"/>
            <a:ext cx="8762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Ba </a:t>
            </a:r>
            <a:r>
              <a:rPr lang="en-US" sz="3600" b="1" dirty="0" err="1" smtClean="0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trăm</a:t>
            </a:r>
            <a:r>
              <a:rPr lang="en-US" sz="3600" b="1" dirty="0" smtClean="0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bảy</a:t>
            </a:r>
            <a:r>
              <a:rPr lang="en-US" sz="3600" b="1" dirty="0" smtClean="0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mươi</a:t>
            </a:r>
            <a:r>
              <a:rPr lang="en-US" sz="3600" b="1" dirty="0" smtClean="0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lăm</a:t>
            </a:r>
            <a:r>
              <a:rPr lang="en-US" sz="3600" b="1" dirty="0" smtClean="0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phẩy</a:t>
            </a:r>
            <a:r>
              <a:rPr lang="en-US" sz="3600" b="1" dirty="0" smtClean="0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bốn</a:t>
            </a:r>
            <a:r>
              <a:rPr lang="en-US" sz="3600" b="1" dirty="0" smtClean="0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trăm</a:t>
            </a:r>
            <a:r>
              <a:rPr lang="en-US" sz="3600" b="1" dirty="0" smtClean="0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linh</a:t>
            </a:r>
            <a:r>
              <a:rPr lang="en-US" sz="3600" b="1" dirty="0" smtClean="0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sáu</a:t>
            </a:r>
            <a:endParaRPr lang="en-US" sz="3600" b="1" dirty="0">
              <a:solidFill>
                <a:srgbClr val="C30962"/>
              </a:solidFill>
              <a:latin typeface="UTM Duepuntozero" pitchFamily="18" charset="0"/>
              <a:cs typeface="Times New Roman" pitchFamily="18" charset="0"/>
            </a:endParaRPr>
          </a:p>
        </p:txBody>
      </p:sp>
      <p:pic>
        <p:nvPicPr>
          <p:cNvPr id="25" name="图片 16">
            <a:extLst>
              <a:ext uri="{FF2B5EF4-FFF2-40B4-BE49-F238E27FC236}">
                <a16:creationId xmlns="" xmlns:a16="http://schemas.microsoft.com/office/drawing/2014/main" id="{F631B394-4044-4D5F-B05F-F918BC5EF0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451" b="85517"/>
          <a:stretch/>
        </p:blipFill>
        <p:spPr>
          <a:xfrm rot="2319077">
            <a:off x="11003503" y="-235355"/>
            <a:ext cx="1339621" cy="147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1680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 animBg="1"/>
      <p:bldP spid="20" grpId="0"/>
      <p:bldP spid="21" grpId="0" animBg="1"/>
      <p:bldP spid="22" grpId="0"/>
      <p:bldP spid="23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千图网海量PPT模板www.58pic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1610</TotalTime>
  <Words>951</Words>
  <Application>Microsoft Office PowerPoint</Application>
  <PresentationFormat>Custom</PresentationFormat>
  <Paragraphs>157</Paragraphs>
  <Slides>23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47" baseType="lpstr">
      <vt:lpstr>Arial</vt:lpstr>
      <vt:lpstr>UTM Silk Script</vt:lpstr>
      <vt:lpstr>UTM Khuccamta</vt:lpstr>
      <vt:lpstr>Cambria Math</vt:lpstr>
      <vt:lpstr>Calibri</vt:lpstr>
      <vt:lpstr>UTM Fire House</vt:lpstr>
      <vt:lpstr>inpin heiti</vt:lpstr>
      <vt:lpstr>UTM Mother</vt:lpstr>
      <vt:lpstr>字魂27号-布丁体</vt:lpstr>
      <vt:lpstr>等线 Light</vt:lpstr>
      <vt:lpstr>宋体</vt:lpstr>
      <vt:lpstr>Times New Roman</vt:lpstr>
      <vt:lpstr>UTM Duepuntozero</vt:lpstr>
      <vt:lpstr>等线</vt:lpstr>
      <vt:lpstr>UTM LinotypeZapfino KT</vt:lpstr>
      <vt:lpstr>UTM A&amp;S Signwriter</vt:lpstr>
      <vt:lpstr>UTM Isadora</vt:lpstr>
      <vt:lpstr>UTM Aristote</vt:lpstr>
      <vt:lpstr>UTM Cool Blue</vt:lpstr>
      <vt:lpstr>UTM Seagull</vt:lpstr>
      <vt:lpstr>UTM Aquarelle</vt:lpstr>
      <vt:lpstr>UTM Dai Co Viet</vt:lpstr>
      <vt:lpstr>千图网海量PPT模板www.58pic.com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Fung Olivia</dc:creator>
  <cp:lastModifiedBy>admin</cp:lastModifiedBy>
  <cp:revision>159</cp:revision>
  <dcterms:created xsi:type="dcterms:W3CDTF">2019-06-07T12:40:32Z</dcterms:created>
  <dcterms:modified xsi:type="dcterms:W3CDTF">2021-10-13T13:29:08Z</dcterms:modified>
</cp:coreProperties>
</file>