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2520" r:id="rId2"/>
    <p:sldId id="2007577456" r:id="rId3"/>
    <p:sldId id="2007577457" r:id="rId4"/>
    <p:sldId id="2007577458" r:id="rId5"/>
    <p:sldId id="2007577459" r:id="rId6"/>
    <p:sldId id="2007577451" r:id="rId7"/>
    <p:sldId id="7622" r:id="rId8"/>
    <p:sldId id="9615" r:id="rId9"/>
    <p:sldId id="2007577460" r:id="rId10"/>
    <p:sldId id="9591" r:id="rId11"/>
    <p:sldId id="9631" r:id="rId12"/>
    <p:sldId id="9637" r:id="rId13"/>
    <p:sldId id="2007577461" r:id="rId14"/>
    <p:sldId id="2007577452" r:id="rId15"/>
    <p:sldId id="365" r:id="rId16"/>
    <p:sldId id="525" r:id="rId17"/>
    <p:sldId id="526" r:id="rId18"/>
    <p:sldId id="529" r:id="rId19"/>
    <p:sldId id="2007577462" r:id="rId20"/>
    <p:sldId id="2007577453" r:id="rId21"/>
    <p:sldId id="3184" r:id="rId22"/>
    <p:sldId id="290" r:id="rId23"/>
    <p:sldId id="296" r:id="rId24"/>
    <p:sldId id="2007577463" r:id="rId25"/>
    <p:sldId id="2007577464" r:id="rId26"/>
    <p:sldId id="200757746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30" autoAdjust="0"/>
    <p:restoredTop sz="94660"/>
  </p:normalViewPr>
  <p:slideViewPr>
    <p:cSldViewPr snapToGrid="0" showGuides="1">
      <p:cViewPr>
        <p:scale>
          <a:sx n="75" d="100"/>
          <a:sy n="75" d="100"/>
        </p:scale>
        <p:origin x="606" y="-28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2022/10/18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21</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10</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11</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12</a:t>
            </a:fld>
            <a:endParaRPr lang="zh-CN" altLang="en-US"/>
          </a:p>
        </p:txBody>
      </p:sp>
    </p:spTree>
    <p:extLst>
      <p:ext uri="{BB962C8B-B14F-4D97-AF65-F5344CB8AC3E}">
        <p14:creationId xmlns:p14="http://schemas.microsoft.com/office/powerpoint/2010/main" val="345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74B3870-FFC3-449B-AFFE-EF03BF741E24}"/>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85060C-A477-4711-AEAE-45F23A4DD4CE}"/>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103EFC1-F46F-4F48-8549-093EBC6EE58C}"/>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56AFDAF-9384-44E4-A910-CA0CE8673E37}"/>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04BA2C6-25DD-4185-A362-4A38EC4F674E}"/>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CBC5C9C-E893-4B29-88D9-34A2E288F94B}"/>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xmlns=""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1223D09-8F37-42B2-8D8D-1A2F1EA4A06A}"/>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8" name="页脚占位符 7">
            <a:extLst>
              <a:ext uri="{FF2B5EF4-FFF2-40B4-BE49-F238E27FC236}">
                <a16:creationId xmlns:a16="http://schemas.microsoft.com/office/drawing/2014/main" xmlns=""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8DF64C1-C9DF-47D1-BE64-F7E78F083E64}"/>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4" name="页脚占位符 3">
            <a:extLst>
              <a:ext uri="{FF2B5EF4-FFF2-40B4-BE49-F238E27FC236}">
                <a16:creationId xmlns:a16="http://schemas.microsoft.com/office/drawing/2014/main" xmlns=""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16F80A9-48D9-4D72-A018-827BB5DC8470}"/>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xmlns=""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374189A-C31C-414A-BCF4-285413F837C5}"/>
              </a:ext>
            </a:extLst>
          </p:cNvPr>
          <p:cNvSpPr>
            <a:spLocks noGrp="1"/>
          </p:cNvSpPr>
          <p:nvPr>
            <p:ph type="dt" sz="half" idx="10"/>
          </p:nvPr>
        </p:nvSpPr>
        <p:spPr/>
        <p:txBody>
          <a:bodyPr/>
          <a:lstStyle/>
          <a:p>
            <a:fld id="{0708E9ED-452A-4405-B9B6-A5DFFF7D82DB}"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xmlns=""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xmlns="" id="{0AE42624-788D-4EF2-A5F0-EF4FFC7B8EEB}"/>
              </a:ext>
            </a:extLst>
          </p:cNvPr>
          <p:cNvSpPr/>
          <p:nvPr userDrawn="1"/>
        </p:nvSpPr>
        <p:spPr>
          <a:xfrm>
            <a:off x="-2293257" y="-246743"/>
            <a:ext cx="1233714" cy="1233714"/>
          </a:xfrm>
          <a:prstGeom prst="ellipse">
            <a:avLst/>
          </a:prstGeom>
          <a:blipFill dpi="0" rotWithShape="1">
            <a:blip r:embed="rId15"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7B10909E-D792-4173-B9EB-8A45C52A5DBD}"/>
              </a:ext>
            </a:extLst>
          </p:cNvPr>
          <p:cNvSpPr/>
          <p:nvPr userDrawn="1"/>
        </p:nvSpPr>
        <p:spPr>
          <a:xfrm>
            <a:off x="-4782457" y="2742180"/>
            <a:ext cx="1233714" cy="1233714"/>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vi.wikipedia.org/w/index.php?title=Le_Paria&amp;action=edit&amp;redlink=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28.png"/><Relationship Id="rId12" Type="http://schemas.microsoft.com/office/2007/relationships/hdphoto" Target="../media/hdphoto7.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19.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5.jpg"/><Relationship Id="rId4" Type="http://schemas.openxmlformats.org/officeDocument/2006/relationships/notesSlide" Target="../notesSlides/notesSlide2.xml"/><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496659-D1A2-4B73-BFA7-6464F4AA9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25" name="文本框 24">
            <a:extLst>
              <a:ext uri="{FF2B5EF4-FFF2-40B4-BE49-F238E27FC236}">
                <a16:creationId xmlns:a16="http://schemas.microsoft.com/office/drawing/2014/main" xmlns="" id="{7ADB1A97-0858-4D3C-84E9-AB0133759EDB}"/>
              </a:ext>
            </a:extLst>
          </p:cNvPr>
          <p:cNvSpPr txBox="1"/>
          <p:nvPr/>
        </p:nvSpPr>
        <p:spPr>
          <a:xfrm>
            <a:off x="9527184" y="2939103"/>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xmlns=""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a16="http://schemas.microsoft.com/office/drawing/2014/main" xmlns="" id="{41E1BFFD-3EC3-4EE1-B37F-932B3B9F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a16="http://schemas.microsoft.com/office/drawing/2014/main" xmlns="" id="{3BFBA031-EC80-4D62-987A-B8FEA7AE11A9}"/>
              </a:ext>
            </a:extLst>
          </p:cNvPr>
          <p:cNvSpPr txBox="1"/>
          <p:nvPr/>
        </p:nvSpPr>
        <p:spPr>
          <a:xfrm>
            <a:off x="7801534" y="1496717"/>
            <a:ext cx="4160113"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21" name="TextBox 20"/>
          <p:cNvSpPr txBox="1"/>
          <p:nvPr/>
        </p:nvSpPr>
        <p:spPr>
          <a:xfrm>
            <a:off x="956603" y="4221879"/>
            <a:ext cx="790604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Mời các em xem video và trả lời câu hỏi trên.</a:t>
            </a:r>
          </a:p>
        </p:txBody>
      </p:sp>
      <p:pic>
        <p:nvPicPr>
          <p:cNvPr id="2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5402" y="3044280"/>
            <a:ext cx="84486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Video về Lãnh tụ Nguyễn Ái Quốc</a:t>
            </a:r>
          </a:p>
        </p:txBody>
      </p:sp>
    </p:spTree>
    <p:extLst>
      <p:ext uri="{BB962C8B-B14F-4D97-AF65-F5344CB8AC3E}">
        <p14:creationId xmlns:p14="http://schemas.microsoft.com/office/powerpoint/2010/main" val="30785245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6FA196D-E2C6-4CD7-A915-493A291B2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a16="http://schemas.microsoft.com/office/drawing/2014/main" xmlns="" id="{26FA196D-E2C6-4CD7-A915-493A291B2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a16="http://schemas.microsoft.com/office/drawing/2014/main" xmlns="" id="{1368A4F1-E0FA-4849-AA1D-45FE94CFF944}"/>
              </a:ext>
            </a:extLst>
          </p:cNvPr>
          <p:cNvGrpSpPr/>
          <p:nvPr/>
        </p:nvGrpSpPr>
        <p:grpSpPr>
          <a:xfrm>
            <a:off x="609397" y="403866"/>
            <a:ext cx="1918924" cy="1918924"/>
            <a:chOff x="786667" y="172511"/>
            <a:chExt cx="1918924" cy="1918924"/>
          </a:xfrm>
        </p:grpSpPr>
        <p:sp>
          <p:nvSpPr>
            <p:cNvPr id="1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xmlns=""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3037142" y="701608"/>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Hội nghị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a16="http://schemas.microsoft.com/office/drawing/2014/main" xmlns="" id="{41E1BFFD-3EC3-4EE1-B37F-932B3B9FA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1801115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311" y="915971"/>
            <a:ext cx="93972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Video về Hội nghị thành lập Đảng Cộng sản Việt Nam</a:t>
            </a:r>
          </a:p>
        </p:txBody>
      </p:sp>
    </p:spTree>
    <p:extLst>
      <p:ext uri="{BB962C8B-B14F-4D97-AF65-F5344CB8AC3E}">
        <p14:creationId xmlns:p14="http://schemas.microsoft.com/office/powerpoint/2010/main" val="29741444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a16="http://schemas.microsoft.com/office/drawing/2014/main" xmlns=""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a16="http://schemas.microsoft.com/office/drawing/2014/main" xmlns="" val="20000"/>
                    </a:ext>
                  </a:extLst>
                </a:gridCol>
                <a:gridCol w="6538156">
                  <a:extLst>
                    <a:ext uri="{9D8B030D-6E8A-4147-A177-3AD203B41FA5}">
                      <a16:colId xmlns:a16="http://schemas.microsoft.com/office/drawing/2014/main" xmlns="" val="20001"/>
                    </a:ext>
                  </a:extLst>
                </a:gridCol>
              </a:tblGrid>
              <a:tr h="744633">
                <a:tc>
                  <a:txBody>
                    <a:bodyPr/>
                    <a:lstStyle/>
                    <a:p>
                      <a:pPr algn="ctr"/>
                      <a:r>
                        <a:rPr lang="en-US" sz="2800" dirty="0" err="1">
                          <a:solidFill>
                            <a:srgbClr val="C00000"/>
                          </a:solidFill>
                          <a:latin typeface="Times New Roman" pitchFamily="18" charset="0"/>
                          <a:cs typeface="Times New Roman" pitchFamily="18" charset="0"/>
                        </a:rPr>
                        <a:t>Thời</a:t>
                      </a:r>
                      <a:r>
                        <a:rPr lang="en-US" sz="2800" baseline="0" dirty="0">
                          <a:solidFill>
                            <a:srgbClr val="C00000"/>
                          </a:solidFill>
                          <a:latin typeface="Times New Roman" pitchFamily="18" charset="0"/>
                          <a:cs typeface="Times New Roman" pitchFamily="18" charset="0"/>
                        </a:rPr>
                        <a:t> </a:t>
                      </a:r>
                      <a:r>
                        <a:rPr lang="en-US" sz="2800" baseline="0" dirty="0" err="1">
                          <a:solidFill>
                            <a:srgbClr val="C00000"/>
                          </a:solidFill>
                          <a:latin typeface="Times New Roman" pitchFamily="18" charset="0"/>
                          <a:cs typeface="Times New Roman" pitchFamily="18" charset="0"/>
                        </a:rPr>
                        <a:t>gian</a:t>
                      </a:r>
                      <a:endParaRPr lang="en-US" sz="2800" b="1" dirty="0">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dirty="0">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dirty="0" err="1">
                <a:ln>
                  <a:solidFill>
                    <a:srgbClr val="000000"/>
                  </a:solidFill>
                </a:ln>
                <a:solidFill>
                  <a:srgbClr val="000000"/>
                </a:solidFill>
                <a:latin typeface="Times New Roman" pitchFamily="18" charset="0"/>
                <a:cs typeface="Times New Roman" pitchFamily="18" charset="0"/>
              </a:rPr>
              <a:t>Đầu</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xuân</a:t>
            </a:r>
            <a:r>
              <a:rPr lang="en-US" sz="2800" b="1" dirty="0">
                <a:ln>
                  <a:solidFill>
                    <a:srgbClr val="000000"/>
                  </a:solidFill>
                </a:ln>
                <a:solidFill>
                  <a:srgbClr val="000000"/>
                </a:solidFill>
                <a:latin typeface="Times New Roman" pitchFamily="18" charset="0"/>
                <a:cs typeface="Times New Roman" pitchFamily="18" charset="0"/>
              </a:rPr>
              <a:t>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dirty="0" err="1">
                <a:ln>
                  <a:solidFill>
                    <a:srgbClr val="000000"/>
                  </a:solidFill>
                </a:ln>
                <a:solidFill>
                  <a:srgbClr val="000000"/>
                </a:solidFill>
                <a:latin typeface="Times New Roman" pitchFamily="18" charset="0"/>
                <a:cs typeface="Times New Roman" pitchFamily="18" charset="0"/>
              </a:rPr>
              <a:t>Hồng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Công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Trung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Quốc</a:t>
            </a:r>
            <a:r>
              <a:rPr lang="en-US" sz="2800" b="1" dirty="0">
                <a:ln>
                  <a:solidFill>
                    <a:srgbClr val="000000"/>
                  </a:solidFill>
                </a:ln>
                <a:solidFill>
                  <a:srgbClr val="000000"/>
                </a:solidFill>
                <a:latin typeface="Times New Roman" pitchFamily="18" charset="0"/>
                <a:cs typeface="Times New Roman" pitchFamily="18" charset="0"/>
              </a:rPr>
              <a:t>)</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dirty="0" err="1" smtClean="0">
                <a:ln>
                  <a:solidFill>
                    <a:srgbClr val="000000"/>
                  </a:solidFill>
                </a:ln>
                <a:solidFill>
                  <a:srgbClr val="000000"/>
                </a:solidFill>
                <a:latin typeface="Times New Roman" pitchFamily="18" charset="0"/>
                <a:cs typeface="Times New Roman" pitchFamily="18" charset="0"/>
              </a:rPr>
              <a:t>Nguyễn</a:t>
            </a:r>
            <a:r>
              <a:rPr lang="en-US" sz="2800" b="1" dirty="0" smtClean="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Ái</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Quốc</a:t>
            </a:r>
            <a:endParaRPr lang="en-US" sz="2800" b="1" dirty="0">
              <a:ln>
                <a:solidFill>
                  <a:srgbClr val="000000"/>
                </a:solidFill>
              </a:ln>
              <a:solidFill>
                <a:srgbClr val="000000"/>
              </a:solidFill>
              <a:latin typeface="Times New Roman" pitchFamily="18" charset="0"/>
              <a:cs typeface="Times New Roman" pitchFamily="18" charset="0"/>
            </a:endParaRPr>
          </a:p>
        </p:txBody>
      </p:sp>
      <p:sp>
        <p:nvSpPr>
          <p:cNvPr id="34" name="TextBox 33"/>
          <p:cNvSpPr txBox="1"/>
          <p:nvPr/>
        </p:nvSpPr>
        <p:spPr>
          <a:xfrm>
            <a:off x="3985846" y="4370363"/>
            <a:ext cx="6553200" cy="1384995"/>
          </a:xfrm>
          <a:prstGeom prst="rect">
            <a:avLst/>
          </a:prstGeom>
          <a:noFill/>
        </p:spPr>
        <p:txBody>
          <a:bodyPr wrap="square" rtlCol="0">
            <a:spAutoFit/>
          </a:bodyPr>
          <a:lstStyle/>
          <a:p>
            <a:pPr algn="just"/>
            <a:r>
              <a:rPr lang="en-US" sz="2800" b="1" dirty="0" err="1">
                <a:ln>
                  <a:solidFill>
                    <a:srgbClr val="000000"/>
                  </a:solidFill>
                </a:ln>
                <a:solidFill>
                  <a:srgbClr val="000000"/>
                </a:solidFill>
                <a:latin typeface="Times New Roman" pitchFamily="18" charset="0"/>
                <a:cs typeface="Times New Roman" pitchFamily="18" charset="0"/>
              </a:rPr>
              <a:t>Hợp</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nhất</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smtClean="0">
                <a:ln>
                  <a:solidFill>
                    <a:srgbClr val="000000"/>
                  </a:solidFill>
                </a:ln>
                <a:solidFill>
                  <a:srgbClr val="000000"/>
                </a:solidFill>
                <a:latin typeface="Times New Roman" pitchFamily="18" charset="0"/>
                <a:cs typeface="Times New Roman" pitchFamily="18" charset="0"/>
              </a:rPr>
              <a:t>3 </a:t>
            </a:r>
            <a:r>
              <a:rPr lang="en-US" sz="2800" b="1" dirty="0" err="1" smtClean="0">
                <a:ln>
                  <a:solidFill>
                    <a:srgbClr val="000000"/>
                  </a:solidFill>
                </a:ln>
                <a:solidFill>
                  <a:srgbClr val="000000"/>
                </a:solidFill>
                <a:latin typeface="Times New Roman" pitchFamily="18" charset="0"/>
                <a:cs typeface="Times New Roman" pitchFamily="18" charset="0"/>
              </a:rPr>
              <a:t>tổ</a:t>
            </a:r>
            <a:r>
              <a:rPr lang="en-US" sz="2800" b="1" dirty="0" smtClean="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chức</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smtClean="0">
                <a:ln>
                  <a:solidFill>
                    <a:srgbClr val="000000"/>
                  </a:solidFill>
                </a:ln>
                <a:solidFill>
                  <a:srgbClr val="000000"/>
                </a:solidFill>
                <a:latin typeface="Times New Roman" pitchFamily="18" charset="0"/>
                <a:cs typeface="Times New Roman" pitchFamily="18" charset="0"/>
              </a:rPr>
              <a:t>thành</a:t>
            </a:r>
            <a:r>
              <a:rPr lang="en-US" sz="2800" b="1" dirty="0" smtClean="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một</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đảng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cộng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sản</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duy</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nhất</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lấy</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tên</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là</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Đảng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Cộng</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sản</a:t>
            </a:r>
            <a:r>
              <a:rPr lang="en-US" sz="2800" b="1" dirty="0">
                <a:ln>
                  <a:solidFill>
                    <a:srgbClr val="000000"/>
                  </a:solidFill>
                </a:ln>
                <a:solidFill>
                  <a:srgbClr val="000000"/>
                </a:solidFill>
                <a:latin typeface="Times New Roman" pitchFamily="18" charset="0"/>
                <a:cs typeface="Times New Roman" pitchFamily="18" charset="0"/>
              </a:rPr>
              <a:t> </a:t>
            </a:r>
            <a:r>
              <a:rPr lang="en-US" sz="2800" b="1" dirty="0" err="1">
                <a:ln>
                  <a:solidFill>
                    <a:srgbClr val="000000"/>
                  </a:solidFill>
                </a:ln>
                <a:solidFill>
                  <a:srgbClr val="000000"/>
                </a:solidFill>
                <a:latin typeface="Times New Roman" pitchFamily="18" charset="0"/>
                <a:cs typeface="Times New Roman" pitchFamily="18" charset="0"/>
              </a:rPr>
              <a:t>Việt</a:t>
            </a:r>
            <a:r>
              <a:rPr lang="en-US" sz="2800" b="1">
                <a:ln>
                  <a:solidFill>
                    <a:srgbClr val="000000"/>
                  </a:solidFill>
                </a:ln>
                <a:solidFill>
                  <a:srgbClr val="000000"/>
                </a:solidFill>
                <a:latin typeface="Times New Roman" pitchFamily="18" charset="0"/>
                <a:cs typeface="Times New Roman" pitchFamily="18" charset="0"/>
              </a:rPr>
              <a:t> </a:t>
            </a:r>
            <a:r>
              <a:rPr lang="en-US" sz="2800" b="1" smtClean="0">
                <a:ln>
                  <a:solidFill>
                    <a:srgbClr val="000000"/>
                  </a:solidFill>
                </a:ln>
                <a:solidFill>
                  <a:srgbClr val="000000"/>
                </a:solidFill>
                <a:latin typeface="Times New Roman" pitchFamily="18" charset="0"/>
                <a:cs typeface="Times New Roman" pitchFamily="18" charset="0"/>
              </a:rPr>
              <a:t>Nam</a:t>
            </a:r>
            <a:r>
              <a:rPr lang="en-US" sz="2800" b="1">
                <a:ln>
                  <a:solidFill>
                    <a:srgbClr val="000000"/>
                  </a:solidFill>
                </a:ln>
                <a:solidFill>
                  <a:srgbClr val="000000"/>
                </a:solidFill>
                <a:latin typeface="Times New Roman" pitchFamily="18" charset="0"/>
                <a:cs typeface="Times New Roman" pitchFamily="18" charset="0"/>
              </a:rPr>
              <a:t>.</a:t>
            </a:r>
            <a:endParaRPr lang="en-US" sz="2800" b="1" dirty="0">
              <a:ln>
                <a:solidFill>
                  <a:srgbClr val="000000"/>
                </a:solidFill>
              </a:ln>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961268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a16="http://schemas.microsoft.com/office/drawing/2014/main" xmlns=""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xmlns=""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3" tooltip="Le Paria (chưa được viế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xmlns=""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a16="http://schemas.microsoft.com/office/drawing/2014/main" xmlns=""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1. Nguyễn Tất Thành ra đi tìm đường cứu nước vào ngày tháng năm nào?</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00512" y="3945462"/>
            <a:ext cx="1997750" cy="3020564"/>
          </a:xfrm>
          <a:prstGeom prst="rect">
            <a:avLst/>
          </a:prstGeom>
        </p:spPr>
      </p:pic>
    </p:spTree>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6FA196D-E2C6-4CD7-A915-493A291B2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5" name="组合 3">
            <a:extLst>
              <a:ext uri="{FF2B5EF4-FFF2-40B4-BE49-F238E27FC236}">
                <a16:creationId xmlns:a16="http://schemas.microsoft.com/office/drawing/2014/main" xmlns="" id="{1368A4F1-E0FA-4849-AA1D-45FE94CFF944}"/>
              </a:ext>
            </a:extLst>
          </p:cNvPr>
          <p:cNvGrpSpPr/>
          <p:nvPr/>
        </p:nvGrpSpPr>
        <p:grpSpPr>
          <a:xfrm>
            <a:off x="609397" y="403866"/>
            <a:ext cx="1918924" cy="1918924"/>
            <a:chOff x="786667" y="172511"/>
            <a:chExt cx="1918924" cy="1918924"/>
          </a:xfrm>
        </p:grpSpPr>
        <p:sp>
          <p:nvSpPr>
            <p:cNvPr id="16"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xmlns="" id="{2D35ACB7-07B8-4913-B001-ABB9D931361E}"/>
                </a:ext>
              </a:extLst>
            </p:cNvPr>
            <p:cNvSpPr txBox="1"/>
            <p:nvPr/>
          </p:nvSpPr>
          <p:spPr>
            <a:xfrm>
              <a:off x="786667" y="317454"/>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3037141" y="701608"/>
            <a:ext cx="6528889"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Ý nghĩa của việc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46" y="2164923"/>
            <a:ext cx="6460881" cy="430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9265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a16="http://schemas.microsoft.com/office/drawing/2014/main" xmlns=""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a16="http://schemas.microsoft.com/office/drawing/2014/main" xmlns=""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xmlns=""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a16="http://schemas.microsoft.com/office/drawing/2014/main" xmlns=""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a16="http://schemas.microsoft.com/office/drawing/2014/main" xmlns=""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a16="http://schemas.microsoft.com/office/drawing/2014/main" xmlns=""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B3496659-D1A2-4B73-BFA7-6464F4AA9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文本框 24">
            <a:extLst>
              <a:ext uri="{FF2B5EF4-FFF2-40B4-BE49-F238E27FC236}">
                <a16:creationId xmlns:a16="http://schemas.microsoft.com/office/drawing/2014/main" xmlns="" id="{7ADB1A97-0858-4D3C-84E9-AB0133759EDB}"/>
              </a:ext>
            </a:extLst>
          </p:cNvPr>
          <p:cNvSpPr txBox="1"/>
          <p:nvPr/>
        </p:nvSpPr>
        <p:spPr>
          <a:xfrm>
            <a:off x="9292261" y="2072704"/>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4" name="1分40秒 ">
            <a:hlinkClick r:id="" action="ppaction://media"/>
            <a:extLst>
              <a:ext uri="{FF2B5EF4-FFF2-40B4-BE49-F238E27FC236}">
                <a16:creationId xmlns:a16="http://schemas.microsoft.com/office/drawing/2014/main" xmlns=""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664783"/>
            <a:ext cx="609600" cy="609600"/>
          </a:xfrm>
          <a:prstGeom prst="rect">
            <a:avLst/>
          </a:prstGeom>
        </p:spPr>
      </p:pic>
      <p:grpSp>
        <p:nvGrpSpPr>
          <p:cNvPr id="5" name="Group 4"/>
          <p:cNvGrpSpPr/>
          <p:nvPr/>
        </p:nvGrpSpPr>
        <p:grpSpPr>
          <a:xfrm>
            <a:off x="-48042" y="-4266"/>
            <a:ext cx="6955280" cy="4604401"/>
            <a:chOff x="17570" y="0"/>
            <a:chExt cx="8004877" cy="5465370"/>
          </a:xfrm>
        </p:grpSpPr>
        <p:pic>
          <p:nvPicPr>
            <p:cNvPr id="6" name="图片 4">
              <a:extLst>
                <a:ext uri="{FF2B5EF4-FFF2-40B4-BE49-F238E27FC236}">
                  <a16:creationId xmlns:a16="http://schemas.microsoft.com/office/drawing/2014/main" xmlns="" id="{41E1BFFD-3EC3-4EE1-B37F-932B3B9F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xmlns=""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extLst>
      <p:ext uri="{BB962C8B-B14F-4D97-AF65-F5344CB8AC3E}">
        <p14:creationId xmlns:p14="http://schemas.microsoft.com/office/powerpoint/2010/main" val="3909192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496659-D1A2-4B73-BFA7-6464F4AA9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a16="http://schemas.microsoft.com/office/drawing/2014/main" xmlns=""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xmlns=""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a16="http://schemas.microsoft.com/office/drawing/2014/main" xmlns="" id="{41E1BFFD-3EC3-4EE1-B37F-932B3B9F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a16="http://schemas.microsoft.com/office/drawing/2014/main" xmlns="" id="{3BFBA031-EC80-4D62-987A-B8FEA7AE11A9}"/>
              </a:ext>
            </a:extLst>
          </p:cNvPr>
          <p:cNvSpPr txBox="1"/>
          <p:nvPr/>
        </p:nvSpPr>
        <p:spPr>
          <a:xfrm>
            <a:off x="1019211" y="1257631"/>
            <a:ext cx="10036984" cy="1938992"/>
          </a:xfrm>
          <a:prstGeom prst="rect">
            <a:avLst/>
          </a:prstGeom>
          <a:noFill/>
        </p:spPr>
        <p:txBody>
          <a:bodyPr wrap="square" rtlCol="0">
            <a:spAutoFit/>
          </a:bodyPr>
          <a:lstStyle/>
          <a:p>
            <a:pPr lvl="0" algn="ctr">
              <a:defRPr/>
            </a:pPr>
            <a:r>
              <a:rPr lang="en-US" altLang="zh-CN" sz="60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0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0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0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xmlns="" id="{7ADB1A97-0858-4D3C-84E9-AB0133759EDB}"/>
              </a:ext>
            </a:extLst>
          </p:cNvPr>
          <p:cNvSpPr txBox="1"/>
          <p:nvPr/>
        </p:nvSpPr>
        <p:spPr>
          <a:xfrm>
            <a:off x="9475450" y="6392427"/>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14" name="文本框 24">
            <a:extLst>
              <a:ext uri="{FF2B5EF4-FFF2-40B4-BE49-F238E27FC236}">
                <a16:creationId xmlns:a16="http://schemas.microsoft.com/office/drawing/2014/main" xmlns="" id="{7ADB1A97-0858-4D3C-84E9-AB0133759EDB}"/>
              </a:ext>
            </a:extLst>
          </p:cNvPr>
          <p:cNvSpPr txBox="1"/>
          <p:nvPr/>
        </p:nvSpPr>
        <p:spPr>
          <a:xfrm>
            <a:off x="4824876" y="229081"/>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xmlns="" id="{3A905162-6B94-4DE8-98FD-55E838A89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a16="http://schemas.microsoft.com/office/drawing/2014/main" xmlns=""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4899548" y="280453"/>
            <a:ext cx="3848668" cy="923330"/>
          </a:xfrm>
          <a:prstGeom prst="rect">
            <a:avLst/>
          </a:prstGeom>
          <a:noFill/>
        </p:spPr>
        <p:txBody>
          <a:bodyPr wrap="square" rtlCol="0">
            <a:spAutoFit/>
          </a:bodyPr>
          <a:lstStyle/>
          <a:p>
            <a:r>
              <a:rPr lang="en-US" sz="5400">
                <a:solidFill>
                  <a:srgbClr val="D4663B"/>
                </a:solidFill>
                <a:latin typeface="UTM Alberta Heavy" panose="02040603050506020204" pitchFamily="18" charset="0"/>
              </a:rPr>
              <a:t>Mục tiêu</a:t>
            </a: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a16="http://schemas.microsoft.com/office/drawing/2014/main" xmlns=""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a16="http://schemas.microsoft.com/office/drawing/2014/main" xmlns=""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a16="http://schemas.microsoft.com/office/drawing/2014/main" xmlns=""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a16="http://schemas.microsoft.com/office/drawing/2014/main" xmlns=""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a16="http://schemas.microsoft.com/office/drawing/2014/main" xmlns="" id="{41E1BFFD-3EC3-4EE1-B37F-932B3B9F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6FA196D-E2C6-4CD7-A915-493A291B2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4" name="组合 3">
            <a:extLst>
              <a:ext uri="{FF2B5EF4-FFF2-40B4-BE49-F238E27FC236}">
                <a16:creationId xmlns:a16="http://schemas.microsoft.com/office/drawing/2014/main" xmlns="" id="{1368A4F1-E0FA-4849-AA1D-45FE94CFF944}"/>
              </a:ext>
            </a:extLst>
          </p:cNvPr>
          <p:cNvGrpSpPr/>
          <p:nvPr/>
        </p:nvGrpSpPr>
        <p:grpSpPr>
          <a:xfrm>
            <a:off x="609397" y="403866"/>
            <a:ext cx="1918924" cy="1918924"/>
            <a:chOff x="786667" y="172511"/>
            <a:chExt cx="1918924" cy="1918924"/>
          </a:xfrm>
        </p:grpSpPr>
        <p:sp>
          <p:nvSpPr>
            <p:cNvPr id="19"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xmlns=""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1"/>
          <p:cNvSpPr txBox="1"/>
          <p:nvPr/>
        </p:nvSpPr>
        <p:spPr>
          <a:xfrm>
            <a:off x="3627985" y="625572"/>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Hoàn cảnh ra đời của</a:t>
            </a:r>
          </a:p>
          <a:p>
            <a:r>
              <a:rPr lang="en-US" sz="4000">
                <a:solidFill>
                  <a:srgbClr val="D7663A"/>
                </a:solidFill>
                <a:latin typeface="UTM Alberta Heavy" panose="02040603050506020204" pitchFamily="18" charset="0"/>
              </a:rPr>
              <a:t>Đảng Cộng sản Việt Nam</a:t>
            </a:r>
          </a:p>
        </p:txBody>
      </p:sp>
      <p:pic>
        <p:nvPicPr>
          <p:cNvPr id="9"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885" y="2220804"/>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Quan sát video và cho biết: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tháng 6 đến tháng 9 năm 1929, Việt Nam lần lượt ra đời mấy tổ chức cộng sản? Hãy nêu tên những tổ chức đó.</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549" y="729211"/>
            <a:ext cx="6877002" cy="369332"/>
          </a:xfrm>
          <a:prstGeom prst="rect">
            <a:avLst/>
          </a:prstGeom>
          <a:noFill/>
        </p:spPr>
        <p:txBody>
          <a:bodyPr wrap="square" rtlCol="0">
            <a:spAutoFit/>
          </a:bodyPr>
          <a:lstStyle/>
          <a:p>
            <a:r>
              <a:rPr lang="en-US"/>
              <a:t>Video về hoàn cảnh ra đời của Đảng Cộng sản Việt Nam</a:t>
            </a:r>
          </a:p>
        </p:txBody>
      </p:sp>
    </p:spTree>
    <p:extLst>
      <p:ext uri="{BB962C8B-B14F-4D97-AF65-F5344CB8AC3E}">
        <p14:creationId xmlns:p14="http://schemas.microsoft.com/office/powerpoint/2010/main" val="1274047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800</TotalTime>
  <Words>1100</Words>
  <Application>Microsoft Office PowerPoint</Application>
  <PresentationFormat>Custom</PresentationFormat>
  <Paragraphs>162</Paragraphs>
  <Slides>26</Slides>
  <Notes>17</Notes>
  <HiddenSlides>0</HiddenSlides>
  <MMClips>3</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SKY</cp:lastModifiedBy>
  <cp:revision>68</cp:revision>
  <dcterms:created xsi:type="dcterms:W3CDTF">2019-05-28T06:54:44Z</dcterms:created>
  <dcterms:modified xsi:type="dcterms:W3CDTF">2022-10-18T10:01:13Z</dcterms:modified>
  <cp:category>9Slide.vn</cp:category>
</cp:coreProperties>
</file>