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0" r:id="rId12"/>
    <p:sldId id="273" r:id="rId13"/>
    <p:sldId id="275" r:id="rId14"/>
    <p:sldId id="274" r:id="rId15"/>
    <p:sldId id="276" r:id="rId16"/>
    <p:sldId id="279" r:id="rId17"/>
    <p:sldId id="285" r:id="rId18"/>
    <p:sldId id="282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TM Amerika Sans" panose="02040603050506020204" pitchFamily="18" charset="0"/>
      <p:regular r:id="rId28"/>
    </p:embeddedFont>
    <p:embeddedFont>
      <p:font typeface="UTM Tam Le" panose="02040603050506020204" pitchFamily="18" charset="0"/>
      <p:regular r:id="rId29"/>
    </p:embeddedFont>
    <p:embeddedFont>
      <p:font typeface="UTM Windsor BT" panose="02040603050506020204" pitchFamily="18" charset="0"/>
      <p:regular r:id="rId30"/>
    </p:embeddedFont>
    <p:embeddedFont>
      <p:font typeface="UVN Banh Mi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E4"/>
    <a:srgbClr val="F8C8C4"/>
    <a:srgbClr val="F19790"/>
    <a:srgbClr val="E64336"/>
    <a:srgbClr val="48782D"/>
    <a:srgbClr val="EF9D3A"/>
    <a:srgbClr val="A6E4EC"/>
    <a:srgbClr val="E8F8FA"/>
    <a:srgbClr val="F24E9B"/>
    <a:srgbClr val="FCD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080E-8FA9-4751-8954-57189804FF01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DE9E-FA50-4CDE-978D-19919D96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3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C134-DFE4-49D0-AF6C-A9F4B6F0168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50F0-A905-48A3-B697-CEEC6DB4C3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487" y="6519446"/>
            <a:ext cx="60676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>
                <a:ln w="0"/>
                <a:solidFill>
                  <a:srgbClr val="FCE6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Tam Le" panose="02040603050506020204" pitchFamily="18" charset="0"/>
              </a:rPr>
              <a:t>KTUTS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206" y="2794000"/>
            <a:ext cx="1009856" cy="8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-88483" y="0"/>
            <a:ext cx="12192000" cy="6887981"/>
          </a:xfrm>
          <a:custGeom>
            <a:avLst/>
            <a:gdLst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87981"/>
              <a:gd name="connsiteX1" fmla="*/ 0 w 12192000"/>
              <a:gd name="connsiteY1" fmla="*/ 0 h 6887981"/>
              <a:gd name="connsiteX2" fmla="*/ 12192000 w 12192000"/>
              <a:gd name="connsiteY2" fmla="*/ 6887981 h 6887981"/>
              <a:gd name="connsiteX3" fmla="*/ 0 w 12192000"/>
              <a:gd name="connsiteY3" fmla="*/ 6858000 h 68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87981">
                <a:moveTo>
                  <a:pt x="0" y="6858000"/>
                </a:moveTo>
                <a:lnTo>
                  <a:pt x="0" y="0"/>
                </a:lnTo>
                <a:lnTo>
                  <a:pt x="12192000" y="6887981"/>
                </a:lnTo>
                <a:lnTo>
                  <a:pt x="0" y="6858000"/>
                </a:lnTo>
                <a:close/>
              </a:path>
            </a:pathLst>
          </a:custGeom>
          <a:solidFill>
            <a:srgbClr val="FE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88" y="-38412"/>
            <a:ext cx="12260288" cy="6896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151" y="3221094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E60E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UTM Windsor BT" panose="02040603050506020204" pitchFamily="18" charset="0"/>
              </a:rPr>
              <a:t>T</a:t>
            </a:r>
            <a:r>
              <a:rPr lang="en-US" sz="5400" b="0" cap="none" spc="0">
                <a:ln w="0"/>
                <a:solidFill>
                  <a:srgbClr val="E60E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UTM Windsor BT" panose="02040603050506020204" pitchFamily="18" charset="0"/>
              </a:rPr>
              <a:t>ập làm văn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26" y="4144379"/>
            <a:ext cx="870873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n w="0"/>
                <a:solidFill>
                  <a:srgbClr val="1A5E8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UTM Amerika Sans" panose="02040603050506020204" pitchFamily="18" charset="0"/>
              </a:rPr>
              <a:t>LUYỆN TẬP XÂY DỰNG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n w="0"/>
                <a:solidFill>
                  <a:srgbClr val="1A5E8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UTM Amerika Sans" panose="02040603050506020204" pitchFamily="18" charset="0"/>
              </a:rPr>
              <a:t>ĐOẠN VĂN KỂ CHUYỆN</a:t>
            </a:r>
            <a:endParaRPr lang="en-US" sz="6000" b="1" cap="none" spc="0">
              <a:ln w="0"/>
              <a:solidFill>
                <a:srgbClr val="1A5E84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0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950" y="869245"/>
            <a:ext cx="10706100" cy="447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hãy d</a:t>
            </a:r>
            <a:r>
              <a:rPr lang="vi-VN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ựa vào tranh và </a:t>
            </a:r>
            <a:r>
              <a:rPr lang="en-US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dẫn </a:t>
            </a:r>
            <a:r>
              <a:rPr lang="vi-VN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 tranh, thi kể lại </a:t>
            </a:r>
            <a:br>
              <a:rPr lang="en-US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 Ba lưỡi rìu</a:t>
            </a:r>
            <a:r>
              <a:rPr lang="en-US" sz="66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64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908256"/>
            <a:ext cx="11201400" cy="5911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6983" y="104936"/>
            <a:ext cx="378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LƯỠI RÌU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1" b="45521"/>
          <a:stretch/>
        </p:blipFill>
        <p:spPr>
          <a:xfrm>
            <a:off x="5492873" y="213061"/>
            <a:ext cx="8616701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1" b="45521"/>
          <a:stretch/>
        </p:blipFill>
        <p:spPr>
          <a:xfrm>
            <a:off x="-1875534" y="104061"/>
            <a:ext cx="861670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44" y="615992"/>
            <a:ext cx="9818112" cy="54117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00" y="641554"/>
            <a:ext cx="4805400" cy="6002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0468" y="2647604"/>
            <a:ext cx="56749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ln w="0"/>
                <a:solidFill>
                  <a:srgbClr val="004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800" b="1">
                <a:ln w="0"/>
                <a:solidFill>
                  <a:srgbClr val="004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 kể lại cốt truyện </a:t>
            </a:r>
            <a:endParaRPr lang="en-US" sz="4800" b="1">
              <a:ln w="0"/>
              <a:solidFill>
                <a:srgbClr val="00457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ln w="0"/>
                <a:solidFill>
                  <a:srgbClr val="004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lưỡi rìu</a:t>
            </a:r>
            <a:endParaRPr lang="en-US" sz="4800">
              <a:solidFill>
                <a:srgbClr val="004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0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80796" y="-235926"/>
            <a:ext cx="9230407" cy="7367951"/>
          </a:xfrm>
          <a:prstGeom prst="ellipse">
            <a:avLst/>
          </a:prstGeom>
          <a:solidFill>
            <a:srgbClr val="FF6B3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Oval 4"/>
          <p:cNvSpPr/>
          <p:nvPr/>
        </p:nvSpPr>
        <p:spPr>
          <a:xfrm>
            <a:off x="1800224" y="19050"/>
            <a:ext cx="8591552" cy="6858000"/>
          </a:xfrm>
          <a:prstGeom prst="ellipse">
            <a:avLst/>
          </a:prstGeom>
          <a:solidFill>
            <a:srgbClr val="FF6B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316" y="631893"/>
            <a:ext cx="741536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6000" b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ý nêu dưới mỗi tranh thành một đoạn văn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83476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5470" y="147484"/>
            <a:ext cx="1192653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5847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</a:p>
          <a:p>
            <a:pPr marL="914400" indent="-914400">
              <a:buAutoNum type="alphaLcParenR"/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dung đầy đủ diễn biến trong </a:t>
            </a:r>
            <a:b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 đoạn:</a:t>
            </a:r>
          </a:p>
          <a:p>
            <a:pPr marL="2057400" lvl="3" indent="-685800">
              <a:buFontTx/>
              <a:buChar char="-"/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nhân vật làm gì?</a:t>
            </a:r>
          </a:p>
          <a:p>
            <a:pPr marL="2057400" lvl="3" indent="-685800">
              <a:buFontTx/>
              <a:buChar char="-"/>
            </a:pPr>
            <a:r>
              <a:rPr lang="en-US" sz="4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nhân vật nói gì?</a:t>
            </a:r>
          </a:p>
          <a:p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Miêu tả:</a:t>
            </a:r>
          </a:p>
          <a:p>
            <a:pPr marL="2057400" lvl="3" indent="-685800">
              <a:buFontTx/>
              <a:buChar char="-"/>
            </a:pPr>
            <a:r>
              <a:rPr lang="en-US" sz="4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 hình của các nhân vật.</a:t>
            </a:r>
          </a:p>
          <a:p>
            <a:pPr marL="2057400" lvl="3" indent="-685800">
              <a:buFontTx/>
              <a:buChar char="-"/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Lưỡi rìu vàng, rìu bạc, rìu sắt.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26925" r="26607" b="28486"/>
          <a:stretch/>
        </p:blipFill>
        <p:spPr>
          <a:xfrm>
            <a:off x="-19050" y="4705350"/>
            <a:ext cx="22860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t="28520" r="27110" b="30291"/>
          <a:stretch/>
        </p:blipFill>
        <p:spPr>
          <a:xfrm rot="16200000" flipH="1">
            <a:off x="10020302" y="95248"/>
            <a:ext cx="2190749" cy="2076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4" y="1747004"/>
            <a:ext cx="2968676" cy="29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4550" cy="3666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791874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vật làm gì?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vật nói gì?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hình của các nhân vật</a:t>
            </a: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lang="vi-VN" sz="2800" b="1">
              <a:solidFill>
                <a:srgbClr val="6646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 rìu vàng, rìu bạc</a:t>
            </a: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r>
              <a:rPr lang="vi-VN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rìu sắt</a:t>
            </a:r>
            <a:r>
              <a:rPr lang="en-US" sz="28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>
              <a:solidFill>
                <a:srgbClr val="6646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387322"/>
            <a:ext cx="11887200" cy="250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chàng tiều phu đang đốn củi thì lưỡi rìu bị văng xuống sông.</a:t>
            </a:r>
          </a:p>
          <a:p>
            <a:pPr marL="457200" indent="-45720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 buồn bã nói: "Cả nhà ta chỉ trông vào lưỡi rìu này.</a:t>
            </a: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mất</a:t>
            </a: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 thì sống thế nào đây</a:t>
            </a: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marL="457200" indent="-45720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 ti</a:t>
            </a: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phu nghèo, ở trần, quấn khăn mỏ rìu</a:t>
            </a: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 rìu sắt bóng loáng.</a:t>
            </a:r>
            <a:endParaRPr lang="en-US" sz="36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3585" y="30016"/>
            <a:ext cx="257600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vi-VN" sz="3600" b="1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7714" y="3666928"/>
            <a:ext cx="257600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endParaRPr lang="vi-VN" sz="3600" b="1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82643" y="4292072"/>
            <a:ext cx="3898342" cy="3898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2643" y="-1354695"/>
            <a:ext cx="3898342" cy="38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8102"/>
            <a:ext cx="8343900" cy="6739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26" y="1646809"/>
            <a:ext cx="5360724" cy="5360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326" y="1646809"/>
            <a:ext cx="6198924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ln w="0"/>
                <a:solidFill>
                  <a:srgbClr val="E643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phát triển ý, xây dựng đoạn văn kể chuyện</a:t>
            </a:r>
            <a:endParaRPr lang="en-US" sz="5400" b="1" cap="none" spc="0">
              <a:ln w="0"/>
              <a:solidFill>
                <a:srgbClr val="E643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3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908256"/>
            <a:ext cx="11201400" cy="5911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6983" y="104936"/>
            <a:ext cx="378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LƯỠI RÌU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1" b="45521"/>
          <a:stretch/>
        </p:blipFill>
        <p:spPr>
          <a:xfrm>
            <a:off x="5492873" y="213061"/>
            <a:ext cx="8616701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1" b="45521"/>
          <a:stretch/>
        </p:blipFill>
        <p:spPr>
          <a:xfrm>
            <a:off x="-1875534" y="104061"/>
            <a:ext cx="861670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-849737"/>
            <a:ext cx="9867900" cy="8082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78" y="2101734"/>
            <a:ext cx="5041402" cy="5041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0579" y="2101734"/>
            <a:ext cx="54024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0"/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50624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07407E-6 L -0.95052 -0.02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2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9" y="1191649"/>
            <a:ext cx="5041402" cy="5041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7374" y="2604354"/>
            <a:ext cx="7133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>
                <a:ln w="0"/>
                <a:solidFill>
                  <a:srgbClr val="F24E9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Chúc các em học tốt!</a:t>
            </a:r>
            <a:endParaRPr lang="en-US" sz="6600" b="0" cap="none" spc="0">
              <a:ln w="0"/>
              <a:solidFill>
                <a:srgbClr val="F24E9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5974" y="607750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gợi ý ở mỗi tranh.</a:t>
            </a:r>
            <a:endParaRPr lang="en-US" sz="54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" y="918028"/>
            <a:ext cx="4626030" cy="4626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7735" y="2824752"/>
            <a:ext cx="2210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0461" y="2353880"/>
            <a:ext cx="6843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chú thích, tìm hiểu </a:t>
            </a:r>
          </a:p>
          <a:p>
            <a:r>
              <a:rPr lang="en-US" sz="5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dung.</a:t>
            </a:r>
            <a:endParaRPr lang="en-US" sz="54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4353" y="4931006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lại cốt truyện Ba lưỡi rìu.</a:t>
            </a:r>
            <a:endParaRPr lang="en-US" sz="54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5" y="419404"/>
            <a:ext cx="1400768" cy="1400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38" y="2319302"/>
            <a:ext cx="1400768" cy="1400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3" y="4767786"/>
            <a:ext cx="1400768" cy="140076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8600" y="228600"/>
            <a:ext cx="11737301" cy="6392635"/>
          </a:xfrm>
          <a:prstGeom prst="roundRect">
            <a:avLst/>
          </a:prstGeom>
          <a:noFill/>
          <a:ln w="85725" cmpd="thinThick">
            <a:solidFill>
              <a:srgbClr val="779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8499" y="5312755"/>
            <a:ext cx="2095500" cy="7232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4" y="176463"/>
            <a:ext cx="7717311" cy="477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1450" y="5312755"/>
            <a:ext cx="12020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chàng tiều phu đang đốn củi thì lưỡi rìu bị văng xuống sông.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71" y="-63110"/>
            <a:ext cx="4492716" cy="55117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38906" y="1609160"/>
            <a:ext cx="3449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 phu</a:t>
            </a:r>
            <a:r>
              <a:rPr lang="en-US" sz="36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600" b="1">
                <a:solidFill>
                  <a:srgbClr val="6646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đàn ông làm nghề kiếm củi trong rừng</a:t>
            </a:r>
            <a:endParaRPr lang="en-US" sz="3600" b="1">
              <a:solidFill>
                <a:srgbClr val="6646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979148" y="-1721145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99" y="162117"/>
            <a:ext cx="8280000" cy="5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98014" y="6088559"/>
            <a:ext cx="856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cụ già hiện ra hứa sẽ vớt giúp.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51" y="331274"/>
            <a:ext cx="5041402" cy="504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50" y="1652550"/>
            <a:ext cx="7167600" cy="7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93" y="74579"/>
            <a:ext cx="9164713" cy="59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7131" y="6031409"/>
            <a:ext cx="1183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thứ nhất, cụ vớt lên một lưỡi rìu bằng vàng.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570" y="507718"/>
            <a:ext cx="5041402" cy="504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00" y="1023900"/>
            <a:ext cx="7167600" cy="7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0"/>
            <a:ext cx="9007055" cy="59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7469" y="5979600"/>
            <a:ext cx="11176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thứ hai, cụ vớt lên một lưỡi rìu bằng bạc.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570" y="507718"/>
            <a:ext cx="5041402" cy="504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00" y="871500"/>
            <a:ext cx="7167600" cy="7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1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0"/>
            <a:ext cx="8969402" cy="59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8754" y="5949434"/>
            <a:ext cx="10862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thứ ba, cụ vớt lên một lưỡi rìu bằng sắt.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570" y="507718"/>
            <a:ext cx="5041402" cy="504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00" y="871500"/>
            <a:ext cx="7167600" cy="7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9" y="0"/>
            <a:ext cx="8239125" cy="52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57163" y="5411450"/>
            <a:ext cx="12477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rgbClr val="002060"/>
                </a:solidFill>
                <a:latin typeface="+mj-lt"/>
              </a:rPr>
              <a:t>Cụ già khen chàng trai thật thà </a:t>
            </a:r>
            <a:endParaRPr lang="en-US" sz="4400" b="1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4400" b="1">
                <a:solidFill>
                  <a:srgbClr val="002060"/>
                </a:solidFill>
                <a:latin typeface="+mj-lt"/>
              </a:rPr>
              <a:t>và tặng chàng cả ba lưỡi rìu</a:t>
            </a:r>
            <a:r>
              <a:rPr lang="en-US" sz="4400" b="1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570" y="507718"/>
            <a:ext cx="5041402" cy="504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00" y="871500"/>
            <a:ext cx="7167600" cy="7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6541" r="22683" b="31334"/>
          <a:stretch/>
        </p:blipFill>
        <p:spPr>
          <a:xfrm>
            <a:off x="-294969" y="-383459"/>
            <a:ext cx="4572001" cy="3746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9" y="-433335"/>
            <a:ext cx="8229602" cy="8296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00" y="4223345"/>
            <a:ext cx="3511600" cy="6331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5663" y="3024485"/>
            <a:ext cx="58339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có mấy </a:t>
            </a:r>
          </a:p>
          <a:p>
            <a:pPr algn="ctr"/>
            <a:r>
              <a:rPr lang="en-US" sz="66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vật?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2866" y="2362562"/>
            <a:ext cx="58339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có hai </a:t>
            </a:r>
          </a:p>
          <a:p>
            <a:pPr algn="ctr"/>
            <a:r>
              <a:rPr lang="en-US" sz="58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vật: chàng tiều phu và cụ già (ông tiên)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4329" y="3024485"/>
            <a:ext cx="58339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nói về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3636" y="245162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80418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Chàng trai được tiên ông thử thách tính thật thà, trung thực qua những lưỡi rìu.</a:t>
            </a:r>
            <a:endParaRPr lang="en-US" sz="4800" b="1">
              <a:ln w="0"/>
              <a:solidFill>
                <a:srgbClr val="80418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89" y="170264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395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 Light</vt:lpstr>
      <vt:lpstr>UTM Tam Le</vt:lpstr>
      <vt:lpstr>UTM Amerika Sans</vt:lpstr>
      <vt:lpstr>UTM Windsor BT</vt:lpstr>
      <vt:lpstr>Times New Roman</vt:lpstr>
      <vt:lpstr>Calibri</vt:lpstr>
      <vt:lpstr>UVN Banh Mi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Ngọc Phạm</cp:lastModifiedBy>
  <cp:revision>55</cp:revision>
  <dcterms:created xsi:type="dcterms:W3CDTF">2021-10-03T03:47:12Z</dcterms:created>
  <dcterms:modified xsi:type="dcterms:W3CDTF">2021-10-07T15:09:44Z</dcterms:modified>
</cp:coreProperties>
</file>