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4" r:id="rId3"/>
  </p:sldMasterIdLst>
  <p:notesMasterIdLst>
    <p:notesMasterId r:id="rId14"/>
  </p:notesMasterIdLst>
  <p:sldIdLst>
    <p:sldId id="285" r:id="rId4"/>
    <p:sldId id="328" r:id="rId5"/>
    <p:sldId id="266" r:id="rId6"/>
    <p:sldId id="297" r:id="rId7"/>
    <p:sldId id="299" r:id="rId8"/>
    <p:sldId id="300" r:id="rId9"/>
    <p:sldId id="301" r:id="rId10"/>
    <p:sldId id="302" r:id="rId11"/>
    <p:sldId id="329" r:id="rId12"/>
    <p:sldId id="278" r:id="rId13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 varScale="1">
        <p:scale>
          <a:sx n="68" d="100"/>
          <a:sy n="68" d="100"/>
        </p:scale>
        <p:origin x="234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ags" Target="tags/tag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63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1947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5346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111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448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712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129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690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324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130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905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111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103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978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997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5930" indent="0">
              <a:buNone/>
              <a:defRPr sz="2700"/>
            </a:lvl8pPr>
            <a:lvl9pPr marL="487553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0E191392-46B3-4988-B725-C457EAD2BD85}" type="datetimeFigureOut">
              <a:rPr lang="en-US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15DE37A7-131E-4749-AAF7-688385F4FE99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6B4E1BB7-1AEA-4241-A1A4-B3E9CE44291D}" type="datetimeFigureOut">
              <a:rPr lang="en-US"/>
              <a:t>10/18/2021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6F9FDBEA-6FCD-439E-9496-7EE16FD10296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21" Type="http://schemas.openxmlformats.org/officeDocument/2006/relationships/slideLayout" Target="../slideLayouts/slideLayout34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5" Type="http://schemas.openxmlformats.org/officeDocument/2006/relationships/slideLayout" Target="../slideLayouts/slideLayout38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2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23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slideLayout" Target="../slideLayouts/slideLayout35.xml"/><Relationship Id="rId27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2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F2E77-4E87-4338-A6B2-93E833A84A3C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03" r:id="rId12"/>
    <p:sldLayoutId id="2147483711" r:id="rId13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716" r:id="rId3"/>
    <p:sldLayoutId id="2147483715" r:id="rId4"/>
    <p:sldLayoutId id="2147483714" r:id="rId5"/>
    <p:sldLayoutId id="2147483713" r:id="rId6"/>
    <p:sldLayoutId id="2147483712" r:id="rId7"/>
    <p:sldLayoutId id="2147483710" r:id="rId8"/>
    <p:sldLayoutId id="2147483709" r:id="rId9"/>
    <p:sldLayoutId id="2147483708" r:id="rId10"/>
    <p:sldLayoutId id="2147483707" r:id="rId11"/>
    <p:sldLayoutId id="2147483706" r:id="rId12"/>
    <p:sldLayoutId id="2147483705" r:id="rId13"/>
    <p:sldLayoutId id="2147483704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</p:sldLayoutIdLst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</p:sldLayoutIdLst>
  <p:transition spd="slow">
    <p:random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9370" y="2056765"/>
            <a:ext cx="9847580" cy="4069715"/>
          </a:xfrm>
        </p:spPr>
        <p:txBody>
          <a:bodyPr/>
          <a:lstStyle/>
          <a:p>
            <a:pPr marL="457200" lvl="1" indent="0" algn="ctr" defTabSz="457200" fontAlgn="base">
              <a:buClrTx/>
              <a:buSzTx/>
              <a:buFontTx/>
              <a:buNone/>
              <a:defRPr/>
            </a:pPr>
            <a:r>
              <a:rPr lang="en-US" altLang="zh-CN" sz="7200" b="1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Chào</a:t>
            </a:r>
            <a:r>
              <a:rPr lang="en-US" altLang="zh-CN" sz="7200" b="1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 </a:t>
            </a:r>
            <a:r>
              <a:rPr lang="en-US" altLang="zh-CN" sz="7200" b="1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mừng</a:t>
            </a:r>
            <a:r>
              <a:rPr lang="en-US" altLang="zh-CN" sz="7200" b="1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 </a:t>
            </a:r>
            <a:r>
              <a:rPr lang="en-US" altLang="zh-CN" sz="7200" b="1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các</a:t>
            </a:r>
            <a:r>
              <a:rPr lang="en-US" altLang="zh-CN" sz="7200" b="1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 </a:t>
            </a:r>
            <a:r>
              <a:rPr lang="vi-VN" altLang="zh-CN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ea typeface="字魂17号-萌趣果冻体"/>
                <a:cs typeface="+mj-lt"/>
                <a:sym typeface="+mn-ea"/>
              </a:rPr>
              <a:t>con</a:t>
            </a:r>
            <a:r>
              <a:rPr lang="en-US" altLang="zh-CN" sz="7200" b="1" noProof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 </a:t>
            </a:r>
            <a:r>
              <a:rPr lang="en-US" altLang="zh-CN" sz="7200" b="1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đến</a:t>
            </a:r>
            <a:r>
              <a:rPr lang="en-US" altLang="zh-CN" sz="7200" b="1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 </a:t>
            </a:r>
            <a:r>
              <a:rPr lang="en-US" altLang="zh-CN" sz="7200" b="1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với</a:t>
            </a:r>
            <a:r>
              <a:rPr lang="en-US" altLang="zh-CN" sz="7200" b="1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 </a:t>
            </a:r>
            <a:r>
              <a:rPr lang="en-US" altLang="zh-CN" sz="7200" b="1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tiết</a:t>
            </a:r>
            <a:r>
              <a:rPr lang="en-US" altLang="zh-CN" sz="7200" b="1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 </a:t>
            </a:r>
            <a:r>
              <a:rPr lang="en-US" altLang="zh-CN" sz="7200" b="1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Toán</a:t>
            </a:r>
            <a:endParaRPr lang="en-US" altLang="zh-CN" sz="7200" b="1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uLnTx/>
              <a:uFillTx/>
              <a:latin typeface="+mj-lt"/>
              <a:ea typeface="字魂17号-萌趣果冻体"/>
              <a:cs typeface="+mj-lt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68028" y="166200"/>
            <a:ext cx="74559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CHÀO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TẠM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BIỆT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ransition spd="slow">
    <p:random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96" y="4216123"/>
            <a:ext cx="3188719" cy="267117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" y="1239"/>
            <a:ext cx="2100922" cy="22689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101" y="1496717"/>
            <a:ext cx="1694696" cy="216190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-50819" y="256177"/>
            <a:ext cx="783971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1" u="none" strike="noStrike" kern="1200" cap="none" spc="100" normalizeH="0" baseline="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j-lt"/>
              </a:rPr>
              <a:t>KHỞI</a:t>
            </a:r>
            <a:r>
              <a:rPr kumimoji="0" lang="en-US" sz="6000" b="1" i="1" u="none" strike="noStrike" kern="1200" cap="none" spc="100" normalizeH="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j-lt"/>
              </a:rPr>
              <a:t> ĐỘNG</a:t>
            </a:r>
            <a:endParaRPr kumimoji="0" lang="en-US" sz="6000" b="1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461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96" y="4216123"/>
            <a:ext cx="3188719" cy="267117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" y="1239"/>
            <a:ext cx="2100922" cy="22689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101" y="1496717"/>
            <a:ext cx="1694696" cy="216190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696970" y="1698625"/>
            <a:ext cx="783971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1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j-lt"/>
              </a:rPr>
              <a:t>Bài 11:</a:t>
            </a:r>
            <a:r>
              <a:rPr kumimoji="0" lang="en-US" sz="60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Phép trừ (qua 10)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 phạm vi </a:t>
            </a:r>
            <a:r>
              <a:rPr kumimoji="0" lang="en-US" sz="6000" b="1" i="0" u="none" strike="noStrike" kern="1200" cap="none" spc="100" normalizeH="0" baseline="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</a:t>
            </a:r>
            <a:endParaRPr kumimoji="0" lang="vi-VN" sz="6000" b="1" i="0" u="none" strike="noStrike" kern="1200" cap="none" spc="100" normalizeH="0" baseline="0" noProof="0" dirty="0" smtClean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vi-VN" sz="6000" b="1" spc="10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5</a:t>
            </a:r>
            <a:endParaRPr kumimoji="0" lang="en-US" sz="6000" b="1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1805" y="1549400"/>
            <a:ext cx="8980170" cy="333311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894455" y="2535555"/>
            <a:ext cx="446405" cy="48704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/>
              <a:t>5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873115" y="2525395"/>
            <a:ext cx="446405" cy="48704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/>
              <a:t>5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871460" y="2535555"/>
            <a:ext cx="446405" cy="48704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/>
              <a:t>8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9869805" y="2535555"/>
            <a:ext cx="446405" cy="48704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/>
              <a:t>9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894455" y="4026535"/>
            <a:ext cx="446405" cy="48704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/>
              <a:t>9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872480" y="4006215"/>
            <a:ext cx="446405" cy="48704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/>
              <a:t>9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871460" y="4026535"/>
            <a:ext cx="446405" cy="48704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/>
              <a:t>3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9869805" y="4026535"/>
            <a:ext cx="446405" cy="48704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/>
              <a:t>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bldLvl="0" animBg="1"/>
      <p:bldP spid="7" grpId="1" animBg="1"/>
      <p:bldP spid="8" grpId="0" bldLvl="0" animBg="1"/>
      <p:bldP spid="8" grpId="1" animBg="1"/>
      <p:bldP spid="9" grpId="0" bldLvl="0" animBg="1"/>
      <p:bldP spid="9" grpId="1" animBg="1"/>
      <p:bldP spid="10" grpId="0" bldLvl="0" animBg="1"/>
      <p:bldP spid="10" grpId="1" animBg="1"/>
      <p:bldP spid="11" grpId="0" bldLvl="0" animBg="1"/>
      <p:bldP spid="11" grpId="1" animBg="1"/>
      <p:bldP spid="12" grpId="0" bldLvl="0" animBg="1"/>
      <p:bldP spid="12" grpId="1" animBg="1"/>
      <p:bldP spid="13" grpId="0" bldLvl="0" animBg="1"/>
      <p:bldP spid="1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5245" y="1668458"/>
            <a:ext cx="9824085" cy="289496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4655185" y="2180286"/>
            <a:ext cx="902335" cy="42608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/>
              <a:t>= 12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674870" y="2759379"/>
            <a:ext cx="902335" cy="42608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= 12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655185" y="3327704"/>
            <a:ext cx="902335" cy="42608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= 5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655185" y="3885234"/>
            <a:ext cx="902335" cy="42608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= 7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835265" y="2200910"/>
            <a:ext cx="902335" cy="42608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= 14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835265" y="2759379"/>
            <a:ext cx="902335" cy="42608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/>
              <a:t>= 14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835265" y="3327704"/>
            <a:ext cx="902335" cy="42608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= 6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835265" y="3885234"/>
            <a:ext cx="902335" cy="42608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/>
              <a:t>= </a:t>
            </a:r>
            <a:r>
              <a:rPr lang="en-US" sz="3000" dirty="0" smtClean="0"/>
              <a:t>8</a:t>
            </a:r>
            <a:endParaRPr lang="en-US" sz="3000" dirty="0"/>
          </a:p>
        </p:txBody>
      </p:sp>
      <p:sp>
        <p:nvSpPr>
          <p:cNvPr id="14" name="Rounded Rectangle 13"/>
          <p:cNvSpPr/>
          <p:nvPr/>
        </p:nvSpPr>
        <p:spPr>
          <a:xfrm>
            <a:off x="10756900" y="2221230"/>
            <a:ext cx="902335" cy="42608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= 17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10787380" y="2759379"/>
            <a:ext cx="902335" cy="42608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/>
              <a:t>= 17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0756900" y="3327704"/>
            <a:ext cx="902335" cy="42608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= 8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0787380" y="3885234"/>
            <a:ext cx="902335" cy="42608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= 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bldLvl="0" animBg="1"/>
      <p:bldP spid="7" grpId="1" animBg="1"/>
      <p:bldP spid="8" grpId="0" bldLvl="0" animBg="1"/>
      <p:bldP spid="8" grpId="1" animBg="1"/>
      <p:bldP spid="9" grpId="0" bldLvl="0" animBg="1"/>
      <p:bldP spid="9" grpId="1" animBg="1"/>
      <p:bldP spid="10" grpId="0" bldLvl="0" animBg="1"/>
      <p:bldP spid="10" grpId="1" animBg="1"/>
      <p:bldP spid="11" grpId="0" bldLvl="0" animBg="1"/>
      <p:bldP spid="11" grpId="1" animBg="1"/>
      <p:bldP spid="12" grpId="0" bldLvl="0" animBg="1"/>
      <p:bldP spid="12" grpId="1" animBg="1"/>
      <p:bldP spid="13" grpId="0" bldLvl="0" animBg="1"/>
      <p:bldP spid="13" grpId="1" animBg="1"/>
      <p:bldP spid="14" grpId="0" bldLvl="0" animBg="1"/>
      <p:bldP spid="14" grpId="1" animBg="1"/>
      <p:bldP spid="15" grpId="0" bldLvl="0" animBg="1"/>
      <p:bldP spid="15" grpId="1" animBg="1"/>
      <p:bldP spid="16" grpId="0" bldLvl="0" animBg="1"/>
      <p:bldP spid="16" grpId="1" animBg="1"/>
      <p:bldP spid="17" grpId="0" bldLvl="0" animBg="1"/>
      <p:bldP spid="1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652" y="1091821"/>
            <a:ext cx="10099342" cy="1919653"/>
          </a:xfrm>
          <a:prstGeom prst="rect">
            <a:avLst/>
          </a:prstGeom>
        </p:spPr>
      </p:pic>
      <p:sp>
        <p:nvSpPr>
          <p:cNvPr id="10" name="Rectangular Callout 9"/>
          <p:cNvSpPr/>
          <p:nvPr/>
        </p:nvSpPr>
        <p:spPr>
          <a:xfrm>
            <a:off x="736979" y="3804285"/>
            <a:ext cx="3029803" cy="1400810"/>
          </a:xfrm>
          <a:prstGeom prst="wedgeRect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/>
              <a:t>13 - 3 - 4 = 6</a:t>
            </a:r>
          </a:p>
          <a:p>
            <a:r>
              <a:rPr lang="en-US" sz="4000" dirty="0"/>
              <a:t>13 - 7 = 6</a:t>
            </a:r>
          </a:p>
        </p:txBody>
      </p:sp>
      <p:sp>
        <p:nvSpPr>
          <p:cNvPr id="6" name="Rectangular Callout 5"/>
          <p:cNvSpPr/>
          <p:nvPr/>
        </p:nvSpPr>
        <p:spPr>
          <a:xfrm>
            <a:off x="4767580" y="3794125"/>
            <a:ext cx="3038939" cy="1400810"/>
          </a:xfrm>
          <a:prstGeom prst="wedgeRect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/>
              <a:t>15 - 5 - 3 = </a:t>
            </a:r>
            <a:r>
              <a:rPr lang="en-US" sz="4000" dirty="0" smtClean="0"/>
              <a:t>7</a:t>
            </a:r>
            <a:endParaRPr lang="vi-VN" sz="4000" dirty="0" smtClean="0"/>
          </a:p>
          <a:p>
            <a:r>
              <a:rPr lang="en-US" sz="4000" dirty="0" smtClean="0"/>
              <a:t>15 </a:t>
            </a:r>
            <a:r>
              <a:rPr lang="en-US" sz="4000" dirty="0"/>
              <a:t>- 8 = 7</a:t>
            </a:r>
          </a:p>
        </p:txBody>
      </p:sp>
      <p:sp>
        <p:nvSpPr>
          <p:cNvPr id="7" name="Rectangular Callout 6"/>
          <p:cNvSpPr/>
          <p:nvPr/>
        </p:nvSpPr>
        <p:spPr>
          <a:xfrm>
            <a:off x="8601710" y="3743325"/>
            <a:ext cx="2980691" cy="1400810"/>
          </a:xfrm>
          <a:prstGeom prst="wedgeRect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/>
              <a:t>14 - 4 - 1 = 9</a:t>
            </a:r>
          </a:p>
          <a:p>
            <a:r>
              <a:rPr lang="en-US" sz="4000" dirty="0"/>
              <a:t>14 - 5 = 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6" grpId="0" bldLvl="0" animBg="1"/>
      <p:bldP spid="6" grpId="1" animBg="1"/>
      <p:bldP spid="7" grpId="0" bldLvl="0" animBg="1"/>
      <p:bldP spid="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2775" y="2448560"/>
            <a:ext cx="9403924" cy="1875155"/>
          </a:xfrm>
          <a:prstGeom prst="rect">
            <a:avLst/>
          </a:prstGeom>
        </p:spPr>
      </p:pic>
      <p:sp>
        <p:nvSpPr>
          <p:cNvPr id="6" name="Flowchart: Decision 5"/>
          <p:cNvSpPr/>
          <p:nvPr/>
        </p:nvSpPr>
        <p:spPr>
          <a:xfrm>
            <a:off x="5886960" y="3221259"/>
            <a:ext cx="993140" cy="955344"/>
          </a:xfrm>
          <a:prstGeom prst="flowChartDecision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9</a:t>
            </a:r>
          </a:p>
        </p:txBody>
      </p:sp>
      <p:sp>
        <p:nvSpPr>
          <p:cNvPr id="7" name="Flowchart: Decision 6"/>
          <p:cNvSpPr/>
          <p:nvPr/>
        </p:nvSpPr>
        <p:spPr>
          <a:xfrm>
            <a:off x="7410042" y="2791355"/>
            <a:ext cx="1228990" cy="859809"/>
          </a:xfrm>
          <a:prstGeom prst="flowChartDecision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15</a:t>
            </a:r>
          </a:p>
        </p:txBody>
      </p:sp>
      <p:sp>
        <p:nvSpPr>
          <p:cNvPr id="3" name="6-Point Star 2"/>
          <p:cNvSpPr/>
          <p:nvPr/>
        </p:nvSpPr>
        <p:spPr>
          <a:xfrm>
            <a:off x="9278963" y="3146584"/>
            <a:ext cx="1038744" cy="1102456"/>
          </a:xfrm>
          <a:prstGeom prst="star6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endParaRPr lang="en-US" sz="36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bldLvl="0" animBg="1"/>
      <p:bldP spid="7" grpId="1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50495"/>
            <a:ext cx="12192000" cy="4330065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2302827" y="4480560"/>
            <a:ext cx="7586345" cy="1978556"/>
          </a:xfrm>
          <a:prstGeom prst="wedgeRoundRect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</a:p>
          <a:p>
            <a:pPr algn="ctr"/>
            <a:r>
              <a:rPr 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15 - 6 = 9 </a:t>
            </a:r>
            <a:r>
              <a:rPr 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vi-VN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động viên</a:t>
            </a:r>
            <a:r>
              <a:rPr 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vi-VN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9 </a:t>
            </a:r>
            <a:r>
              <a:rPr lang="vi-VN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động viên</a:t>
            </a:r>
            <a:endParaRPr lang="en-US" sz="3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04967" y="2129051"/>
            <a:ext cx="4503761" cy="195162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dirty="0" smtClean="0">
                <a:solidFill>
                  <a:srgbClr val="FF0000"/>
                </a:solidFill>
                <a:latin typeface="+mj-lt"/>
              </a:rPr>
              <a:t>Tóm tắt</a:t>
            </a:r>
          </a:p>
          <a:p>
            <a:r>
              <a:rPr lang="vi-VN" sz="2400" dirty="0" smtClean="0">
                <a:latin typeface="+mj-lt"/>
              </a:rPr>
              <a:t>Trên cầu có:   15 vận động viên</a:t>
            </a:r>
          </a:p>
          <a:p>
            <a:r>
              <a:rPr lang="vi-VN" sz="2400" dirty="0" smtClean="0">
                <a:latin typeface="+mj-lt"/>
              </a:rPr>
              <a:t>Đã qua cầu :    6 vận động viên</a:t>
            </a:r>
          </a:p>
          <a:p>
            <a:r>
              <a:rPr lang="vi-VN" sz="2400" dirty="0" smtClean="0">
                <a:latin typeface="+mj-lt"/>
              </a:rPr>
              <a:t>Chưa qua cầu:... </a:t>
            </a:r>
            <a:r>
              <a:rPr lang="vi-VN" sz="2400" dirty="0">
                <a:latin typeface="+mj-lt"/>
              </a:rPr>
              <a:t>v</a:t>
            </a:r>
            <a:r>
              <a:rPr lang="vi-VN" sz="2400" dirty="0" smtClean="0">
                <a:latin typeface="+mj-lt"/>
              </a:rPr>
              <a:t>ận động viên?</a:t>
            </a:r>
            <a:endParaRPr lang="en-US" sz="2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EE9E8-4134-49B0-9AA7-3089E652162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88787" y="1153551"/>
            <a:ext cx="571823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00" dirty="0" smtClean="0">
                <a:solidFill>
                  <a:srgbClr val="FF0000"/>
                </a:solidFill>
                <a:latin typeface="+mj-lt"/>
              </a:rPr>
              <a:t>  Định hướng bài học sau</a:t>
            </a:r>
          </a:p>
          <a:p>
            <a:pPr>
              <a:lnSpc>
                <a:spcPct val="150000"/>
              </a:lnSpc>
            </a:pPr>
            <a:r>
              <a:rPr lang="vi-VN" sz="4000" dirty="0" smtClean="0">
                <a:solidFill>
                  <a:srgbClr val="002060"/>
                </a:solidFill>
                <a:latin typeface="+mj-lt"/>
              </a:rPr>
              <a:t>Ôn lại các phép trừ đã học </a:t>
            </a:r>
            <a:endParaRPr lang="en-US" sz="40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813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304612149"/>
</p:tagLst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176</Words>
  <Application>Microsoft Office PowerPoint</Application>
  <PresentationFormat>Widescreen</PresentationFormat>
  <Paragraphs>54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SimSun</vt:lpstr>
      <vt:lpstr>SimSun</vt:lpstr>
      <vt:lpstr>Arial</vt:lpstr>
      <vt:lpstr>Calibri</vt:lpstr>
      <vt:lpstr>Calibri Light</vt:lpstr>
      <vt:lpstr>等线</vt:lpstr>
      <vt:lpstr>ITC Avant Garde Std Bk</vt:lpstr>
      <vt:lpstr>Times New Roman</vt:lpstr>
      <vt:lpstr>字魂17号-萌趣果冻体</vt:lpstr>
      <vt:lpstr>2_Office Theme</vt:lpstr>
      <vt:lpstr>3_Office Theme</vt:lpstr>
      <vt:lpstr>4_Office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DELLL</dc:creator>
  <cp:lastModifiedBy>Admin</cp:lastModifiedBy>
  <cp:revision>17</cp:revision>
  <dcterms:created xsi:type="dcterms:W3CDTF">2021-05-12T04:19:00Z</dcterms:created>
  <dcterms:modified xsi:type="dcterms:W3CDTF">2021-10-18T14:22:47Z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