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8" r:id="rId5"/>
    <p:sldId id="260" r:id="rId6"/>
    <p:sldId id="261" r:id="rId7"/>
    <p:sldId id="269" r:id="rId8"/>
    <p:sldId id="270" r:id="rId9"/>
    <p:sldId id="264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7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8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87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7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3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0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8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5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1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7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0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1E795-E0B9-44A7-9754-BE5542387C43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F6290-22B8-41CA-8CF4-F7BE105CB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lop%20ta%20doan%20ket.wav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0" name="Picture 4" descr="awesome_flower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8686800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en-US" dirty="0" smtClean="0">
              <a:latin typeface="VNI-Allegie" pitchFamily="2" charset="0"/>
            </a:endParaRPr>
          </a:p>
          <a:p>
            <a:pPr algn="ctr" eaLnBrk="1" hangingPunct="1">
              <a:buFontTx/>
              <a:buNone/>
            </a:pPr>
            <a:endParaRPr lang="en-US" altLang="en-US" dirty="0" smtClean="0">
              <a:latin typeface="VNI-Allegie" pitchFamily="2" charset="0"/>
            </a:endParaRPr>
          </a:p>
          <a:p>
            <a:pPr algn="ctr" eaLnBrk="1" hangingPunct="1">
              <a:buFontTx/>
              <a:buNone/>
            </a:pPr>
            <a:endParaRPr lang="en-US" altLang="en-US" b="1" dirty="0" smtClean="0">
              <a:solidFill>
                <a:srgbClr val="0033CC"/>
              </a:solidFill>
              <a:latin typeface="VNI-Allegie" pitchFamily="2" charset="0"/>
            </a:endParaRPr>
          </a:p>
        </p:txBody>
      </p:sp>
      <p:sp>
        <p:nvSpPr>
          <p:cNvPr id="3076" name="Text Box 43"/>
          <p:cNvSpPr txBox="1">
            <a:spLocks noChangeArrowheads="1"/>
          </p:cNvSpPr>
          <p:nvPr/>
        </p:nvSpPr>
        <p:spPr bwMode="auto">
          <a:xfrm>
            <a:off x="914400" y="381000"/>
            <a:ext cx="7315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ỦY BAN NHÂN DÂN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QUẬN 12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12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lop ta doan ket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3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388" y="5434013"/>
            <a:ext cx="1450975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3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5376863"/>
            <a:ext cx="1450975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3" descr="WhitecornerFlow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25400"/>
            <a:ext cx="1450975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23" descr="WhitecornerFlow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46038"/>
            <a:ext cx="1450975" cy="1450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3" descr="Floral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2092325" y="5249863"/>
            <a:ext cx="16319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4" descr="Floral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4921250" y="5264150"/>
            <a:ext cx="16319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1143000" y="2222718"/>
            <a:ext cx="7239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MÔN TOÁN LỚP 4</a:t>
            </a:r>
            <a:endParaRPr lang="en-US" alt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BÀI: TÌM HAI SỐ KHI BIẾT TỔNG VÀ HIỆU CỦA HAI SỐ ĐÓ</a:t>
            </a:r>
            <a:endParaRPr lang="en-US" alt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4038600" y="0"/>
            <a:ext cx="457200" cy="6096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0" name="AutoShape 21"/>
          <p:cNvSpPr>
            <a:spLocks noChangeArrowheads="1"/>
          </p:cNvSpPr>
          <p:nvPr/>
        </p:nvSpPr>
        <p:spPr bwMode="auto">
          <a:xfrm>
            <a:off x="381000" y="533400"/>
            <a:ext cx="533400" cy="5334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1" name="AutoShape 22"/>
          <p:cNvSpPr>
            <a:spLocks noChangeArrowheads="1"/>
          </p:cNvSpPr>
          <p:nvPr/>
        </p:nvSpPr>
        <p:spPr bwMode="auto">
          <a:xfrm rot="3870432" flipH="1">
            <a:off x="8039100" y="571500"/>
            <a:ext cx="3048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5562600" y="914400"/>
            <a:ext cx="533400" cy="5334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3" name="AutoShape 25"/>
          <p:cNvSpPr>
            <a:spLocks noChangeArrowheads="1"/>
          </p:cNvSpPr>
          <p:nvPr/>
        </p:nvSpPr>
        <p:spPr bwMode="auto">
          <a:xfrm rot="3870432" flipH="1">
            <a:off x="2324100" y="1104900"/>
            <a:ext cx="381000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>
            <a:off x="1295400" y="3733800"/>
            <a:ext cx="457200" cy="6096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>
            <a:off x="3733800" y="1066800"/>
            <a:ext cx="304800" cy="311150"/>
          </a:xfrm>
          <a:prstGeom prst="star4">
            <a:avLst>
              <a:gd name="adj" fmla="val 47662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6" name="AutoShape 29"/>
          <p:cNvSpPr>
            <a:spLocks noChangeArrowheads="1"/>
          </p:cNvSpPr>
          <p:nvPr/>
        </p:nvSpPr>
        <p:spPr bwMode="auto">
          <a:xfrm>
            <a:off x="7391400" y="2057400"/>
            <a:ext cx="457200" cy="6096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8839200" y="3048000"/>
            <a:ext cx="304800" cy="311150"/>
          </a:xfrm>
          <a:prstGeom prst="star4">
            <a:avLst>
              <a:gd name="adj" fmla="val 47662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1219200" y="2209800"/>
            <a:ext cx="533400" cy="5334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29" name="AutoShape 33"/>
          <p:cNvSpPr>
            <a:spLocks noChangeArrowheads="1"/>
          </p:cNvSpPr>
          <p:nvPr/>
        </p:nvSpPr>
        <p:spPr bwMode="auto">
          <a:xfrm rot="3870432" flipH="1">
            <a:off x="5676900" y="3086100"/>
            <a:ext cx="3048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30" name="AutoShape 34"/>
          <p:cNvSpPr>
            <a:spLocks noChangeArrowheads="1"/>
          </p:cNvSpPr>
          <p:nvPr/>
        </p:nvSpPr>
        <p:spPr bwMode="auto">
          <a:xfrm>
            <a:off x="3657600" y="2057400"/>
            <a:ext cx="304800" cy="381000"/>
          </a:xfrm>
          <a:prstGeom prst="irregularSeal2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31" name="AutoShape 35"/>
          <p:cNvSpPr>
            <a:spLocks noChangeArrowheads="1"/>
          </p:cNvSpPr>
          <p:nvPr/>
        </p:nvSpPr>
        <p:spPr bwMode="auto">
          <a:xfrm>
            <a:off x="3505200" y="3124200"/>
            <a:ext cx="3048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32" name="AutoShape 37"/>
          <p:cNvSpPr>
            <a:spLocks noChangeArrowheads="1"/>
          </p:cNvSpPr>
          <p:nvPr/>
        </p:nvSpPr>
        <p:spPr bwMode="auto">
          <a:xfrm rot="3870432" flipH="1">
            <a:off x="4076700" y="3771900"/>
            <a:ext cx="3048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33" name="AutoShape 38"/>
          <p:cNvSpPr>
            <a:spLocks noChangeArrowheads="1"/>
          </p:cNvSpPr>
          <p:nvPr/>
        </p:nvSpPr>
        <p:spPr bwMode="auto">
          <a:xfrm>
            <a:off x="4800600" y="3581400"/>
            <a:ext cx="3048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839555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58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7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609600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400" b="1" dirty="0" smtClean="0">
                <a:solidFill>
                  <a:srgbClr val="FF0066"/>
                </a:solidFill>
              </a:rPr>
              <a:t>BÀI TẬP</a:t>
            </a:r>
            <a:endParaRPr lang="en-US" altLang="en-US" sz="2400" b="1" dirty="0">
              <a:solidFill>
                <a:srgbClr val="FF0066"/>
              </a:solidFill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65015" y="1620990"/>
            <a:ext cx="7183585" cy="1350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400" b="1" dirty="0" smtClean="0">
                <a:solidFill>
                  <a:srgbClr val="FF0000"/>
                </a:solidFill>
              </a:rPr>
              <a:t>1</a:t>
            </a:r>
            <a:r>
              <a:rPr lang="en-US" altLang="en-US" sz="2400" dirty="0" smtClean="0">
                <a:solidFill>
                  <a:srgbClr val="FF0000"/>
                </a:solidFill>
              </a:rPr>
              <a:t>.</a:t>
            </a:r>
            <a:r>
              <a:rPr lang="en-US" altLang="en-US" sz="2400" dirty="0" smtClean="0">
                <a:solidFill>
                  <a:srgbClr val="0000CC"/>
                </a:solidFill>
              </a:rPr>
              <a:t>Tuổi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và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 con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cộng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lại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được</a:t>
            </a:r>
            <a:r>
              <a:rPr lang="en-US" altLang="en-US" sz="2400" dirty="0" smtClean="0">
                <a:solidFill>
                  <a:srgbClr val="0000CC"/>
                </a:solidFill>
              </a:rPr>
              <a:t> 58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.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hơn</a:t>
            </a:r>
            <a:r>
              <a:rPr lang="en-US" altLang="en-US" sz="2400" dirty="0" smtClean="0">
                <a:solidFill>
                  <a:srgbClr val="0000CC"/>
                </a:solidFill>
              </a:rPr>
              <a:t> con 38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.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Hỏi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bao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nhiêu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, con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ba</a:t>
            </a:r>
            <a:r>
              <a:rPr lang="en-US" altLang="en-US" sz="2400" dirty="0" err="1" smtClean="0"/>
              <a:t>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nhiêu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?</a:t>
            </a:r>
            <a:endParaRPr lang="en-US" altLang="en-US" sz="2400" dirty="0">
              <a:solidFill>
                <a:srgbClr val="0000CC"/>
              </a:solidFill>
            </a:endParaRPr>
          </a:p>
          <a:p>
            <a:pPr>
              <a:spcBef>
                <a:spcPct val="2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                </a:t>
            </a:r>
          </a:p>
        </p:txBody>
      </p:sp>
      <p:pic>
        <p:nvPicPr>
          <p:cNvPr id="5180" name="Picture 7" descr="0830js5b15daddi012pz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2192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09600" y="3657600"/>
            <a:ext cx="752301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 dirty="0" smtClean="0">
                <a:solidFill>
                  <a:srgbClr val="FF0000"/>
                </a:solidFill>
              </a:rPr>
              <a:t>2</a:t>
            </a:r>
            <a:r>
              <a:rPr lang="en-US" altLang="en-US" sz="2400" dirty="0" smtClean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0000CC"/>
                </a:solidFill>
              </a:rPr>
              <a:t>Một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lớp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học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có</a:t>
            </a:r>
            <a:r>
              <a:rPr lang="en-US" sz="2400" dirty="0">
                <a:solidFill>
                  <a:srgbClr val="0000CC"/>
                </a:solidFill>
              </a:rPr>
              <a:t> 28 </a:t>
            </a:r>
            <a:r>
              <a:rPr lang="en-US" sz="2400" dirty="0" err="1">
                <a:solidFill>
                  <a:srgbClr val="0000CC"/>
                </a:solidFill>
              </a:rPr>
              <a:t>học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sinh</a:t>
            </a:r>
            <a:r>
              <a:rPr lang="en-US" sz="2400" dirty="0">
                <a:solidFill>
                  <a:srgbClr val="0000CC"/>
                </a:solidFill>
              </a:rPr>
              <a:t>. </a:t>
            </a:r>
            <a:r>
              <a:rPr lang="en-US" sz="2400" dirty="0" err="1">
                <a:solidFill>
                  <a:srgbClr val="0000CC"/>
                </a:solidFill>
              </a:rPr>
              <a:t>Số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học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sinh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trai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hơn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số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học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sinh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gái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là</a:t>
            </a:r>
            <a:r>
              <a:rPr lang="en-US" sz="2400" dirty="0">
                <a:solidFill>
                  <a:srgbClr val="0000CC"/>
                </a:solidFill>
              </a:rPr>
              <a:t> 4 </a:t>
            </a:r>
            <a:r>
              <a:rPr lang="en-US" sz="2400" dirty="0" err="1">
                <a:solidFill>
                  <a:srgbClr val="0000CC"/>
                </a:solidFill>
              </a:rPr>
              <a:t>em</a:t>
            </a:r>
            <a:r>
              <a:rPr lang="en-US" sz="2400" dirty="0">
                <a:solidFill>
                  <a:srgbClr val="0000CC"/>
                </a:solidFill>
              </a:rPr>
              <a:t>. </a:t>
            </a:r>
            <a:r>
              <a:rPr lang="en-US" sz="2400" dirty="0" err="1">
                <a:solidFill>
                  <a:srgbClr val="0000CC"/>
                </a:solidFill>
              </a:rPr>
              <a:t>Hỏi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lớp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học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đó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có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bao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nhiêu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học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sinh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trai</a:t>
            </a:r>
            <a:r>
              <a:rPr lang="en-US" sz="2400" dirty="0">
                <a:solidFill>
                  <a:srgbClr val="0000CC"/>
                </a:solidFill>
              </a:rPr>
              <a:t>, </a:t>
            </a:r>
            <a:r>
              <a:rPr lang="en-US" sz="2400" dirty="0" err="1">
                <a:solidFill>
                  <a:srgbClr val="0000CC"/>
                </a:solidFill>
              </a:rPr>
              <a:t>bao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nhiêu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học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sinh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gái</a:t>
            </a:r>
            <a:r>
              <a:rPr lang="en-US" sz="2400" dirty="0">
                <a:solidFill>
                  <a:srgbClr val="0000CC"/>
                </a:solidFill>
              </a:rPr>
              <a:t>?</a:t>
            </a:r>
          </a:p>
          <a:p>
            <a:pPr>
              <a:spcBef>
                <a:spcPct val="20000"/>
              </a:spcBef>
            </a:pPr>
            <a:r>
              <a:rPr lang="en-US" altLang="en-US" sz="2400" dirty="0" smtClean="0">
                <a:solidFill>
                  <a:srgbClr val="0000CC"/>
                </a:solidFill>
              </a:rPr>
              <a:t>                 </a:t>
            </a:r>
            <a:endParaRPr lang="en-US" altLang="en-US" sz="2400" dirty="0">
              <a:solidFill>
                <a:srgbClr val="0000CC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 rot="486999">
            <a:off x="2057400" y="304800"/>
            <a:ext cx="5257800" cy="1316190"/>
          </a:xfrm>
          <a:prstGeom prst="cloudCallout">
            <a:avLst/>
          </a:prstGeom>
          <a:noFill/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2" descr="daisi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43475"/>
            <a:ext cx="144780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16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23" descr="happyface_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9600"/>
            <a:ext cx="144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676400"/>
            <a:ext cx="8229600" cy="2209800"/>
          </a:xfrm>
        </p:spPr>
        <p:txBody>
          <a:bodyPr>
            <a:normAutofit/>
          </a:bodyPr>
          <a:lstStyle/>
          <a:p>
            <a:r>
              <a:rPr lang="en-US" altLang="en-US" sz="2400" b="1" u="sng" dirty="0">
                <a:solidFill>
                  <a:srgbClr val="0000FF"/>
                </a:solidFill>
              </a:rPr>
              <a:t/>
            </a:r>
            <a:br>
              <a:rPr lang="en-US" altLang="en-US" sz="2400" b="1" u="sng" dirty="0">
                <a:solidFill>
                  <a:srgbClr val="0000FF"/>
                </a:solidFill>
              </a:rPr>
            </a:br>
            <a:r>
              <a:rPr lang="en-US" altLang="en-US" sz="4800" b="1" dirty="0" err="1" smtClean="0">
                <a:solidFill>
                  <a:srgbClr val="0000CC"/>
                </a:solidFill>
              </a:rPr>
              <a:t>Thầy</a:t>
            </a:r>
            <a:r>
              <a:rPr lang="en-US" altLang="en-US" sz="48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0000CC"/>
                </a:solidFill>
              </a:rPr>
              <a:t>chào</a:t>
            </a:r>
            <a:r>
              <a:rPr lang="en-US" altLang="en-US" sz="48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0000CC"/>
                </a:solidFill>
              </a:rPr>
              <a:t>các</a:t>
            </a:r>
            <a:r>
              <a:rPr lang="en-US" altLang="en-US" sz="48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0000CC"/>
                </a:solidFill>
              </a:rPr>
              <a:t>em</a:t>
            </a:r>
            <a:r>
              <a:rPr lang="en-US" altLang="en-US" sz="4800" b="1" dirty="0" smtClean="0">
                <a:solidFill>
                  <a:srgbClr val="0000CC"/>
                </a:solidFill>
              </a:rPr>
              <a:t>, </a:t>
            </a:r>
            <a:r>
              <a:rPr lang="en-US" altLang="en-US" sz="4800" b="1" dirty="0" err="1" smtClean="0">
                <a:solidFill>
                  <a:srgbClr val="0000CC"/>
                </a:solidFill>
              </a:rPr>
              <a:t>hẹn</a:t>
            </a:r>
            <a:r>
              <a:rPr lang="en-US" altLang="en-US" sz="48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0000CC"/>
                </a:solidFill>
              </a:rPr>
              <a:t>gặp</a:t>
            </a:r>
            <a:r>
              <a:rPr lang="en-US" altLang="en-US" sz="48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4800" b="1" dirty="0" err="1" smtClean="0">
                <a:solidFill>
                  <a:srgbClr val="0000CC"/>
                </a:solidFill>
              </a:rPr>
              <a:t>lại</a:t>
            </a:r>
            <a:r>
              <a:rPr lang="en-US" altLang="en-US" sz="4800" b="1" dirty="0" smtClean="0">
                <a:solidFill>
                  <a:srgbClr val="0000CC"/>
                </a:solidFill>
              </a:rPr>
              <a:t>!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pic>
        <p:nvPicPr>
          <p:cNvPr id="6" name="Picture 7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19500"/>
            <a:ext cx="12192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429000"/>
            <a:ext cx="12192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2" descr="daisie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95275"/>
            <a:ext cx="144780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024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0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23" descr="happyface_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133600"/>
            <a:ext cx="144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: Ô </a:t>
            </a:r>
            <a:r>
              <a:rPr lang="en-US" dirty="0" err="1" smtClean="0"/>
              <a:t>cửa</a:t>
            </a:r>
            <a:r>
              <a:rPr lang="en-US" dirty="0" smtClean="0"/>
              <a:t> </a:t>
            </a:r>
            <a:r>
              <a:rPr lang="en-US" dirty="0" err="1" smtClean="0"/>
              <a:t>bí</a:t>
            </a:r>
            <a:r>
              <a:rPr lang="en-US" dirty="0" smtClean="0"/>
              <a:t> </a:t>
            </a:r>
            <a:r>
              <a:rPr lang="en-US" dirty="0" err="1" smtClean="0"/>
              <a:t>mật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33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0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685800"/>
          </a:xfrm>
        </p:spPr>
        <p:txBody>
          <a:bodyPr>
            <a:normAutofit/>
          </a:bodyPr>
          <a:lstStyle/>
          <a:p>
            <a:r>
              <a:rPr lang="en-US" altLang="en-US" sz="2400" b="1" u="sng" dirty="0" err="1" smtClean="0">
                <a:solidFill>
                  <a:srgbClr val="0000FF"/>
                </a:solidFill>
              </a:rPr>
              <a:t>Toán</a:t>
            </a:r>
            <a:r>
              <a:rPr lang="en-US" altLang="en-US" sz="2400" b="1" u="sng" dirty="0" smtClean="0">
                <a:solidFill>
                  <a:srgbClr val="0000FF"/>
                </a:solidFill>
              </a:rPr>
              <a:t> </a:t>
            </a:r>
            <a:endParaRPr lang="en-US" altLang="en-US" sz="2400" b="1" dirty="0">
              <a:solidFill>
                <a:srgbClr val="FF0066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609600"/>
            <a:ext cx="7543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200" b="1" dirty="0">
                <a:solidFill>
                  <a:srgbClr val="FF0066"/>
                </a:solidFill>
              </a:rPr>
              <a:t>TÌM HAI SỐ KHI BIẾT TỔNG VÀ </a:t>
            </a:r>
            <a:r>
              <a:rPr lang="en-US" altLang="en-US" sz="2200" b="1" dirty="0" smtClean="0">
                <a:solidFill>
                  <a:srgbClr val="FF0066"/>
                </a:solidFill>
              </a:rPr>
              <a:t>HIỆU CỦA </a:t>
            </a:r>
            <a:r>
              <a:rPr lang="en-US" altLang="en-US" sz="2200" b="1" dirty="0">
                <a:solidFill>
                  <a:srgbClr val="FF0066"/>
                </a:solidFill>
              </a:rPr>
              <a:t>HAI SỐ ĐÓ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8775" y="1143000"/>
            <a:ext cx="80994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 b="1" u="sng" dirty="0" err="1">
                <a:solidFill>
                  <a:srgbClr val="0000FF"/>
                </a:solidFill>
              </a:rPr>
              <a:t>Bài</a:t>
            </a:r>
            <a:r>
              <a:rPr lang="en-US" altLang="en-US" sz="2400" b="1" u="sng" dirty="0">
                <a:solidFill>
                  <a:srgbClr val="0000FF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</a:rPr>
              <a:t>toán</a:t>
            </a:r>
            <a:r>
              <a:rPr lang="en-US" altLang="en-US" sz="2400" u="sng" dirty="0">
                <a:solidFill>
                  <a:srgbClr val="0000FF"/>
                </a:solidFill>
              </a:rPr>
              <a:t>:</a:t>
            </a:r>
            <a:r>
              <a:rPr lang="en-US" altLang="en-US" sz="2400" dirty="0"/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Tổng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70. 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Hiệu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10.</a:t>
            </a:r>
          </a:p>
          <a:p>
            <a:pPr>
              <a:spcBef>
                <a:spcPct val="2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                </a:t>
            </a:r>
            <a:r>
              <a:rPr lang="en-US" altLang="en-US" sz="2400" dirty="0" err="1">
                <a:solidFill>
                  <a:srgbClr val="0000CC"/>
                </a:solidFill>
              </a:rPr>
              <a:t>Tìm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đó</a:t>
            </a:r>
            <a:endParaRPr lang="en-US" altLang="en-US" sz="2400" dirty="0">
              <a:solidFill>
                <a:srgbClr val="0000CC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95800" y="2546965"/>
            <a:ext cx="838200" cy="76200"/>
            <a:chOff x="2920" y="2664"/>
            <a:chExt cx="632" cy="48"/>
          </a:xfrm>
        </p:grpSpPr>
        <p:sp>
          <p:nvSpPr>
            <p:cNvPr id="5127" name="Line 11"/>
            <p:cNvSpPr>
              <a:spLocks noChangeShapeType="1"/>
            </p:cNvSpPr>
            <p:nvPr/>
          </p:nvSpPr>
          <p:spPr bwMode="auto">
            <a:xfrm>
              <a:off x="2920" y="2688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Line 12"/>
            <p:cNvSpPr>
              <a:spLocks noChangeShapeType="1"/>
            </p:cNvSpPr>
            <p:nvPr/>
          </p:nvSpPr>
          <p:spPr bwMode="auto">
            <a:xfrm>
              <a:off x="3552" y="2664"/>
              <a:ext cx="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1971675" y="2590800"/>
            <a:ext cx="2576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1971675" y="256082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1971675" y="31242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1962150" y="30480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562475" y="307923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884420" y="23622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lớn</a:t>
            </a:r>
            <a:r>
              <a:rPr lang="en-US" altLang="en-US" sz="2000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882650" y="2895600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bé</a:t>
            </a:r>
            <a:r>
              <a:rPr lang="en-US" altLang="en-US" sz="2000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31764" name="AutoShape 20"/>
          <p:cNvSpPr>
            <a:spLocks/>
          </p:cNvSpPr>
          <p:nvPr/>
        </p:nvSpPr>
        <p:spPr bwMode="auto">
          <a:xfrm rot="-5400000">
            <a:off x="3162300" y="1952625"/>
            <a:ext cx="209550" cy="2552700"/>
          </a:xfrm>
          <a:prstGeom prst="leftBrace">
            <a:avLst>
              <a:gd name="adj1" fmla="val 171786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5" name="AutoShape 21"/>
          <p:cNvSpPr>
            <a:spLocks/>
          </p:cNvSpPr>
          <p:nvPr/>
        </p:nvSpPr>
        <p:spPr bwMode="auto">
          <a:xfrm rot="5400000" flipV="1">
            <a:off x="3552825" y="755650"/>
            <a:ext cx="247650" cy="3352800"/>
          </a:xfrm>
          <a:prstGeom prst="leftBrace">
            <a:avLst>
              <a:gd name="adj1" fmla="val 162963"/>
              <a:gd name="adj2" fmla="val 49491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4562475" y="260704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AutoShape 23"/>
          <p:cNvSpPr>
            <a:spLocks/>
          </p:cNvSpPr>
          <p:nvPr/>
        </p:nvSpPr>
        <p:spPr bwMode="auto">
          <a:xfrm rot="-5400000">
            <a:off x="4884920" y="2309110"/>
            <a:ext cx="152400" cy="838200"/>
          </a:xfrm>
          <a:prstGeom prst="leftBrace">
            <a:avLst>
              <a:gd name="adj1" fmla="val 45833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 rot="10800000">
            <a:off x="5446895" y="257581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4724400" y="2743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10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5572125" y="2819400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70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101975" y="3279775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?   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516313" y="19812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?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381000" y="35814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FF0066"/>
                </a:solidFill>
              </a:rPr>
              <a:t>Cách</a:t>
            </a:r>
            <a:r>
              <a:rPr lang="en-US" altLang="en-US" sz="2000" b="1" dirty="0">
                <a:solidFill>
                  <a:srgbClr val="FF0066"/>
                </a:solidFill>
              </a:rPr>
              <a:t>  </a:t>
            </a:r>
            <a:r>
              <a:rPr lang="en-US" altLang="en-US" sz="2000" b="1" dirty="0" err="1">
                <a:solidFill>
                  <a:srgbClr val="FF0066"/>
                </a:solidFill>
              </a:rPr>
              <a:t>thứ</a:t>
            </a:r>
            <a:r>
              <a:rPr lang="en-US" altLang="en-US" sz="2000" b="1" dirty="0">
                <a:solidFill>
                  <a:srgbClr val="FF0066"/>
                </a:solidFill>
              </a:rPr>
              <a:t> </a:t>
            </a:r>
            <a:r>
              <a:rPr lang="en-US" altLang="en-US" sz="2000" b="1" dirty="0" err="1">
                <a:solidFill>
                  <a:srgbClr val="FF0066"/>
                </a:solidFill>
              </a:rPr>
              <a:t>nhất</a:t>
            </a:r>
            <a:r>
              <a:rPr lang="en-US" altLang="en-US" sz="2000" b="1" dirty="0">
                <a:solidFill>
                  <a:srgbClr val="FF0066"/>
                </a:solidFill>
              </a:rPr>
              <a:t>: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879600" y="1554163"/>
            <a:ext cx="685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381500" y="1552575"/>
            <a:ext cx="4191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2009775"/>
            <a:ext cx="177165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180" name="Picture 7" descr="0830js5b15daddi012pz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2192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4" name="Straight Connector 53"/>
          <p:cNvCxnSpPr/>
          <p:nvPr/>
        </p:nvCxnSpPr>
        <p:spPr>
          <a:xfrm>
            <a:off x="7505700" y="1524000"/>
            <a:ext cx="4191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953000" y="1556663"/>
            <a:ext cx="685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080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31749" grpId="0"/>
      <p:bldP spid="31757" grpId="0" animBg="1"/>
      <p:bldP spid="31758" grpId="0" animBg="1"/>
      <p:bldP spid="31759" grpId="0" animBg="1"/>
      <p:bldP spid="31760" grpId="0" animBg="1"/>
      <p:bldP spid="31761" grpId="0" animBg="1"/>
      <p:bldP spid="31762" grpId="0"/>
      <p:bldP spid="31763" grpId="0"/>
      <p:bldP spid="31764" grpId="0" animBg="1"/>
      <p:bldP spid="31765" grpId="0" animBg="1"/>
      <p:bldP spid="31766" grpId="0" animBg="1"/>
      <p:bldP spid="31767" grpId="0" animBg="1"/>
      <p:bldP spid="31768" grpId="0" animBg="1"/>
      <p:bldP spid="31769" grpId="0"/>
      <p:bldP spid="31770" grpId="0"/>
      <p:bldP spid="31771" grpId="0"/>
      <p:bldP spid="31772" grpId="0"/>
      <p:bldP spid="317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685800"/>
          </a:xfrm>
        </p:spPr>
        <p:txBody>
          <a:bodyPr>
            <a:normAutofit/>
          </a:bodyPr>
          <a:lstStyle/>
          <a:p>
            <a:r>
              <a:rPr lang="en-US" altLang="en-US" sz="2400" b="1" u="sng" dirty="0" err="1" smtClean="0">
                <a:solidFill>
                  <a:srgbClr val="0000FF"/>
                </a:solidFill>
              </a:rPr>
              <a:t>Toán</a:t>
            </a:r>
            <a:r>
              <a:rPr lang="en-US" altLang="en-US" sz="2400" b="1" u="sng" dirty="0" smtClean="0">
                <a:solidFill>
                  <a:srgbClr val="0000FF"/>
                </a:solidFill>
              </a:rPr>
              <a:t> </a:t>
            </a:r>
            <a:endParaRPr lang="en-US" altLang="en-US" sz="2400" b="1" dirty="0">
              <a:solidFill>
                <a:srgbClr val="FF0066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609600"/>
            <a:ext cx="78486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200" b="1" dirty="0">
                <a:solidFill>
                  <a:srgbClr val="FF0066"/>
                </a:solidFill>
              </a:rPr>
              <a:t>TÌM HAI SỐ KHI BIẾT TỔNG VÀ </a:t>
            </a:r>
            <a:r>
              <a:rPr lang="en-US" altLang="en-US" sz="2200" b="1" dirty="0" smtClean="0">
                <a:solidFill>
                  <a:srgbClr val="FF0066"/>
                </a:solidFill>
              </a:rPr>
              <a:t>HIỆU CỦA </a:t>
            </a:r>
            <a:r>
              <a:rPr lang="en-US" altLang="en-US" sz="2200" b="1" dirty="0">
                <a:solidFill>
                  <a:srgbClr val="FF0066"/>
                </a:solidFill>
              </a:rPr>
              <a:t>HAI SỐ ĐÓ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8775" y="1024330"/>
            <a:ext cx="78708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 b="1" u="sng" dirty="0" err="1">
                <a:solidFill>
                  <a:srgbClr val="0000FF"/>
                </a:solidFill>
              </a:rPr>
              <a:t>Bài</a:t>
            </a:r>
            <a:r>
              <a:rPr lang="en-US" altLang="en-US" sz="2400" b="1" u="sng" dirty="0">
                <a:solidFill>
                  <a:srgbClr val="0000FF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</a:rPr>
              <a:t>toán</a:t>
            </a:r>
            <a:r>
              <a:rPr lang="en-US" altLang="en-US" sz="2400" u="sng" dirty="0">
                <a:solidFill>
                  <a:srgbClr val="0000FF"/>
                </a:solidFill>
              </a:rPr>
              <a:t>:</a:t>
            </a:r>
            <a:r>
              <a:rPr lang="en-US" altLang="en-US" sz="2400" dirty="0"/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Tổng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70. 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Hiệu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10.</a:t>
            </a:r>
          </a:p>
          <a:p>
            <a:pPr>
              <a:spcBef>
                <a:spcPct val="2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                </a:t>
            </a:r>
            <a:r>
              <a:rPr lang="en-US" altLang="en-US" sz="2400" dirty="0" err="1">
                <a:solidFill>
                  <a:srgbClr val="0000CC"/>
                </a:solidFill>
              </a:rPr>
              <a:t>Tìm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đó</a:t>
            </a:r>
            <a:endParaRPr lang="en-US" altLang="en-US" sz="2400" dirty="0">
              <a:solidFill>
                <a:srgbClr val="0000CC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95800" y="2529590"/>
            <a:ext cx="838200" cy="76200"/>
            <a:chOff x="2920" y="2664"/>
            <a:chExt cx="632" cy="48"/>
          </a:xfrm>
        </p:grpSpPr>
        <p:sp>
          <p:nvSpPr>
            <p:cNvPr id="5127" name="Line 11"/>
            <p:cNvSpPr>
              <a:spLocks noChangeShapeType="1"/>
            </p:cNvSpPr>
            <p:nvPr/>
          </p:nvSpPr>
          <p:spPr bwMode="auto">
            <a:xfrm>
              <a:off x="2920" y="2688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Line 12"/>
            <p:cNvSpPr>
              <a:spLocks noChangeShapeType="1"/>
            </p:cNvSpPr>
            <p:nvPr/>
          </p:nvSpPr>
          <p:spPr bwMode="auto">
            <a:xfrm>
              <a:off x="3552" y="2664"/>
              <a:ext cx="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1971675" y="2559780"/>
            <a:ext cx="2576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1971675" y="303774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1971675" y="309318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1962150" y="253366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562475" y="30480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850900" y="2320068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lớn</a:t>
            </a:r>
            <a:r>
              <a:rPr lang="en-US" altLang="en-US" sz="2000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882650" y="2868495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bé</a:t>
            </a:r>
            <a:r>
              <a:rPr lang="en-US" altLang="en-US" sz="2000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31764" name="AutoShape 20"/>
          <p:cNvSpPr>
            <a:spLocks/>
          </p:cNvSpPr>
          <p:nvPr/>
        </p:nvSpPr>
        <p:spPr bwMode="auto">
          <a:xfrm rot="-5400000">
            <a:off x="3162300" y="2028825"/>
            <a:ext cx="209550" cy="2552700"/>
          </a:xfrm>
          <a:prstGeom prst="leftBrace">
            <a:avLst>
              <a:gd name="adj1" fmla="val 171786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5" name="AutoShape 21"/>
          <p:cNvSpPr>
            <a:spLocks/>
          </p:cNvSpPr>
          <p:nvPr/>
        </p:nvSpPr>
        <p:spPr bwMode="auto">
          <a:xfrm rot="5400000" flipV="1">
            <a:off x="3552825" y="711930"/>
            <a:ext cx="247650" cy="3352800"/>
          </a:xfrm>
          <a:prstGeom prst="leftBrace">
            <a:avLst>
              <a:gd name="adj1" fmla="val 162963"/>
              <a:gd name="adj2" fmla="val 49491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4562475" y="253334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AutoShape 23"/>
          <p:cNvSpPr>
            <a:spLocks/>
          </p:cNvSpPr>
          <p:nvPr/>
        </p:nvSpPr>
        <p:spPr bwMode="auto">
          <a:xfrm rot="-5400000">
            <a:off x="4884920" y="2307605"/>
            <a:ext cx="152400" cy="838200"/>
          </a:xfrm>
          <a:prstGeom prst="leftBrace">
            <a:avLst>
              <a:gd name="adj1" fmla="val 45833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 rot="10800000">
            <a:off x="5476875" y="240738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4724400" y="279790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10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5572125" y="272646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70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101975" y="341401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?   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516313" y="193748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?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381000" y="19050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FF0066"/>
                </a:solidFill>
              </a:rPr>
              <a:t>Cách</a:t>
            </a:r>
            <a:r>
              <a:rPr lang="en-US" altLang="en-US" sz="2000" b="1" dirty="0">
                <a:solidFill>
                  <a:srgbClr val="FF0066"/>
                </a:solidFill>
              </a:rPr>
              <a:t>  </a:t>
            </a:r>
            <a:r>
              <a:rPr lang="en-US" altLang="en-US" sz="2000" b="1" dirty="0" err="1">
                <a:solidFill>
                  <a:srgbClr val="FF0066"/>
                </a:solidFill>
              </a:rPr>
              <a:t>thứ</a:t>
            </a:r>
            <a:r>
              <a:rPr lang="en-US" altLang="en-US" sz="2000" b="1" dirty="0">
                <a:solidFill>
                  <a:srgbClr val="FF0066"/>
                </a:solidFill>
              </a:rPr>
              <a:t> </a:t>
            </a:r>
            <a:r>
              <a:rPr lang="en-US" altLang="en-US" sz="2000" b="1" dirty="0" err="1">
                <a:solidFill>
                  <a:srgbClr val="FF0066"/>
                </a:solidFill>
              </a:rPr>
              <a:t>nhất</a:t>
            </a:r>
            <a:r>
              <a:rPr lang="en-US" altLang="en-US" sz="2000" b="1" dirty="0">
                <a:solidFill>
                  <a:srgbClr val="FF0066"/>
                </a:solidFill>
              </a:rPr>
              <a:t>:</a:t>
            </a:r>
          </a:p>
        </p:txBody>
      </p:sp>
      <p:sp>
        <p:nvSpPr>
          <p:cNvPr id="31779" name="Line 35"/>
          <p:cNvSpPr>
            <a:spLocks noChangeShapeType="1"/>
          </p:cNvSpPr>
          <p:nvPr/>
        </p:nvSpPr>
        <p:spPr bwMode="auto">
          <a:xfrm>
            <a:off x="4343400" y="3886200"/>
            <a:ext cx="0" cy="24384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5" name="Rectangle 41"/>
          <p:cNvSpPr>
            <a:spLocks noChangeArrowheads="1"/>
          </p:cNvSpPr>
          <p:nvPr/>
        </p:nvSpPr>
        <p:spPr bwMode="auto">
          <a:xfrm>
            <a:off x="4419600" y="5334000"/>
            <a:ext cx="1671638" cy="487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 dirty="0" err="1">
                <a:solidFill>
                  <a:srgbClr val="FF0000"/>
                </a:solidFill>
              </a:rPr>
              <a:t>Nhận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xét</a:t>
            </a:r>
            <a:r>
              <a:rPr lang="en-US" altLang="en-US" sz="24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1786" name="Rectangle 42"/>
          <p:cNvSpPr>
            <a:spLocks noChangeArrowheads="1"/>
          </p:cNvSpPr>
          <p:nvPr/>
        </p:nvSpPr>
        <p:spPr bwMode="auto">
          <a:xfrm>
            <a:off x="4799013" y="5867400"/>
            <a:ext cx="3887787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bé</a:t>
            </a:r>
            <a:r>
              <a:rPr lang="en-US" altLang="en-US" sz="2400" b="1" dirty="0">
                <a:solidFill>
                  <a:srgbClr val="FF0000"/>
                </a:solidFill>
              </a:rPr>
              <a:t> = (</a:t>
            </a:r>
            <a:r>
              <a:rPr lang="en-US" altLang="en-US" sz="2400" b="1" dirty="0" err="1">
                <a:solidFill>
                  <a:srgbClr val="FF0000"/>
                </a:solidFill>
              </a:rPr>
              <a:t>Tổng</a:t>
            </a:r>
            <a:r>
              <a:rPr lang="en-US" altLang="en-US" sz="2400" b="1" dirty="0">
                <a:solidFill>
                  <a:srgbClr val="FF0000"/>
                </a:solidFill>
              </a:rPr>
              <a:t> – </a:t>
            </a:r>
            <a:r>
              <a:rPr lang="en-US" altLang="en-US" sz="2400" b="1" dirty="0" err="1">
                <a:solidFill>
                  <a:srgbClr val="FF0000"/>
                </a:solidFill>
              </a:rPr>
              <a:t>Hiệu</a:t>
            </a:r>
            <a:r>
              <a:rPr lang="en-US" altLang="en-US" sz="2400" b="1" dirty="0">
                <a:solidFill>
                  <a:srgbClr val="FF0000"/>
                </a:solidFill>
              </a:rPr>
              <a:t>) : 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879600" y="1418003"/>
            <a:ext cx="685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381500" y="1416415"/>
            <a:ext cx="4191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873615"/>
            <a:ext cx="177165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180" name="Picture 7" descr="0830js5b15daddi012pz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2192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4" name="Straight Connector 53"/>
          <p:cNvCxnSpPr/>
          <p:nvPr/>
        </p:nvCxnSpPr>
        <p:spPr>
          <a:xfrm>
            <a:off x="7505700" y="1387840"/>
            <a:ext cx="4191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953000" y="1420503"/>
            <a:ext cx="685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Flowchart: Process 42"/>
          <p:cNvSpPr/>
          <p:nvPr/>
        </p:nvSpPr>
        <p:spPr>
          <a:xfrm>
            <a:off x="4586990" y="2361643"/>
            <a:ext cx="888365" cy="33591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4" name="Text Box 31"/>
          <p:cNvSpPr txBox="1">
            <a:spLocks noChangeArrowheads="1"/>
          </p:cNvSpPr>
          <p:nvPr/>
        </p:nvSpPr>
        <p:spPr bwMode="auto">
          <a:xfrm>
            <a:off x="1066801" y="3612995"/>
            <a:ext cx="149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u="sng" dirty="0" err="1" smtClean="0">
                <a:solidFill>
                  <a:srgbClr val="FF0066"/>
                </a:solidFill>
              </a:rPr>
              <a:t>Bài</a:t>
            </a:r>
            <a:r>
              <a:rPr lang="en-US" altLang="en-US" sz="2000" b="1" u="sng" dirty="0" smtClean="0">
                <a:solidFill>
                  <a:srgbClr val="FF0066"/>
                </a:solidFill>
              </a:rPr>
              <a:t> </a:t>
            </a:r>
            <a:r>
              <a:rPr lang="en-US" altLang="en-US" sz="2000" b="1" u="sng" dirty="0" err="1" smtClean="0">
                <a:solidFill>
                  <a:srgbClr val="FF0066"/>
                </a:solidFill>
              </a:rPr>
              <a:t>giải</a:t>
            </a:r>
            <a:endParaRPr lang="en-US" altLang="en-US" sz="2000" b="1" u="sng" dirty="0">
              <a:solidFill>
                <a:srgbClr val="FF0066"/>
              </a:solidFill>
            </a:endParaRPr>
          </a:p>
        </p:txBody>
      </p: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380999" y="3995245"/>
            <a:ext cx="3744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>
                <a:solidFill>
                  <a:srgbClr val="0000CC"/>
                </a:solidFill>
              </a:rPr>
              <a:t>Hai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lần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bé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70 – 10 = 60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68509" y="4419600"/>
            <a:ext cx="350520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>
                <a:solidFill>
                  <a:srgbClr val="0000CC"/>
                </a:solidFill>
              </a:rPr>
              <a:t>bé</a:t>
            </a:r>
            <a:r>
              <a:rPr lang="en-US" altLang="en-US" sz="2200" b="1" dirty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>
                <a:solidFill>
                  <a:srgbClr val="0000CC"/>
                </a:solidFill>
              </a:rPr>
              <a:t>là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60 : 2 = 30</a:t>
            </a:r>
          </a:p>
        </p:txBody>
      </p:sp>
      <p:sp>
        <p:nvSpPr>
          <p:cNvPr id="50" name="Text Box 31"/>
          <p:cNvSpPr txBox="1">
            <a:spLocks noChangeArrowheads="1"/>
          </p:cNvSpPr>
          <p:nvPr/>
        </p:nvSpPr>
        <p:spPr bwMode="auto">
          <a:xfrm>
            <a:off x="364760" y="4903113"/>
            <a:ext cx="350520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>
                <a:solidFill>
                  <a:srgbClr val="0000CC"/>
                </a:solidFill>
              </a:rPr>
              <a:t>là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70 – 30 = 40</a:t>
            </a:r>
          </a:p>
        </p:txBody>
      </p:sp>
      <p:sp>
        <p:nvSpPr>
          <p:cNvPr id="51" name="Text Box 31"/>
          <p:cNvSpPr txBox="1">
            <a:spLocks noChangeArrowheads="1"/>
          </p:cNvSpPr>
          <p:nvPr/>
        </p:nvSpPr>
        <p:spPr bwMode="auto">
          <a:xfrm>
            <a:off x="356019" y="5436513"/>
            <a:ext cx="350520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>
                <a:solidFill>
                  <a:srgbClr val="0000CC"/>
                </a:solidFill>
              </a:rPr>
              <a:t> 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      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30</a:t>
            </a:r>
          </a:p>
          <a:p>
            <a:r>
              <a:rPr lang="en-US" altLang="en-US" sz="2200" b="1" dirty="0">
                <a:solidFill>
                  <a:srgbClr val="0000CC"/>
                </a:solidFill>
              </a:rPr>
              <a:t>	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	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40</a:t>
            </a:r>
          </a:p>
        </p:txBody>
      </p:sp>
      <p:sp>
        <p:nvSpPr>
          <p:cNvPr id="52" name="Text Box 31"/>
          <p:cNvSpPr txBox="1">
            <a:spLocks noChangeArrowheads="1"/>
          </p:cNvSpPr>
          <p:nvPr/>
        </p:nvSpPr>
        <p:spPr bwMode="auto">
          <a:xfrm>
            <a:off x="4713286" y="3995240"/>
            <a:ext cx="3744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bé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(70 – 10) : 2 = 30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53" name="Text Box 31"/>
          <p:cNvSpPr txBox="1">
            <a:spLocks noChangeArrowheads="1"/>
          </p:cNvSpPr>
          <p:nvPr/>
        </p:nvSpPr>
        <p:spPr bwMode="auto">
          <a:xfrm>
            <a:off x="4745180" y="4400490"/>
            <a:ext cx="3744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70 – 30 = 40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56" name="Text Box 31"/>
          <p:cNvSpPr txBox="1">
            <a:spLocks noChangeArrowheads="1"/>
          </p:cNvSpPr>
          <p:nvPr/>
        </p:nvSpPr>
        <p:spPr bwMode="auto">
          <a:xfrm>
            <a:off x="4772885" y="4802270"/>
            <a:ext cx="374491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smtClean="0">
                <a:solidFill>
                  <a:srgbClr val="0000CC"/>
                </a:solidFill>
              </a:rPr>
              <a:t>	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30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	 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40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03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9" grpId="0" animBg="1"/>
      <p:bldP spid="31785" grpId="0"/>
      <p:bldP spid="31786" grpId="0" animBg="1"/>
      <p:bldP spid="43" grpId="0" animBg="1"/>
      <p:bldP spid="44" grpId="0"/>
      <p:bldP spid="45" grpId="0"/>
      <p:bldP spid="49" grpId="0"/>
      <p:bldP spid="50" grpId="0"/>
      <p:bldP spid="51" grpId="0"/>
      <p:bldP spid="52" grpId="0"/>
      <p:bldP spid="53" grpId="0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altLang="en-US" sz="2200" b="1" u="sng" dirty="0" err="1" smtClean="0">
                <a:solidFill>
                  <a:srgbClr val="0000FF"/>
                </a:solidFill>
              </a:rPr>
              <a:t>Toán</a:t>
            </a:r>
            <a:r>
              <a:rPr lang="en-US" altLang="en-US" sz="2200" b="1" u="sng" dirty="0" smtClean="0">
                <a:solidFill>
                  <a:srgbClr val="0000FF"/>
                </a:solidFill>
              </a:rPr>
              <a:t> </a:t>
            </a:r>
            <a:r>
              <a:rPr lang="en-US" altLang="en-US" sz="2200" b="1" u="sng" dirty="0">
                <a:solidFill>
                  <a:srgbClr val="0000FF"/>
                </a:solidFill>
              </a:rPr>
              <a:t/>
            </a:r>
            <a:br>
              <a:rPr lang="en-US" altLang="en-US" sz="2200" b="1" u="sng" dirty="0">
                <a:solidFill>
                  <a:srgbClr val="0000FF"/>
                </a:solidFill>
              </a:rPr>
            </a:br>
            <a:r>
              <a:rPr lang="en-US" altLang="en-US" sz="2200" b="1" dirty="0">
                <a:solidFill>
                  <a:srgbClr val="FF0066"/>
                </a:solidFill>
              </a:rPr>
              <a:t>TÌM HAI SỐ KHI BIẾT TỔNG VÀ </a:t>
            </a:r>
            <a:r>
              <a:rPr lang="en-US" altLang="en-US" sz="2200" b="1" dirty="0" smtClean="0">
                <a:solidFill>
                  <a:srgbClr val="FF0066"/>
                </a:solidFill>
              </a:rPr>
              <a:t>HIỆU CỦA </a:t>
            </a:r>
            <a:r>
              <a:rPr lang="en-US" altLang="en-US" sz="2200" b="1" dirty="0">
                <a:solidFill>
                  <a:srgbClr val="FF0066"/>
                </a:solidFill>
              </a:rPr>
              <a:t>HAI SỐ ĐÓ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8775" y="1066800"/>
            <a:ext cx="8556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 b="1" u="sng" dirty="0" err="1">
                <a:solidFill>
                  <a:srgbClr val="0000FF"/>
                </a:solidFill>
              </a:rPr>
              <a:t>Bài</a:t>
            </a:r>
            <a:r>
              <a:rPr lang="en-US" altLang="en-US" sz="2400" b="1" u="sng" dirty="0">
                <a:solidFill>
                  <a:srgbClr val="0000FF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</a:rPr>
              <a:t>toán</a:t>
            </a:r>
            <a:r>
              <a:rPr lang="en-US" altLang="en-US" sz="2400" u="sng" dirty="0">
                <a:solidFill>
                  <a:srgbClr val="0000FF"/>
                </a:solidFill>
              </a:rPr>
              <a:t>:</a:t>
            </a:r>
            <a:r>
              <a:rPr lang="en-US" altLang="en-US" sz="2400" dirty="0"/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Tổng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70. </a:t>
            </a:r>
            <a:r>
              <a:rPr lang="en-US" altLang="en-US" sz="2400" dirty="0" err="1">
                <a:solidFill>
                  <a:srgbClr val="0000CC"/>
                </a:solidFill>
              </a:rPr>
              <a:t>Hiệu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10.</a:t>
            </a:r>
          </a:p>
          <a:p>
            <a:pPr>
              <a:spcBef>
                <a:spcPct val="2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                </a:t>
            </a:r>
            <a:r>
              <a:rPr lang="en-US" altLang="en-US" sz="2400" dirty="0" err="1">
                <a:solidFill>
                  <a:srgbClr val="0000CC"/>
                </a:solidFill>
              </a:rPr>
              <a:t>Tìm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đó</a:t>
            </a:r>
            <a:endParaRPr lang="en-US" altLang="en-US" sz="2400" dirty="0">
              <a:solidFill>
                <a:srgbClr val="0000CC"/>
              </a:solidFill>
            </a:endParaRPr>
          </a:p>
        </p:txBody>
      </p:sp>
      <p:grpSp>
        <p:nvGrpSpPr>
          <p:cNvPr id="4142" name="Group 5"/>
          <p:cNvGrpSpPr>
            <a:grpSpLocks/>
          </p:cNvGrpSpPr>
          <p:nvPr/>
        </p:nvGrpSpPr>
        <p:grpSpPr bwMode="auto">
          <a:xfrm>
            <a:off x="3883025" y="2653145"/>
            <a:ext cx="1003300" cy="76200"/>
            <a:chOff x="2920" y="2664"/>
            <a:chExt cx="632" cy="48"/>
          </a:xfrm>
        </p:grpSpPr>
        <p:sp>
          <p:nvSpPr>
            <p:cNvPr id="4137" name="Line 6"/>
            <p:cNvSpPr>
              <a:spLocks noChangeShapeType="1"/>
            </p:cNvSpPr>
            <p:nvPr/>
          </p:nvSpPr>
          <p:spPr bwMode="auto">
            <a:xfrm>
              <a:off x="2920" y="2688"/>
              <a:ext cx="624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8" name="Line 7"/>
            <p:cNvSpPr>
              <a:spLocks noChangeShapeType="1"/>
            </p:cNvSpPr>
            <p:nvPr/>
          </p:nvSpPr>
          <p:spPr bwMode="auto">
            <a:xfrm>
              <a:off x="3552" y="2664"/>
              <a:ext cx="0" cy="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0" name="Line 9"/>
          <p:cNvSpPr>
            <a:spLocks noChangeShapeType="1"/>
          </p:cNvSpPr>
          <p:nvPr/>
        </p:nvSpPr>
        <p:spPr bwMode="auto">
          <a:xfrm>
            <a:off x="1295400" y="2691245"/>
            <a:ext cx="25908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46" name="Line 10"/>
          <p:cNvSpPr>
            <a:spLocks noChangeShapeType="1"/>
          </p:cNvSpPr>
          <p:nvPr/>
        </p:nvSpPr>
        <p:spPr bwMode="auto">
          <a:xfrm>
            <a:off x="1295400" y="263929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47" name="Group 12"/>
          <p:cNvGrpSpPr>
            <a:grpSpLocks/>
          </p:cNvGrpSpPr>
          <p:nvPr/>
        </p:nvGrpSpPr>
        <p:grpSpPr bwMode="auto">
          <a:xfrm>
            <a:off x="1295400" y="3075710"/>
            <a:ext cx="2590800" cy="76200"/>
            <a:chOff x="1296" y="2664"/>
            <a:chExt cx="1632" cy="48"/>
          </a:xfrm>
        </p:grpSpPr>
        <p:sp>
          <p:nvSpPr>
            <p:cNvPr id="4134" name="Line 13"/>
            <p:cNvSpPr>
              <a:spLocks noChangeShapeType="1"/>
            </p:cNvSpPr>
            <p:nvPr/>
          </p:nvSpPr>
          <p:spPr bwMode="auto">
            <a:xfrm>
              <a:off x="1296" y="2688"/>
              <a:ext cx="1632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5" name="Line 14"/>
            <p:cNvSpPr>
              <a:spLocks noChangeShapeType="1"/>
            </p:cNvSpPr>
            <p:nvPr/>
          </p:nvSpPr>
          <p:spPr bwMode="auto">
            <a:xfrm>
              <a:off x="1296" y="2664"/>
              <a:ext cx="0" cy="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6" name="Line 15"/>
            <p:cNvSpPr>
              <a:spLocks noChangeShapeType="1"/>
            </p:cNvSpPr>
            <p:nvPr/>
          </p:nvSpPr>
          <p:spPr bwMode="auto">
            <a:xfrm>
              <a:off x="2928" y="2664"/>
              <a:ext cx="0" cy="4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51" name="Text Box 16"/>
          <p:cNvSpPr txBox="1">
            <a:spLocks noChangeArrowheads="1"/>
          </p:cNvSpPr>
          <p:nvPr/>
        </p:nvSpPr>
        <p:spPr bwMode="auto">
          <a:xfrm>
            <a:off x="228600" y="2452687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</a:rPr>
              <a:t>Số lớn:</a:t>
            </a:r>
          </a:p>
        </p:txBody>
      </p:sp>
      <p:sp>
        <p:nvSpPr>
          <p:cNvPr id="4152" name="Text Box 17"/>
          <p:cNvSpPr txBox="1">
            <a:spLocks noChangeArrowheads="1"/>
          </p:cNvSpPr>
          <p:nvPr/>
        </p:nvSpPr>
        <p:spPr bwMode="auto">
          <a:xfrm>
            <a:off x="228600" y="292331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solidFill>
                  <a:srgbClr val="0000CC"/>
                </a:solidFill>
              </a:rPr>
              <a:t>Số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</a:rPr>
              <a:t>bé</a:t>
            </a:r>
            <a:r>
              <a:rPr lang="en-US" altLang="en-US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4153" name="AutoShape 18"/>
          <p:cNvSpPr>
            <a:spLocks/>
          </p:cNvSpPr>
          <p:nvPr/>
        </p:nvSpPr>
        <p:spPr bwMode="auto">
          <a:xfrm rot="-5400000">
            <a:off x="2466975" y="2010640"/>
            <a:ext cx="238125" cy="2562225"/>
          </a:xfrm>
          <a:prstGeom prst="leftBrace">
            <a:avLst>
              <a:gd name="adj1" fmla="val 140079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154" name="AutoShape 19"/>
          <p:cNvSpPr>
            <a:spLocks/>
          </p:cNvSpPr>
          <p:nvPr/>
        </p:nvSpPr>
        <p:spPr bwMode="auto">
          <a:xfrm rot="5400000" flipV="1">
            <a:off x="2946400" y="731837"/>
            <a:ext cx="314325" cy="3546475"/>
          </a:xfrm>
          <a:prstGeom prst="leftBrace">
            <a:avLst>
              <a:gd name="adj1" fmla="val 193062"/>
              <a:gd name="adj2" fmla="val 49491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155" name="Line 20"/>
          <p:cNvSpPr>
            <a:spLocks noChangeShapeType="1"/>
          </p:cNvSpPr>
          <p:nvPr/>
        </p:nvSpPr>
        <p:spPr bwMode="auto">
          <a:xfrm>
            <a:off x="3889375" y="261851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6" name="AutoShape 21"/>
          <p:cNvSpPr>
            <a:spLocks/>
          </p:cNvSpPr>
          <p:nvPr/>
        </p:nvSpPr>
        <p:spPr bwMode="auto">
          <a:xfrm rot="-5400000">
            <a:off x="4292600" y="2297835"/>
            <a:ext cx="171450" cy="965200"/>
          </a:xfrm>
          <a:prstGeom prst="leftBrace">
            <a:avLst>
              <a:gd name="adj1" fmla="val 105556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157" name="AutoShape 22"/>
          <p:cNvSpPr>
            <a:spLocks/>
          </p:cNvSpPr>
          <p:nvPr/>
        </p:nvSpPr>
        <p:spPr bwMode="auto">
          <a:xfrm rot="10800000">
            <a:off x="4953000" y="2667000"/>
            <a:ext cx="266700" cy="628651"/>
          </a:xfrm>
          <a:prstGeom prst="leftBrace">
            <a:avLst>
              <a:gd name="adj1" fmla="val 38095"/>
              <a:gd name="adj2" fmla="val 50000"/>
            </a:avLst>
          </a:prstGeom>
          <a:noFill/>
          <a:ln w="19050" cap="rnd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158" name="Text Box 23"/>
          <p:cNvSpPr txBox="1">
            <a:spLocks noChangeArrowheads="1"/>
          </p:cNvSpPr>
          <p:nvPr/>
        </p:nvSpPr>
        <p:spPr bwMode="auto">
          <a:xfrm>
            <a:off x="4167188" y="2770910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10</a:t>
            </a:r>
          </a:p>
        </p:txBody>
      </p:sp>
      <p:sp>
        <p:nvSpPr>
          <p:cNvPr id="4159" name="Text Box 24"/>
          <p:cNvSpPr txBox="1">
            <a:spLocks noChangeArrowheads="1"/>
          </p:cNvSpPr>
          <p:nvPr/>
        </p:nvSpPr>
        <p:spPr bwMode="auto">
          <a:xfrm>
            <a:off x="5257800" y="2763980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70</a:t>
            </a:r>
          </a:p>
        </p:txBody>
      </p:sp>
      <p:sp>
        <p:nvSpPr>
          <p:cNvPr id="4160" name="Text Box 25"/>
          <p:cNvSpPr txBox="1">
            <a:spLocks noChangeArrowheads="1"/>
          </p:cNvSpPr>
          <p:nvPr/>
        </p:nvSpPr>
        <p:spPr bwMode="auto">
          <a:xfrm>
            <a:off x="2390775" y="33528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?</a:t>
            </a:r>
          </a:p>
        </p:txBody>
      </p:sp>
      <p:sp>
        <p:nvSpPr>
          <p:cNvPr id="4161" name="Text Box 26"/>
          <p:cNvSpPr txBox="1">
            <a:spLocks noChangeArrowheads="1"/>
          </p:cNvSpPr>
          <p:nvPr/>
        </p:nvSpPr>
        <p:spPr bwMode="auto">
          <a:xfrm>
            <a:off x="2914650" y="2057400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?</a:t>
            </a: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3886200" y="3075710"/>
            <a:ext cx="1003300" cy="76200"/>
            <a:chOff x="2920" y="2664"/>
            <a:chExt cx="632" cy="48"/>
          </a:xfrm>
        </p:grpSpPr>
        <p:sp>
          <p:nvSpPr>
            <p:cNvPr id="4163" name="Line 29"/>
            <p:cNvSpPr>
              <a:spLocks noChangeShapeType="1"/>
            </p:cNvSpPr>
            <p:nvPr/>
          </p:nvSpPr>
          <p:spPr bwMode="auto">
            <a:xfrm>
              <a:off x="2920" y="2688"/>
              <a:ext cx="6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4" name="Line 30"/>
            <p:cNvSpPr>
              <a:spLocks noChangeShapeType="1"/>
            </p:cNvSpPr>
            <p:nvPr/>
          </p:nvSpPr>
          <p:spPr bwMode="auto">
            <a:xfrm>
              <a:off x="3552" y="2664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4889500" y="2729345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66" name="Text Box 35"/>
          <p:cNvSpPr txBox="1">
            <a:spLocks noChangeArrowheads="1"/>
          </p:cNvSpPr>
          <p:nvPr/>
        </p:nvSpPr>
        <p:spPr bwMode="auto">
          <a:xfrm>
            <a:off x="304800" y="19812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FF0066"/>
                </a:solidFill>
              </a:rPr>
              <a:t>Cách</a:t>
            </a:r>
            <a:r>
              <a:rPr lang="en-US" altLang="en-US" sz="2000" b="1" dirty="0">
                <a:solidFill>
                  <a:srgbClr val="FF0066"/>
                </a:solidFill>
              </a:rPr>
              <a:t>  </a:t>
            </a:r>
            <a:r>
              <a:rPr lang="en-US" altLang="en-US" sz="2000" b="1" dirty="0" err="1">
                <a:solidFill>
                  <a:srgbClr val="FF0066"/>
                </a:solidFill>
              </a:rPr>
              <a:t>thứ</a:t>
            </a:r>
            <a:r>
              <a:rPr lang="en-US" altLang="en-US" sz="2000" b="1" dirty="0">
                <a:solidFill>
                  <a:srgbClr val="FF0066"/>
                </a:solidFill>
              </a:rPr>
              <a:t> </a:t>
            </a:r>
            <a:r>
              <a:rPr lang="en-US" altLang="en-US" sz="2000" b="1" dirty="0" err="1">
                <a:solidFill>
                  <a:srgbClr val="FF0066"/>
                </a:solidFill>
              </a:rPr>
              <a:t>hai</a:t>
            </a:r>
            <a:r>
              <a:rPr lang="en-US" altLang="en-US" sz="2000" b="1" dirty="0">
                <a:solidFill>
                  <a:srgbClr val="FF0066"/>
                </a:solidFill>
              </a:rPr>
              <a:t>:</a:t>
            </a:r>
          </a:p>
        </p:txBody>
      </p:sp>
      <p:sp>
        <p:nvSpPr>
          <p:cNvPr id="6189" name="AutoShape 45"/>
          <p:cNvSpPr>
            <a:spLocks/>
          </p:cNvSpPr>
          <p:nvPr/>
        </p:nvSpPr>
        <p:spPr bwMode="auto">
          <a:xfrm rot="-5400000">
            <a:off x="4292600" y="2752435"/>
            <a:ext cx="152400" cy="965200"/>
          </a:xfrm>
          <a:prstGeom prst="leftBrace">
            <a:avLst>
              <a:gd name="adj1" fmla="val 105556"/>
              <a:gd name="adj2" fmla="val 50000"/>
            </a:avLst>
          </a:prstGeom>
          <a:noFill/>
          <a:ln w="28575" cap="rnd">
            <a:solidFill>
              <a:srgbClr val="C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4724400" y="2971800"/>
            <a:ext cx="44196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>
              <a:solidFill>
                <a:srgbClr val="0000CC"/>
              </a:solidFill>
            </a:endParaRP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4573588" y="5132387"/>
            <a:ext cx="1671637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 dirty="0" err="1">
                <a:solidFill>
                  <a:srgbClr val="FF0000"/>
                </a:solidFill>
              </a:rPr>
              <a:t>Nhận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xét</a:t>
            </a:r>
            <a:r>
              <a:rPr lang="en-US" altLang="en-US" sz="24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6198" name="Rectangle 54"/>
          <p:cNvSpPr>
            <a:spLocks noChangeArrowheads="1"/>
          </p:cNvSpPr>
          <p:nvPr/>
        </p:nvSpPr>
        <p:spPr bwMode="auto">
          <a:xfrm>
            <a:off x="4419600" y="5867400"/>
            <a:ext cx="3962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lớn</a:t>
            </a:r>
            <a:r>
              <a:rPr lang="en-US" altLang="en-US" sz="2400" b="1" dirty="0">
                <a:solidFill>
                  <a:srgbClr val="FF0000"/>
                </a:solidFill>
              </a:rPr>
              <a:t> = (</a:t>
            </a:r>
            <a:r>
              <a:rPr lang="en-US" altLang="en-US" sz="2400" b="1" dirty="0" err="1">
                <a:solidFill>
                  <a:srgbClr val="FF0000"/>
                </a:solidFill>
              </a:rPr>
              <a:t>Tổng</a:t>
            </a:r>
            <a:r>
              <a:rPr lang="en-US" altLang="en-US" sz="2400" b="1" dirty="0">
                <a:solidFill>
                  <a:srgbClr val="FF0000"/>
                </a:solidFill>
              </a:rPr>
              <a:t> + </a:t>
            </a:r>
            <a:r>
              <a:rPr lang="en-US" altLang="en-US" sz="2400" b="1" dirty="0" err="1">
                <a:solidFill>
                  <a:srgbClr val="FF0000"/>
                </a:solidFill>
              </a:rPr>
              <a:t>Hiệu</a:t>
            </a:r>
            <a:r>
              <a:rPr lang="en-US" altLang="en-US" sz="2400" b="1" dirty="0">
                <a:solidFill>
                  <a:srgbClr val="FF0000"/>
                </a:solidFill>
              </a:rPr>
              <a:t>) : 2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3084512" y="5372100"/>
            <a:ext cx="2514600" cy="3175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77" name="Picture 81" descr="monarc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14478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9" name="Picture 83" descr="single 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-228600"/>
            <a:ext cx="21336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1066801" y="3505200"/>
            <a:ext cx="149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u="sng" dirty="0" err="1" smtClean="0">
                <a:solidFill>
                  <a:srgbClr val="FF0066"/>
                </a:solidFill>
              </a:rPr>
              <a:t>Bài</a:t>
            </a:r>
            <a:r>
              <a:rPr lang="en-US" altLang="en-US" sz="2000" b="1" u="sng" dirty="0" smtClean="0">
                <a:solidFill>
                  <a:srgbClr val="FF0066"/>
                </a:solidFill>
              </a:rPr>
              <a:t> </a:t>
            </a:r>
            <a:r>
              <a:rPr lang="en-US" altLang="en-US" sz="2000" b="1" u="sng" dirty="0" err="1" smtClean="0">
                <a:solidFill>
                  <a:srgbClr val="FF0066"/>
                </a:solidFill>
              </a:rPr>
              <a:t>giải</a:t>
            </a:r>
            <a:endParaRPr lang="en-US" altLang="en-US" sz="2000" b="1" u="sng" dirty="0">
              <a:solidFill>
                <a:srgbClr val="FF0066"/>
              </a:solidFill>
            </a:endParaRPr>
          </a:p>
        </p:txBody>
      </p:sp>
      <p:sp>
        <p:nvSpPr>
          <p:cNvPr id="42" name="Text Box 31"/>
          <p:cNvSpPr txBox="1">
            <a:spLocks noChangeArrowheads="1"/>
          </p:cNvSpPr>
          <p:nvPr/>
        </p:nvSpPr>
        <p:spPr bwMode="auto">
          <a:xfrm>
            <a:off x="380998" y="3995245"/>
            <a:ext cx="39592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>
                <a:solidFill>
                  <a:srgbClr val="0000CC"/>
                </a:solidFill>
              </a:rPr>
              <a:t>Hai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lần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70 + 10 = 80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44" name="Text Box 31"/>
          <p:cNvSpPr txBox="1">
            <a:spLocks noChangeArrowheads="1"/>
          </p:cNvSpPr>
          <p:nvPr/>
        </p:nvSpPr>
        <p:spPr bwMode="auto">
          <a:xfrm>
            <a:off x="381000" y="4460450"/>
            <a:ext cx="365759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>
                <a:solidFill>
                  <a:srgbClr val="0000CC"/>
                </a:solidFill>
              </a:rPr>
              <a:t>là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 80 :2 = 40</a:t>
            </a:r>
            <a:endParaRPr lang="en-US" altLang="en-US" sz="2200" b="1" dirty="0">
              <a:solidFill>
                <a:srgbClr val="0000CC"/>
              </a:solidFill>
            </a:endParaRPr>
          </a:p>
        </p:txBody>
      </p: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349770" y="4932640"/>
            <a:ext cx="31432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>
                <a:solidFill>
                  <a:srgbClr val="0000CC"/>
                </a:solidFill>
              </a:rPr>
              <a:t>là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 </a:t>
            </a:r>
            <a:r>
              <a:rPr lang="en-US" altLang="en-US" sz="2200" b="1" dirty="0">
                <a:solidFill>
                  <a:srgbClr val="0000CC"/>
                </a:solidFill>
              </a:rPr>
              <a:t>7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0 - 40 = </a:t>
            </a:r>
            <a:r>
              <a:rPr lang="en-US" altLang="en-US" sz="2200" b="1" dirty="0">
                <a:solidFill>
                  <a:srgbClr val="0000CC"/>
                </a:solidFill>
              </a:rPr>
              <a:t>3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0</a:t>
            </a:r>
            <a:endParaRPr lang="en-US" altLang="en-US" sz="2200" b="1" dirty="0">
              <a:solidFill>
                <a:srgbClr val="0000CC"/>
              </a:solidFill>
            </a:endParaRPr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356019" y="5478959"/>
            <a:ext cx="350520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>
                <a:solidFill>
                  <a:srgbClr val="0000CC"/>
                </a:solidFill>
              </a:rPr>
              <a:t> 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      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30</a:t>
            </a:r>
          </a:p>
          <a:p>
            <a:r>
              <a:rPr lang="en-US" altLang="en-US" sz="2200" b="1" dirty="0">
                <a:solidFill>
                  <a:srgbClr val="0000CC"/>
                </a:solidFill>
              </a:rPr>
              <a:t>	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	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40</a:t>
            </a:r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4713286" y="3995240"/>
            <a:ext cx="404971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>
                <a:solidFill>
                  <a:srgbClr val="0000CC"/>
                </a:solidFill>
              </a:rPr>
              <a:t>là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 (70 + 10) : 2 = 40</a:t>
            </a:r>
            <a:endParaRPr lang="en-US" altLang="en-US" sz="2200" b="1" dirty="0">
              <a:solidFill>
                <a:srgbClr val="0000CC"/>
              </a:solidFill>
            </a:endParaRPr>
          </a:p>
        </p:txBody>
      </p:sp>
      <p:sp>
        <p:nvSpPr>
          <p:cNvPr id="48" name="Text Box 31"/>
          <p:cNvSpPr txBox="1">
            <a:spLocks noChangeArrowheads="1"/>
          </p:cNvSpPr>
          <p:nvPr/>
        </p:nvSpPr>
        <p:spPr bwMode="auto">
          <a:xfrm>
            <a:off x="4724400" y="4476690"/>
            <a:ext cx="374491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 70 – 40 = 30</a:t>
            </a:r>
            <a:endParaRPr lang="en-US" altLang="en-US" sz="2200" b="1" dirty="0">
              <a:solidFill>
                <a:srgbClr val="0000CC"/>
              </a:solidFill>
            </a:endParaRPr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772885" y="4832250"/>
            <a:ext cx="374491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b="1" dirty="0" smtClean="0">
                <a:solidFill>
                  <a:srgbClr val="0000CC"/>
                </a:solidFill>
              </a:rPr>
              <a:t>	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30</a:t>
            </a:r>
          </a:p>
          <a:p>
            <a:r>
              <a:rPr lang="en-US" altLang="en-US" sz="2200" b="1" dirty="0">
                <a:solidFill>
                  <a:srgbClr val="0000CC"/>
                </a:solidFill>
              </a:rPr>
              <a:t>	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	 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2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200" b="1" dirty="0" smtClean="0">
                <a:solidFill>
                  <a:srgbClr val="0000CC"/>
                </a:solidFill>
              </a:rPr>
              <a:t>: 40</a:t>
            </a:r>
            <a:endParaRPr lang="en-US" altLang="en-US" sz="22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09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5" grpId="0" animBg="1"/>
      <p:bldP spid="6189" grpId="0" animBg="1"/>
      <p:bldP spid="6197" grpId="0"/>
      <p:bldP spid="6198" grpId="0" animBg="1"/>
      <p:bldP spid="41" grpId="0"/>
      <p:bldP spid="42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altLang="en-US" sz="2200" b="1" u="sng" dirty="0" err="1" smtClean="0">
                <a:solidFill>
                  <a:srgbClr val="0000FF"/>
                </a:solidFill>
              </a:rPr>
              <a:t>Toán</a:t>
            </a:r>
            <a:r>
              <a:rPr lang="en-US" altLang="en-US" sz="2200" b="1" u="sng" dirty="0" smtClean="0">
                <a:solidFill>
                  <a:srgbClr val="0000FF"/>
                </a:solidFill>
              </a:rPr>
              <a:t> </a:t>
            </a:r>
            <a:r>
              <a:rPr lang="en-US" altLang="en-US" sz="2200" b="1" u="sng" dirty="0">
                <a:solidFill>
                  <a:srgbClr val="0000FF"/>
                </a:solidFill>
              </a:rPr>
              <a:t/>
            </a:r>
            <a:br>
              <a:rPr lang="en-US" altLang="en-US" sz="2200" b="1" u="sng" dirty="0">
                <a:solidFill>
                  <a:srgbClr val="0000FF"/>
                </a:solidFill>
              </a:rPr>
            </a:br>
            <a:r>
              <a:rPr lang="en-US" altLang="en-US" sz="2200" b="1" dirty="0">
                <a:solidFill>
                  <a:srgbClr val="FF0066"/>
                </a:solidFill>
              </a:rPr>
              <a:t>TÌM HAI SỐ KHI BIẾT TỔNG VÀ </a:t>
            </a:r>
            <a:r>
              <a:rPr lang="en-US" altLang="en-US" sz="2200" b="1" dirty="0" smtClean="0">
                <a:solidFill>
                  <a:srgbClr val="FF0066"/>
                </a:solidFill>
              </a:rPr>
              <a:t>HIỆU CỦA </a:t>
            </a:r>
            <a:r>
              <a:rPr lang="en-US" altLang="en-US" sz="2200" b="1" dirty="0">
                <a:solidFill>
                  <a:srgbClr val="FF0066"/>
                </a:solidFill>
              </a:rPr>
              <a:t>HAI SỐ ĐÓ</a:t>
            </a:r>
          </a:p>
        </p:txBody>
      </p:sp>
      <p:sp>
        <p:nvSpPr>
          <p:cNvPr id="5125" name="TextBox 34"/>
          <p:cNvSpPr txBox="1">
            <a:spLocks noChangeArrowheads="1"/>
          </p:cNvSpPr>
          <p:nvPr/>
        </p:nvSpPr>
        <p:spPr bwMode="auto">
          <a:xfrm>
            <a:off x="119063" y="1050925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>
                <a:solidFill>
                  <a:srgbClr val="0000CC"/>
                </a:solidFill>
              </a:rPr>
              <a:t>Cách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thứ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nhất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167063" y="23534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73589" y="1066801"/>
            <a:ext cx="0" cy="4876801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49" name="TextBox 34"/>
          <p:cNvSpPr txBox="1">
            <a:spLocks noChangeArrowheads="1"/>
          </p:cNvSpPr>
          <p:nvPr/>
        </p:nvSpPr>
        <p:spPr bwMode="auto">
          <a:xfrm>
            <a:off x="4659313" y="1050925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>
                <a:solidFill>
                  <a:srgbClr val="0000CC"/>
                </a:solidFill>
              </a:rPr>
              <a:t>Cách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thứ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hai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423863" y="6019800"/>
            <a:ext cx="3916360" cy="53340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bé</a:t>
            </a:r>
            <a:r>
              <a:rPr lang="en-US" altLang="en-US" sz="2400" b="1" dirty="0">
                <a:solidFill>
                  <a:srgbClr val="FF0000"/>
                </a:solidFill>
              </a:rPr>
              <a:t> = (</a:t>
            </a:r>
            <a:r>
              <a:rPr lang="en-US" altLang="en-US" sz="2400" b="1" dirty="0" err="1">
                <a:solidFill>
                  <a:srgbClr val="FF0000"/>
                </a:solidFill>
              </a:rPr>
              <a:t>Tổng</a:t>
            </a:r>
            <a:r>
              <a:rPr lang="en-US" altLang="en-US" sz="2400" b="1" dirty="0">
                <a:solidFill>
                  <a:srgbClr val="FF0000"/>
                </a:solidFill>
              </a:rPr>
              <a:t> – </a:t>
            </a:r>
            <a:r>
              <a:rPr lang="en-US" altLang="en-US" sz="2400" b="1" dirty="0" err="1">
                <a:solidFill>
                  <a:srgbClr val="FF0000"/>
                </a:solidFill>
              </a:rPr>
              <a:t>Hiệu</a:t>
            </a:r>
            <a:r>
              <a:rPr lang="en-US" altLang="en-US" sz="2400" b="1" dirty="0">
                <a:solidFill>
                  <a:srgbClr val="FF0000"/>
                </a:solidFill>
              </a:rPr>
              <a:t>) : 2</a:t>
            </a:r>
          </a:p>
        </p:txBody>
      </p:sp>
      <p:sp>
        <p:nvSpPr>
          <p:cNvPr id="32" name="Rectangle 54"/>
          <p:cNvSpPr>
            <a:spLocks noChangeArrowheads="1"/>
          </p:cNvSpPr>
          <p:nvPr/>
        </p:nvSpPr>
        <p:spPr bwMode="auto">
          <a:xfrm>
            <a:off x="4876800" y="6019800"/>
            <a:ext cx="3962400" cy="53340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lớn</a:t>
            </a:r>
            <a:r>
              <a:rPr lang="en-US" altLang="en-US" sz="2400" b="1" dirty="0">
                <a:solidFill>
                  <a:srgbClr val="FF0000"/>
                </a:solidFill>
              </a:rPr>
              <a:t> = (</a:t>
            </a:r>
            <a:r>
              <a:rPr lang="en-US" altLang="en-US" sz="2400" b="1" dirty="0" err="1">
                <a:solidFill>
                  <a:srgbClr val="FF0000"/>
                </a:solidFill>
              </a:rPr>
              <a:t>Tổng</a:t>
            </a:r>
            <a:r>
              <a:rPr lang="en-US" altLang="en-US" sz="2400" b="1" dirty="0">
                <a:solidFill>
                  <a:srgbClr val="FF0000"/>
                </a:solidFill>
              </a:rPr>
              <a:t> + </a:t>
            </a:r>
            <a:r>
              <a:rPr lang="en-US" altLang="en-US" sz="2400" b="1" dirty="0" err="1">
                <a:solidFill>
                  <a:srgbClr val="FF0000"/>
                </a:solidFill>
              </a:rPr>
              <a:t>Hiệu</a:t>
            </a:r>
            <a:r>
              <a:rPr lang="en-US" altLang="en-US" sz="2400" b="1" dirty="0">
                <a:solidFill>
                  <a:srgbClr val="FF0000"/>
                </a:solidFill>
              </a:rPr>
              <a:t>) : 2</a:t>
            </a:r>
          </a:p>
        </p:txBody>
      </p:sp>
      <p:pic>
        <p:nvPicPr>
          <p:cNvPr id="8224" name="Picture 32" descr="daisi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44780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1066801" y="1401580"/>
            <a:ext cx="149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u="sng" dirty="0" err="1" smtClean="0">
                <a:solidFill>
                  <a:srgbClr val="FF0066"/>
                </a:solidFill>
              </a:rPr>
              <a:t>Bài</a:t>
            </a:r>
            <a:r>
              <a:rPr lang="en-US" altLang="en-US" sz="2000" b="1" u="sng" dirty="0" smtClean="0">
                <a:solidFill>
                  <a:srgbClr val="FF0066"/>
                </a:solidFill>
              </a:rPr>
              <a:t> </a:t>
            </a:r>
            <a:r>
              <a:rPr lang="en-US" altLang="en-US" sz="2000" b="1" u="sng" dirty="0" err="1" smtClean="0">
                <a:solidFill>
                  <a:srgbClr val="FF0066"/>
                </a:solidFill>
              </a:rPr>
              <a:t>giải</a:t>
            </a:r>
            <a:endParaRPr lang="en-US" altLang="en-US" sz="2000" b="1" u="sng" dirty="0">
              <a:solidFill>
                <a:srgbClr val="FF0066"/>
              </a:solidFill>
            </a:endParaRPr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380998" y="1809690"/>
            <a:ext cx="395922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>
                <a:solidFill>
                  <a:srgbClr val="0000CC"/>
                </a:solidFill>
              </a:rPr>
              <a:t>Hai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lần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</a:t>
            </a:r>
          </a:p>
          <a:p>
            <a:r>
              <a:rPr lang="en-US" altLang="en-US" sz="2000" b="1" dirty="0" smtClean="0">
                <a:solidFill>
                  <a:srgbClr val="0000CC"/>
                </a:solidFill>
              </a:rPr>
              <a:t>     70 - 10 = 60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  60 : 2 = 30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  70 – 30 = 40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30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	 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40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533398" y="4620161"/>
            <a:ext cx="39592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(70 – 10) : 2 = </a:t>
            </a:r>
            <a:r>
              <a:rPr lang="en-US" altLang="en-US" sz="2000" b="1" dirty="0">
                <a:solidFill>
                  <a:srgbClr val="0000CC"/>
                </a:solidFill>
              </a:rPr>
              <a:t>3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0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70 – 30 = 40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30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	 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40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57400" y="4364235"/>
            <a:ext cx="0" cy="25592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5283200" y="1417820"/>
            <a:ext cx="149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u="sng" dirty="0" err="1" smtClean="0">
                <a:solidFill>
                  <a:srgbClr val="FF0066"/>
                </a:solidFill>
              </a:rPr>
              <a:t>Bài</a:t>
            </a:r>
            <a:r>
              <a:rPr lang="en-US" altLang="en-US" sz="2000" b="1" u="sng" dirty="0" smtClean="0">
                <a:solidFill>
                  <a:srgbClr val="FF0066"/>
                </a:solidFill>
              </a:rPr>
              <a:t> </a:t>
            </a:r>
            <a:r>
              <a:rPr lang="en-US" altLang="en-US" sz="2000" b="1" u="sng" dirty="0" err="1" smtClean="0">
                <a:solidFill>
                  <a:srgbClr val="FF0066"/>
                </a:solidFill>
              </a:rPr>
              <a:t>giải</a:t>
            </a:r>
            <a:endParaRPr lang="en-US" altLang="en-US" sz="2000" b="1" u="sng" dirty="0">
              <a:solidFill>
                <a:srgbClr val="FF0066"/>
              </a:solidFill>
            </a:endParaRPr>
          </a:p>
        </p:txBody>
      </p: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4956175" y="1820085"/>
            <a:ext cx="395922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>
                <a:solidFill>
                  <a:srgbClr val="0000CC"/>
                </a:solidFill>
              </a:rPr>
              <a:t>Hai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lần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số</a:t>
            </a:r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</a:t>
            </a:r>
          </a:p>
          <a:p>
            <a:r>
              <a:rPr lang="en-US" altLang="en-US" sz="2000" b="1" dirty="0" smtClean="0">
                <a:solidFill>
                  <a:srgbClr val="0000CC"/>
                </a:solidFill>
              </a:rPr>
              <a:t>     70 + 10 = </a:t>
            </a:r>
            <a:r>
              <a:rPr lang="en-US" altLang="en-US" sz="2000" b="1" dirty="0">
                <a:solidFill>
                  <a:srgbClr val="0000CC"/>
                </a:solidFill>
              </a:rPr>
              <a:t>8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0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  80 : 2 = 40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 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  70 – 40 = 30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>
                <a:solidFill>
                  <a:srgbClr val="0000CC"/>
                </a:solidFill>
              </a:rPr>
              <a:t>4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	 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>
                <a:solidFill>
                  <a:srgbClr val="0000CC"/>
                </a:solidFill>
              </a:rPr>
              <a:t>3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43" name="Text Box 31"/>
          <p:cNvSpPr txBox="1">
            <a:spLocks noChangeArrowheads="1"/>
          </p:cNvSpPr>
          <p:nvPr/>
        </p:nvSpPr>
        <p:spPr bwMode="auto">
          <a:xfrm>
            <a:off x="5108575" y="4618220"/>
            <a:ext cx="39592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(70 + 10) : 2 = 40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70 – 40 = 30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lớn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>
                <a:solidFill>
                  <a:srgbClr val="0000CC"/>
                </a:solidFill>
              </a:rPr>
              <a:t>4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0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	 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bé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>
                <a:solidFill>
                  <a:srgbClr val="0000CC"/>
                </a:solidFill>
              </a:rPr>
              <a:t>3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0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6324600" y="4343400"/>
            <a:ext cx="0" cy="25592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47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685800"/>
          </a:xfrm>
        </p:spPr>
        <p:txBody>
          <a:bodyPr>
            <a:normAutofit/>
          </a:bodyPr>
          <a:lstStyle/>
          <a:p>
            <a:r>
              <a:rPr lang="en-US" altLang="en-US" sz="2400" b="1" u="sng" dirty="0" err="1" smtClean="0">
                <a:solidFill>
                  <a:srgbClr val="0000FF"/>
                </a:solidFill>
              </a:rPr>
              <a:t>Toán</a:t>
            </a:r>
            <a:r>
              <a:rPr lang="en-US" altLang="en-US" sz="2400" b="1" u="sng" dirty="0" smtClean="0">
                <a:solidFill>
                  <a:srgbClr val="0000FF"/>
                </a:solidFill>
              </a:rPr>
              <a:t> </a:t>
            </a:r>
            <a:endParaRPr lang="en-US" altLang="en-US" sz="2400" b="1" dirty="0">
              <a:solidFill>
                <a:srgbClr val="FF0066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609600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FF0066"/>
                </a:solidFill>
              </a:rPr>
              <a:t>TÌM HAI SỐ KHI BIẾT TỔNG VÀ </a:t>
            </a:r>
            <a:r>
              <a:rPr lang="en-US" altLang="en-US" sz="2400" b="1" dirty="0" smtClean="0">
                <a:solidFill>
                  <a:srgbClr val="FF0066"/>
                </a:solidFill>
              </a:rPr>
              <a:t>HIỆU CỦA </a:t>
            </a:r>
            <a:r>
              <a:rPr lang="en-US" altLang="en-US" sz="2400" b="1" dirty="0">
                <a:solidFill>
                  <a:srgbClr val="FF0066"/>
                </a:solidFill>
              </a:rPr>
              <a:t>HAI SỐ ĐÓ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8775" y="1257300"/>
            <a:ext cx="78708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 b="1" dirty="0" smtClean="0">
                <a:solidFill>
                  <a:srgbClr val="FF0000"/>
                </a:solidFill>
              </a:rPr>
              <a:t>1</a:t>
            </a:r>
            <a:r>
              <a:rPr lang="en-US" altLang="en-US" sz="2400" dirty="0">
                <a:solidFill>
                  <a:srgbClr val="FF0000"/>
                </a:solidFill>
              </a:rPr>
              <a:t>.</a:t>
            </a:r>
            <a:r>
              <a:rPr lang="en-US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và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 con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cộng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lại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được</a:t>
            </a:r>
            <a:r>
              <a:rPr lang="en-US" altLang="en-US" sz="2400" dirty="0" smtClean="0">
                <a:solidFill>
                  <a:srgbClr val="0000CC"/>
                </a:solidFill>
              </a:rPr>
              <a:t> 58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.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hơn</a:t>
            </a:r>
            <a:r>
              <a:rPr lang="en-US" altLang="en-US" sz="2400" dirty="0" smtClean="0">
                <a:solidFill>
                  <a:srgbClr val="0000CC"/>
                </a:solidFill>
              </a:rPr>
              <a:t> con 38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.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Hỏi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bao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nhiêu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, con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ba</a:t>
            </a:r>
            <a:r>
              <a:rPr lang="en-US" altLang="en-US" sz="2400" dirty="0" err="1" smtClean="0"/>
              <a:t>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nhiêu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?</a:t>
            </a:r>
            <a:endParaRPr lang="en-US" altLang="en-US" sz="2400" dirty="0">
              <a:solidFill>
                <a:srgbClr val="0000CC"/>
              </a:solidFill>
            </a:endParaRPr>
          </a:p>
          <a:p>
            <a:pPr>
              <a:spcBef>
                <a:spcPct val="2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                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95800" y="3347856"/>
            <a:ext cx="838200" cy="76200"/>
            <a:chOff x="2920" y="2664"/>
            <a:chExt cx="632" cy="48"/>
          </a:xfrm>
        </p:grpSpPr>
        <p:sp>
          <p:nvSpPr>
            <p:cNvPr id="5127" name="Line 11"/>
            <p:cNvSpPr>
              <a:spLocks noChangeShapeType="1"/>
            </p:cNvSpPr>
            <p:nvPr/>
          </p:nvSpPr>
          <p:spPr bwMode="auto">
            <a:xfrm>
              <a:off x="2920" y="2688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Line 12"/>
            <p:cNvSpPr>
              <a:spLocks noChangeShapeType="1"/>
            </p:cNvSpPr>
            <p:nvPr/>
          </p:nvSpPr>
          <p:spPr bwMode="auto">
            <a:xfrm>
              <a:off x="3552" y="2664"/>
              <a:ext cx="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1971675" y="3386138"/>
            <a:ext cx="2576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1971675" y="413604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1971675" y="41910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1962150" y="33578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562475" y="414978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358775" y="3136380"/>
            <a:ext cx="1863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381000" y="3973248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con: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31764" name="AutoShape 20"/>
          <p:cNvSpPr>
            <a:spLocks/>
          </p:cNvSpPr>
          <p:nvPr/>
        </p:nvSpPr>
        <p:spPr bwMode="auto">
          <a:xfrm rot="-5400000">
            <a:off x="3162300" y="3028978"/>
            <a:ext cx="209550" cy="2552700"/>
          </a:xfrm>
          <a:prstGeom prst="leftBrace">
            <a:avLst>
              <a:gd name="adj1" fmla="val 171786"/>
              <a:gd name="adj2" fmla="val 50000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5" name="AutoShape 21"/>
          <p:cNvSpPr>
            <a:spLocks/>
          </p:cNvSpPr>
          <p:nvPr/>
        </p:nvSpPr>
        <p:spPr bwMode="auto">
          <a:xfrm rot="5400000" flipV="1">
            <a:off x="3552825" y="1441450"/>
            <a:ext cx="247650" cy="3352800"/>
          </a:xfrm>
          <a:prstGeom prst="leftBrace">
            <a:avLst>
              <a:gd name="adj1" fmla="val 162963"/>
              <a:gd name="adj2" fmla="val 49491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4573250" y="3433999"/>
            <a:ext cx="0" cy="76655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AutoShape 23"/>
          <p:cNvSpPr>
            <a:spLocks/>
          </p:cNvSpPr>
          <p:nvPr/>
        </p:nvSpPr>
        <p:spPr bwMode="auto">
          <a:xfrm rot="-5400000">
            <a:off x="4884920" y="3117823"/>
            <a:ext cx="152400" cy="838200"/>
          </a:xfrm>
          <a:prstGeom prst="leftBrace">
            <a:avLst>
              <a:gd name="adj1" fmla="val 45833"/>
              <a:gd name="adj2" fmla="val 50000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 rot="10800000">
            <a:off x="5446895" y="336779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b="1" dirty="0"/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4591050" y="3623405"/>
            <a:ext cx="9620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</a:rPr>
              <a:t>38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b="1" dirty="0" smtClean="0">
                <a:solidFill>
                  <a:srgbClr val="0000CC"/>
                </a:solidFill>
              </a:rPr>
              <a:t> 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5572125" y="3746838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</a:rPr>
              <a:t>58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tuổi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2892115" y="4469360"/>
            <a:ext cx="123379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00CC"/>
                </a:solidFill>
              </a:rPr>
              <a:t>?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 </a:t>
            </a:r>
            <a:endParaRPr lang="en-US" altLang="en-US" dirty="0"/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516313" y="2667000"/>
            <a:ext cx="1046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</a:rPr>
              <a:t>?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tuổi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809470" y="1661410"/>
            <a:ext cx="368633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410200" y="1656255"/>
            <a:ext cx="914400" cy="56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895600" y="2022420"/>
            <a:ext cx="222885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180" name="Picture 7" descr="0830js5b15daddi012pz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2192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5" name="Straight Connector 54"/>
          <p:cNvCxnSpPr/>
          <p:nvPr/>
        </p:nvCxnSpPr>
        <p:spPr>
          <a:xfrm>
            <a:off x="6503035" y="1656255"/>
            <a:ext cx="1421765" cy="56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58550" y="2007092"/>
            <a:ext cx="9189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523094" y="2008680"/>
            <a:ext cx="224930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79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7" grpId="0" animBg="1"/>
      <p:bldP spid="31758" grpId="0" animBg="1"/>
      <p:bldP spid="31759" grpId="0" animBg="1"/>
      <p:bldP spid="31760" grpId="0" animBg="1"/>
      <p:bldP spid="31762" grpId="0"/>
      <p:bldP spid="31763" grpId="0"/>
      <p:bldP spid="31764" grpId="0" animBg="1"/>
      <p:bldP spid="31765" grpId="0" animBg="1"/>
      <p:bldP spid="31766" grpId="0" animBg="1"/>
      <p:bldP spid="31767" grpId="0" animBg="1"/>
      <p:bldP spid="31768" grpId="0" animBg="1"/>
      <p:bldP spid="31769" grpId="0"/>
      <p:bldP spid="31770" grpId="0"/>
      <p:bldP spid="31771" grpId="0"/>
      <p:bldP spid="317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685800"/>
          </a:xfrm>
        </p:spPr>
        <p:txBody>
          <a:bodyPr>
            <a:normAutofit/>
          </a:bodyPr>
          <a:lstStyle/>
          <a:p>
            <a:r>
              <a:rPr lang="en-US" altLang="en-US" sz="2400" b="1" u="sng" dirty="0" err="1" smtClean="0">
                <a:solidFill>
                  <a:srgbClr val="0000FF"/>
                </a:solidFill>
              </a:rPr>
              <a:t>Toán</a:t>
            </a:r>
            <a:r>
              <a:rPr lang="en-US" altLang="en-US" sz="2400" b="1" u="sng" dirty="0" smtClean="0">
                <a:solidFill>
                  <a:srgbClr val="0000FF"/>
                </a:solidFill>
              </a:rPr>
              <a:t> </a:t>
            </a:r>
            <a:endParaRPr lang="en-US" altLang="en-US" sz="2400" b="1" dirty="0">
              <a:solidFill>
                <a:srgbClr val="FF0066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609600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FF0066"/>
                </a:solidFill>
              </a:rPr>
              <a:t>TÌM HAI SỐ KHI BIẾT TỔNG VÀ </a:t>
            </a:r>
            <a:r>
              <a:rPr lang="en-US" altLang="en-US" sz="2400" b="1" dirty="0" smtClean="0">
                <a:solidFill>
                  <a:srgbClr val="FF0066"/>
                </a:solidFill>
              </a:rPr>
              <a:t>HIỆU CỦA </a:t>
            </a:r>
            <a:r>
              <a:rPr lang="en-US" altLang="en-US" sz="2400" b="1" dirty="0">
                <a:solidFill>
                  <a:srgbClr val="FF0066"/>
                </a:solidFill>
              </a:rPr>
              <a:t>HAI SỐ ĐÓ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8775" y="1257300"/>
            <a:ext cx="78708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812800" indent="-812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400" b="1" dirty="0" smtClean="0">
                <a:solidFill>
                  <a:srgbClr val="FF0000"/>
                </a:solidFill>
              </a:rPr>
              <a:t>1</a:t>
            </a:r>
            <a:r>
              <a:rPr lang="en-US" altLang="en-US" sz="2400" dirty="0">
                <a:solidFill>
                  <a:srgbClr val="FF0000"/>
                </a:solidFill>
              </a:rPr>
              <a:t>.</a:t>
            </a:r>
            <a:r>
              <a:rPr lang="en-US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và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 con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cộng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lại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được</a:t>
            </a:r>
            <a:r>
              <a:rPr lang="en-US" altLang="en-US" sz="2400" dirty="0" smtClean="0">
                <a:solidFill>
                  <a:srgbClr val="0000CC"/>
                </a:solidFill>
              </a:rPr>
              <a:t> 58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.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hơn</a:t>
            </a:r>
            <a:r>
              <a:rPr lang="en-US" altLang="en-US" sz="2400" dirty="0" smtClean="0">
                <a:solidFill>
                  <a:srgbClr val="0000CC"/>
                </a:solidFill>
              </a:rPr>
              <a:t> con 38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.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Hỏi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bao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nhiêu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, con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ba</a:t>
            </a:r>
            <a:r>
              <a:rPr lang="en-US" altLang="en-US" sz="2400" dirty="0" err="1" smtClean="0"/>
              <a:t>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nhiêu</a:t>
            </a:r>
            <a:r>
              <a:rPr lang="en-US" altLang="en-US" sz="2400" dirty="0" smtClean="0">
                <a:solidFill>
                  <a:srgbClr val="0000CC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400" dirty="0" smtClean="0">
                <a:solidFill>
                  <a:srgbClr val="0000CC"/>
                </a:solidFill>
              </a:rPr>
              <a:t>?</a:t>
            </a:r>
            <a:endParaRPr lang="en-US" altLang="en-US" sz="2400" dirty="0">
              <a:solidFill>
                <a:srgbClr val="0000CC"/>
              </a:solidFill>
            </a:endParaRPr>
          </a:p>
          <a:p>
            <a:pPr>
              <a:spcBef>
                <a:spcPct val="2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                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95800" y="2789420"/>
            <a:ext cx="838200" cy="76200"/>
            <a:chOff x="2920" y="2664"/>
            <a:chExt cx="632" cy="48"/>
          </a:xfrm>
        </p:grpSpPr>
        <p:sp>
          <p:nvSpPr>
            <p:cNvPr id="5127" name="Line 11"/>
            <p:cNvSpPr>
              <a:spLocks noChangeShapeType="1"/>
            </p:cNvSpPr>
            <p:nvPr/>
          </p:nvSpPr>
          <p:spPr bwMode="auto">
            <a:xfrm>
              <a:off x="2920" y="2688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Line 12"/>
            <p:cNvSpPr>
              <a:spLocks noChangeShapeType="1"/>
            </p:cNvSpPr>
            <p:nvPr/>
          </p:nvSpPr>
          <p:spPr bwMode="auto">
            <a:xfrm>
              <a:off x="3552" y="2664"/>
              <a:ext cx="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1971675" y="2827702"/>
            <a:ext cx="2576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1971675" y="361139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1971675" y="36576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1962150" y="279936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562475" y="3591344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358775" y="2209800"/>
            <a:ext cx="1863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381000" y="3414812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con: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31764" name="AutoShape 20"/>
          <p:cNvSpPr>
            <a:spLocks/>
          </p:cNvSpPr>
          <p:nvPr/>
        </p:nvSpPr>
        <p:spPr bwMode="auto">
          <a:xfrm rot="-5400000">
            <a:off x="3162300" y="2470542"/>
            <a:ext cx="209550" cy="2552700"/>
          </a:xfrm>
          <a:prstGeom prst="leftBrace">
            <a:avLst>
              <a:gd name="adj1" fmla="val 171786"/>
              <a:gd name="adj2" fmla="val 50000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5" name="AutoShape 21"/>
          <p:cNvSpPr>
            <a:spLocks/>
          </p:cNvSpPr>
          <p:nvPr/>
        </p:nvSpPr>
        <p:spPr bwMode="auto">
          <a:xfrm rot="5400000" flipV="1">
            <a:off x="3552825" y="962025"/>
            <a:ext cx="247650" cy="3352800"/>
          </a:xfrm>
          <a:prstGeom prst="leftBrace">
            <a:avLst>
              <a:gd name="adj1" fmla="val 162963"/>
              <a:gd name="adj2" fmla="val 49491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4573250" y="2846077"/>
            <a:ext cx="0" cy="76655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AutoShape 23"/>
          <p:cNvSpPr>
            <a:spLocks/>
          </p:cNvSpPr>
          <p:nvPr/>
        </p:nvSpPr>
        <p:spPr bwMode="auto">
          <a:xfrm rot="-5400000">
            <a:off x="4884920" y="2538960"/>
            <a:ext cx="152400" cy="838200"/>
          </a:xfrm>
          <a:prstGeom prst="leftBrace">
            <a:avLst>
              <a:gd name="adj1" fmla="val 45833"/>
              <a:gd name="adj2" fmla="val 50000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 rot="10800000">
            <a:off x="5446895" y="2809354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 cap="rnd">
            <a:solidFill>
              <a:srgbClr val="0000CC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b="1" dirty="0"/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4591050" y="3064969"/>
            <a:ext cx="9620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</a:rPr>
              <a:t>38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b="1" dirty="0" smtClean="0">
                <a:solidFill>
                  <a:srgbClr val="0000CC"/>
                </a:solidFill>
              </a:rPr>
              <a:t> 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5572125" y="3188402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</a:rPr>
              <a:t>58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tuổi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2892115" y="3910924"/>
            <a:ext cx="123379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00CC"/>
                </a:solidFill>
              </a:rPr>
              <a:t>?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 </a:t>
            </a:r>
            <a:endParaRPr lang="en-US" altLang="en-US" dirty="0"/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516313" y="2209800"/>
            <a:ext cx="1046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</a:rPr>
              <a:t>? </a:t>
            </a:r>
            <a:r>
              <a:rPr lang="en-US" altLang="en-US" b="1" dirty="0" err="1" smtClean="0">
                <a:solidFill>
                  <a:srgbClr val="0000CC"/>
                </a:solidFill>
              </a:rPr>
              <a:t>tuổi</a:t>
            </a:r>
            <a:endParaRPr lang="en-US" altLang="en-US" b="1" dirty="0">
              <a:solidFill>
                <a:srgbClr val="0000CC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809470" y="1661410"/>
            <a:ext cx="368633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410200" y="1656255"/>
            <a:ext cx="914400" cy="56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895600" y="2022420"/>
            <a:ext cx="222885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180" name="Picture 7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2192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5" name="Straight Connector 54"/>
          <p:cNvCxnSpPr/>
          <p:nvPr/>
        </p:nvCxnSpPr>
        <p:spPr>
          <a:xfrm>
            <a:off x="6503035" y="1656255"/>
            <a:ext cx="1421765" cy="56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58550" y="2007092"/>
            <a:ext cx="9189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523094" y="2008680"/>
            <a:ext cx="224930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03618" y="4924961"/>
            <a:ext cx="442772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(58 + 38) : 2 = 48 (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)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con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58 – 48 = 10 (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)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48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endParaRPr lang="en-US" altLang="en-US" sz="2000" b="1" dirty="0" smtClean="0">
              <a:solidFill>
                <a:srgbClr val="0000CC"/>
              </a:solidFill>
            </a:endParaRP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	 Con: 10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1168400" y="4403725"/>
            <a:ext cx="149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u="sng" dirty="0" err="1" smtClean="0">
                <a:solidFill>
                  <a:srgbClr val="FF0066"/>
                </a:solidFill>
              </a:rPr>
              <a:t>Bài</a:t>
            </a:r>
            <a:r>
              <a:rPr lang="en-US" altLang="en-US" sz="2000" b="1" u="sng" dirty="0" smtClean="0">
                <a:solidFill>
                  <a:srgbClr val="FF0066"/>
                </a:solidFill>
              </a:rPr>
              <a:t> </a:t>
            </a:r>
            <a:r>
              <a:rPr lang="en-US" altLang="en-US" sz="2000" b="1" u="sng" dirty="0" err="1" smtClean="0">
                <a:solidFill>
                  <a:srgbClr val="FF0066"/>
                </a:solidFill>
              </a:rPr>
              <a:t>giải</a:t>
            </a:r>
            <a:endParaRPr lang="en-US" altLang="en-US" sz="2000" b="1" u="sng" dirty="0">
              <a:solidFill>
                <a:srgbClr val="FF0066"/>
              </a:solidFill>
            </a:endParaRP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4748758" y="4938010"/>
            <a:ext cx="442772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con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 (58 - 38) : 2 = 10 (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)</a:t>
            </a:r>
          </a:p>
          <a:p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là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58 – 10 = 48 (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)</a:t>
            </a: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Đáp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số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Con: 10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endParaRPr lang="en-US" altLang="en-US" sz="2000" b="1" dirty="0" smtClean="0">
              <a:solidFill>
                <a:srgbClr val="0000CC"/>
              </a:solidFill>
            </a:endParaRPr>
          </a:p>
          <a:p>
            <a:r>
              <a:rPr lang="en-US" altLang="en-US" sz="2000" b="1" dirty="0">
                <a:solidFill>
                  <a:srgbClr val="0000CC"/>
                </a:solidFill>
              </a:rPr>
              <a:t>	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	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Bố</a:t>
            </a:r>
            <a:r>
              <a:rPr lang="en-US" altLang="en-US" sz="2000" b="1" dirty="0" smtClean="0">
                <a:solidFill>
                  <a:srgbClr val="0000CC"/>
                </a:solidFill>
              </a:rPr>
              <a:t>: 48 </a:t>
            </a:r>
            <a:r>
              <a:rPr lang="en-US" altLang="en-US" sz="2000" b="1" dirty="0" err="1" smtClean="0">
                <a:solidFill>
                  <a:srgbClr val="0000CC"/>
                </a:solidFill>
              </a:rPr>
              <a:t>tuổi</a:t>
            </a:r>
            <a:endParaRPr lang="en-US" altLang="en-US" sz="2000" b="1" dirty="0">
              <a:solidFill>
                <a:srgbClr val="0000CC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562475" y="4527212"/>
            <a:ext cx="11114" cy="224084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5816600" y="4404610"/>
            <a:ext cx="149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u="sng" dirty="0" err="1" smtClean="0">
                <a:solidFill>
                  <a:srgbClr val="FF0066"/>
                </a:solidFill>
              </a:rPr>
              <a:t>Bài</a:t>
            </a:r>
            <a:r>
              <a:rPr lang="en-US" altLang="en-US" sz="2000" b="1" u="sng" dirty="0" smtClean="0">
                <a:solidFill>
                  <a:srgbClr val="FF0066"/>
                </a:solidFill>
              </a:rPr>
              <a:t> </a:t>
            </a:r>
            <a:r>
              <a:rPr lang="en-US" altLang="en-US" sz="2000" b="1" u="sng" dirty="0" err="1" smtClean="0">
                <a:solidFill>
                  <a:srgbClr val="FF0066"/>
                </a:solidFill>
              </a:rPr>
              <a:t>giải</a:t>
            </a:r>
            <a:endParaRPr lang="en-US" altLang="en-US" sz="2000" b="1" u="sng" dirty="0">
              <a:solidFill>
                <a:srgbClr val="FF0066"/>
              </a:solidFill>
            </a:endParaRPr>
          </a:p>
        </p:txBody>
      </p:sp>
      <p:pic>
        <p:nvPicPr>
          <p:cNvPr id="38" name="Picture 11" descr="ag00373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826705"/>
            <a:ext cx="12954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11" descr="ag00373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48600" y="5798990"/>
            <a:ext cx="12954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282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altLang="en-US" sz="2400" b="1" u="sng" dirty="0" err="1" smtClean="0">
                <a:solidFill>
                  <a:srgbClr val="0000FF"/>
                </a:solidFill>
              </a:rPr>
              <a:t>Toán</a:t>
            </a:r>
            <a:r>
              <a:rPr lang="en-US" altLang="en-US" sz="2400" b="1" u="sng" dirty="0" smtClean="0">
                <a:solidFill>
                  <a:srgbClr val="0000FF"/>
                </a:solidFill>
              </a:rPr>
              <a:t> </a:t>
            </a:r>
            <a:r>
              <a:rPr lang="en-US" altLang="en-US" sz="2400" b="1" u="sng" dirty="0">
                <a:solidFill>
                  <a:srgbClr val="0000FF"/>
                </a:solidFill>
              </a:rPr>
              <a:t/>
            </a:r>
            <a:br>
              <a:rPr lang="en-US" altLang="en-US" sz="2400" b="1" u="sng" dirty="0">
                <a:solidFill>
                  <a:srgbClr val="0000FF"/>
                </a:solidFill>
              </a:rPr>
            </a:br>
            <a:r>
              <a:rPr lang="en-US" altLang="en-US" sz="3100" b="1" dirty="0">
                <a:solidFill>
                  <a:srgbClr val="FF0066"/>
                </a:solidFill>
              </a:rPr>
              <a:t>TÌM HAI SỐ KHI BIẾT TỔNG VÀ </a:t>
            </a:r>
            <a:r>
              <a:rPr lang="en-US" altLang="en-US" sz="3100" b="1" dirty="0" smtClean="0">
                <a:solidFill>
                  <a:srgbClr val="FF0066"/>
                </a:solidFill>
              </a:rPr>
              <a:t>HIỆU CỦA </a:t>
            </a:r>
            <a:r>
              <a:rPr lang="en-US" altLang="en-US" sz="3100" b="1" dirty="0">
                <a:solidFill>
                  <a:srgbClr val="FF0066"/>
                </a:solidFill>
              </a:rPr>
              <a:t>HAI SỐ ĐÓ</a:t>
            </a:r>
            <a:endParaRPr lang="en-US" altLang="en-US" sz="2400" b="1" dirty="0">
              <a:solidFill>
                <a:srgbClr val="FF0066"/>
              </a:solidFill>
            </a:endParaRP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609600" y="1475149"/>
            <a:ext cx="8001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 dirty="0" smtClean="0">
                <a:solidFill>
                  <a:srgbClr val="0000CC"/>
                </a:solidFill>
              </a:rPr>
              <a:t>2. </a:t>
            </a:r>
            <a:r>
              <a:rPr lang="en-US" altLang="en-US" sz="2400" b="1" dirty="0" err="1" smtClean="0">
                <a:solidFill>
                  <a:srgbClr val="0000CC"/>
                </a:solidFill>
              </a:rPr>
              <a:t>Một</a:t>
            </a:r>
            <a:r>
              <a:rPr lang="en-US" altLang="en-US" sz="24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lớp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học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có</a:t>
            </a:r>
            <a:r>
              <a:rPr lang="en-US" altLang="en-US" sz="2400" b="1" dirty="0">
                <a:solidFill>
                  <a:srgbClr val="0000CC"/>
                </a:solidFill>
              </a:rPr>
              <a:t> 28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học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sinh</a:t>
            </a:r>
            <a:r>
              <a:rPr lang="en-US" altLang="en-US" sz="2400" b="1" dirty="0">
                <a:solidFill>
                  <a:srgbClr val="0000CC"/>
                </a:solidFill>
              </a:rPr>
              <a:t>. </a:t>
            </a:r>
            <a:r>
              <a:rPr lang="en-US" altLang="en-US" sz="2400" b="1" dirty="0" err="1">
                <a:solidFill>
                  <a:srgbClr val="0000CC"/>
                </a:solidFill>
              </a:rPr>
              <a:t>Số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học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sinh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trai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nhiều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hơn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số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học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sinh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gái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là</a:t>
            </a:r>
            <a:r>
              <a:rPr lang="en-US" altLang="en-US" sz="2400" b="1" dirty="0">
                <a:solidFill>
                  <a:srgbClr val="0000CC"/>
                </a:solidFill>
              </a:rPr>
              <a:t> 4 </a:t>
            </a:r>
            <a:r>
              <a:rPr lang="en-US" altLang="en-US" sz="2400" b="1" dirty="0" err="1">
                <a:solidFill>
                  <a:srgbClr val="0000CC"/>
                </a:solidFill>
              </a:rPr>
              <a:t>em</a:t>
            </a:r>
            <a:r>
              <a:rPr lang="en-US" altLang="en-US" sz="2400" b="1" dirty="0">
                <a:solidFill>
                  <a:srgbClr val="0000CC"/>
                </a:solidFill>
              </a:rPr>
              <a:t>.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Hỏi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lớp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học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đó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có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bao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nhiêu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học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sinh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trai</a:t>
            </a:r>
            <a:r>
              <a:rPr lang="en-US" altLang="en-US" sz="2400" b="1" dirty="0">
                <a:solidFill>
                  <a:srgbClr val="0000CC"/>
                </a:solidFill>
              </a:rPr>
              <a:t>, </a:t>
            </a:r>
            <a:r>
              <a:rPr lang="en-US" altLang="en-US" sz="2400" b="1" dirty="0" err="1">
                <a:solidFill>
                  <a:srgbClr val="0000CC"/>
                </a:solidFill>
              </a:rPr>
              <a:t>bao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nhiêu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học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sinh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gái</a:t>
            </a:r>
            <a:r>
              <a:rPr lang="en-US" altLang="en-US" sz="2400" b="1" dirty="0">
                <a:solidFill>
                  <a:srgbClr val="0000CC"/>
                </a:solidFill>
              </a:rPr>
              <a:t>? 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3352800" y="1875020"/>
            <a:ext cx="152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652665" y="2590800"/>
            <a:ext cx="17001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543800" y="186003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032570" y="1860030"/>
            <a:ext cx="3575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537" name="Picture 33" descr="th_1203169548_1356700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7315200" y="4733924"/>
            <a:ext cx="15240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6" name="Straight Connector 35"/>
          <p:cNvCxnSpPr/>
          <p:nvPr/>
        </p:nvCxnSpPr>
        <p:spPr>
          <a:xfrm>
            <a:off x="729520" y="2239780"/>
            <a:ext cx="5658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122950" y="2239780"/>
            <a:ext cx="4896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083570" y="2226040"/>
            <a:ext cx="5715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111645" y="2590800"/>
            <a:ext cx="17001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5" name="Picture 33" descr="th_1203169548_1356700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03847" flipV="1">
            <a:off x="762000" y="4810124"/>
            <a:ext cx="152400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12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751</Words>
  <Application>Microsoft Office PowerPoint</Application>
  <PresentationFormat>On-screen Show (4:3)</PresentationFormat>
  <Paragraphs>131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Toán </vt:lpstr>
      <vt:lpstr>Toán </vt:lpstr>
      <vt:lpstr>Toán  TÌM HAI SỐ KHI BIẾT TỔNG VÀ HIỆU CỦA HAI SỐ ĐÓ</vt:lpstr>
      <vt:lpstr>Toán  TÌM HAI SỐ KHI BIẾT TỔNG VÀ HIỆU CỦA HAI SỐ ĐÓ</vt:lpstr>
      <vt:lpstr>Toán </vt:lpstr>
      <vt:lpstr>Toán </vt:lpstr>
      <vt:lpstr>Toán  TÌM HAI SỐ KHI BIẾT TỔNG VÀ HIỆU CỦA HAI SỐ ĐÓ</vt:lpstr>
      <vt:lpstr>PowerPoint Presentation</vt:lpstr>
      <vt:lpstr> Thầy chào các em, hẹn gặp lại!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95</cp:revision>
  <dcterms:created xsi:type="dcterms:W3CDTF">2021-09-14T01:30:54Z</dcterms:created>
  <dcterms:modified xsi:type="dcterms:W3CDTF">2021-09-26T12:25:04Z</dcterms:modified>
</cp:coreProperties>
</file>