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2"/>
  </p:notesMasterIdLst>
  <p:sldIdLst>
    <p:sldId id="256" r:id="rId4"/>
    <p:sldId id="264" r:id="rId5"/>
    <p:sldId id="288" r:id="rId6"/>
    <p:sldId id="290" r:id="rId7"/>
    <p:sldId id="279" r:id="rId8"/>
    <p:sldId id="289" r:id="rId9"/>
    <p:sldId id="294"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68" d="100"/>
          <a:sy n="68" d="100"/>
        </p:scale>
        <p:origin x="99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22/10/2021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t>7</a:t>
            </a:fld>
            <a:endParaRPr lang="en-US"/>
          </a:p>
        </p:txBody>
      </p:sp>
    </p:spTree>
    <p:extLst>
      <p:ext uri="{BB962C8B-B14F-4D97-AF65-F5344CB8AC3E}">
        <p14:creationId xmlns:p14="http://schemas.microsoft.com/office/powerpoint/2010/main" val="434470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22/10/2021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22/10/2021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22/10/2021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22/10/2021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22/10/2021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22/10/2021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22/10/2021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22/10/2021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22/10/2021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22/10/2021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22/10/2021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22/10/2021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22/10/2021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22/10/2021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22/10/2021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22/10/2021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22/10/2021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22/10/2021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22/10/2021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22/10/2021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22/10/2021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22/10/2021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22/10/2021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22/10/2021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22/10/2021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22/10/2021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22/10/2021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22/10/2021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22/10/2021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22/10/2021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22/10/2021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22/10/2021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22/10/2021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22/10/2021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22/10/2021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22/10/2021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889721" y="3202559"/>
            <a:ext cx="2454500" cy="923330"/>
          </a:xfrm>
          <a:prstGeom prst="rect">
            <a:avLst/>
          </a:prstGeom>
          <a:noFill/>
        </p:spPr>
        <p:txBody>
          <a:bodyPr wrap="square" rtlCol="0">
            <a:spAutoFit/>
          </a:bodyPr>
          <a:lstStyle/>
          <a:p>
            <a:r>
              <a:rPr lang="en-US" altLang="zh-CN" sz="5400">
                <a:solidFill>
                  <a:srgbClr val="FF0000"/>
                </a:solidFill>
                <a:latin typeface="iCiel Cadena" panose="02000503000000020004" pitchFamily="2" charset="0"/>
                <a:ea typeface="思源黑体 CN Bold" panose="020B0800000000000000" pitchFamily="34" charset="-122"/>
              </a:rPr>
              <a:t>Tuần 7</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Giáo viên ghi mục tiêu.</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Giáo viên ghi mục tiêu.</a:t>
              </a: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4086680" y="4306457"/>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Giáo viên ghi mục tiêu.</a:t>
              </a: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89" t="26535" r="12694" b="12061"/>
          <a:stretch/>
        </p:blipFill>
        <p:spPr bwMode="auto">
          <a:xfrm>
            <a:off x="990569" y="1421626"/>
            <a:ext cx="7442056" cy="342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183074" y="192466"/>
            <a:ext cx="10841601" cy="1138773"/>
            <a:chOff x="238537" y="232458"/>
            <a:chExt cx="10841601" cy="1138773"/>
          </a:xfrm>
        </p:grpSpPr>
        <p:sp>
          <p:nvSpPr>
            <p:cNvPr id="6" name="TextBox 5"/>
            <p:cNvSpPr txBox="1"/>
            <p:nvPr/>
          </p:nvSpPr>
          <p:spPr>
            <a:xfrm>
              <a:off x="786448"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Nhìn tranh, nói tên đồ vật và nêu công dụng </a:t>
              </a:r>
            </a:p>
            <a:p>
              <a:r>
                <a:rPr lang="en-US" sz="3200" b="1" dirty="0">
                  <a:solidFill>
                    <a:srgbClr val="008200"/>
                  </a:solidFill>
                  <a:latin typeface="Arial" pitchFamily="34" charset="0"/>
                  <a:cs typeface="Arial" pitchFamily="34" charset="0"/>
                </a:rPr>
                <a:t>của chúng.</a:t>
              </a:r>
              <a:endParaRPr lang="vi-VN" sz="3200" b="1" dirty="0">
                <a:solidFill>
                  <a:srgbClr val="008200"/>
                </a:solidFill>
                <a:latin typeface="Arial" pitchFamily="34" charset="0"/>
                <a:cs typeface="Arial" pitchFamily="34" charset="0"/>
              </a:endParaRPr>
            </a:p>
          </p:txBody>
        </p:sp>
        <p:sp>
          <p:nvSpPr>
            <p:cNvPr id="7" name="Oval 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grpSp>
        <p:nvGrpSpPr>
          <p:cNvPr id="8" name="Group 7"/>
          <p:cNvGrpSpPr/>
          <p:nvPr/>
        </p:nvGrpSpPr>
        <p:grpSpPr>
          <a:xfrm>
            <a:off x="9580198" y="3537834"/>
            <a:ext cx="2482090" cy="1271511"/>
            <a:chOff x="3759267" y="334167"/>
            <a:chExt cx="5621970" cy="1418267"/>
          </a:xfrm>
        </p:grpSpPr>
        <p:sp>
          <p:nvSpPr>
            <p:cNvPr id="9" name="Cloud Callout 8"/>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4223658" y="688205"/>
              <a:ext cx="4919222" cy="1064229"/>
            </a:xfrm>
            <a:prstGeom prst="rect">
              <a:avLst/>
            </a:prstGeom>
            <a:noFill/>
            <a:ln>
              <a:noFill/>
            </a:ln>
          </p:spPr>
          <p:txBody>
            <a:bodyPr wrap="square" rtlCol="0">
              <a:spAutoFit/>
            </a:bodyPr>
            <a:lstStyle/>
            <a:p>
              <a:pPr algn="ct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Thảo luận nhóm</a:t>
              </a:r>
            </a:p>
          </p:txBody>
        </p:sp>
      </p:gr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7860348" y="4332291"/>
            <a:ext cx="3246872" cy="1861264"/>
          </a:xfrm>
          <a:prstGeom prst="rect">
            <a:avLst/>
          </a:prstGeom>
        </p:spPr>
      </p:pic>
    </p:spTree>
    <p:extLst>
      <p:ext uri="{BB962C8B-B14F-4D97-AF65-F5344CB8AC3E}">
        <p14:creationId xmlns:p14="http://schemas.microsoft.com/office/powerpoint/2010/main" val="197742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par>
                                <p:cTn id="22" presetID="21" presetClass="entr" presetSubtype="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89" t="26535" r="12694" b="12061"/>
          <a:stretch/>
        </p:blipFill>
        <p:spPr bwMode="auto">
          <a:xfrm>
            <a:off x="669726" y="1854763"/>
            <a:ext cx="7442056" cy="342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183074" y="192466"/>
            <a:ext cx="10841601" cy="1138773"/>
            <a:chOff x="238537" y="232458"/>
            <a:chExt cx="10841601" cy="1138773"/>
          </a:xfrm>
        </p:grpSpPr>
        <p:sp>
          <p:nvSpPr>
            <p:cNvPr id="6" name="TextBox 5"/>
            <p:cNvSpPr txBox="1"/>
            <p:nvPr/>
          </p:nvSpPr>
          <p:spPr>
            <a:xfrm>
              <a:off x="786448"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Nhìn tranh, nói tên đồ vật và nêu công dụng </a:t>
              </a:r>
            </a:p>
            <a:p>
              <a:r>
                <a:rPr lang="en-US" sz="3200" b="1" dirty="0">
                  <a:solidFill>
                    <a:srgbClr val="008200"/>
                  </a:solidFill>
                  <a:latin typeface="Arial" pitchFamily="34" charset="0"/>
                  <a:cs typeface="Arial" pitchFamily="34" charset="0"/>
                </a:rPr>
                <a:t>của chúng.</a:t>
              </a:r>
              <a:endParaRPr lang="vi-VN" sz="3200" b="1" dirty="0">
                <a:solidFill>
                  <a:srgbClr val="008200"/>
                </a:solidFill>
                <a:latin typeface="Arial" pitchFamily="34" charset="0"/>
                <a:cs typeface="Arial" pitchFamily="34" charset="0"/>
              </a:endParaRPr>
            </a:p>
          </p:txBody>
        </p:sp>
        <p:sp>
          <p:nvSpPr>
            <p:cNvPr id="7" name="Oval 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sp>
        <p:nvSpPr>
          <p:cNvPr id="2" name="Rounded Rectangle 1"/>
          <p:cNvSpPr/>
          <p:nvPr/>
        </p:nvSpPr>
        <p:spPr>
          <a:xfrm>
            <a:off x="8518358" y="2101516"/>
            <a:ext cx="3169433" cy="3174882"/>
          </a:xfrm>
          <a:prstGeom prst="roundRect">
            <a:avLst/>
          </a:prstGeom>
          <a:no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4B26D2C-1BC9-4238-BC4C-795267AEDD6F}"/>
              </a:ext>
            </a:extLst>
          </p:cNvPr>
          <p:cNvSpPr txBox="1"/>
          <p:nvPr/>
        </p:nvSpPr>
        <p:spPr>
          <a:xfrm>
            <a:off x="8691188" y="2565572"/>
            <a:ext cx="2823772" cy="2246769"/>
          </a:xfrm>
          <a:prstGeom prst="rect">
            <a:avLst/>
          </a:prstGeom>
          <a:noFill/>
        </p:spPr>
        <p:txBody>
          <a:bodyPr wrap="square" rtlCol="0">
            <a:spAutoFit/>
          </a:bodyPr>
          <a:lstStyle/>
          <a:p>
            <a:pPr marL="457200" indent="-457200">
              <a:buFontTx/>
              <a:buChar char="-"/>
            </a:pPr>
            <a:r>
              <a:rPr lang="en-US" sz="2800" b="1" dirty="0">
                <a:solidFill>
                  <a:srgbClr val="002060"/>
                </a:solidFill>
                <a:latin typeface="Arial" panose="020B0604020202020204" pitchFamily="34" charset="0"/>
                <a:cs typeface="Arial" panose="020B0604020202020204" pitchFamily="34" charset="0"/>
              </a:rPr>
              <a:t>Giấy vẽ</a:t>
            </a:r>
          </a:p>
          <a:p>
            <a:pPr marL="457200" indent="-457200">
              <a:buFontTx/>
              <a:buChar char="-"/>
            </a:pPr>
            <a:r>
              <a:rPr lang="en-US" sz="2800" b="1" dirty="0">
                <a:solidFill>
                  <a:srgbClr val="002060"/>
                </a:solidFill>
                <a:latin typeface="Arial" panose="020B0604020202020204" pitchFamily="34" charset="0"/>
                <a:cs typeface="Arial" panose="020B0604020202020204" pitchFamily="34" charset="0"/>
              </a:rPr>
              <a:t>Bút chì</a:t>
            </a:r>
          </a:p>
          <a:p>
            <a:pPr marL="457200" indent="-457200">
              <a:buFontTx/>
              <a:buChar char="-"/>
            </a:pPr>
            <a:r>
              <a:rPr lang="en-US" sz="2800" b="1" dirty="0">
                <a:solidFill>
                  <a:srgbClr val="002060"/>
                </a:solidFill>
                <a:latin typeface="Arial" panose="020B0604020202020204" pitchFamily="34" charset="0"/>
                <a:cs typeface="Arial" panose="020B0604020202020204" pitchFamily="34" charset="0"/>
              </a:rPr>
              <a:t>Bút màu</a:t>
            </a:r>
          </a:p>
          <a:p>
            <a:pPr marL="457200" indent="-457200">
              <a:buFontTx/>
              <a:buChar char="-"/>
            </a:pPr>
            <a:r>
              <a:rPr lang="en-US" sz="2800" b="1" dirty="0">
                <a:solidFill>
                  <a:srgbClr val="002060"/>
                </a:solidFill>
                <a:latin typeface="Arial" panose="020B0604020202020204" pitchFamily="34" charset="0"/>
                <a:cs typeface="Arial" panose="020B0604020202020204" pitchFamily="34" charset="0"/>
              </a:rPr>
              <a:t>Tẩy</a:t>
            </a:r>
          </a:p>
          <a:p>
            <a:pPr marL="457200" indent="-457200">
              <a:buFontTx/>
              <a:buChar char="-"/>
            </a:pPr>
            <a:r>
              <a:rPr lang="en-US" sz="2800" b="1" dirty="0">
                <a:solidFill>
                  <a:srgbClr val="002060"/>
                </a:solidFill>
                <a:latin typeface="Arial" panose="020B0604020202020204" pitchFamily="34" charset="0"/>
                <a:cs typeface="Arial" panose="020B0604020202020204" pitchFamily="34" charset="0"/>
              </a:rPr>
              <a:t>Thước kẻ</a:t>
            </a:r>
          </a:p>
        </p:txBody>
      </p:sp>
    </p:spTree>
    <p:extLst>
      <p:ext uri="{BB962C8B-B14F-4D97-AF65-F5344CB8AC3E}">
        <p14:creationId xmlns:p14="http://schemas.microsoft.com/office/powerpoint/2010/main" val="272035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92466"/>
            <a:ext cx="10857643" cy="1077218"/>
            <a:chOff x="238537" y="232458"/>
            <a:chExt cx="10857643" cy="1077218"/>
          </a:xfrm>
        </p:grpSpPr>
        <p:sp>
          <p:nvSpPr>
            <p:cNvPr id="16" name="TextBox 15"/>
            <p:cNvSpPr txBox="1"/>
            <p:nvPr/>
          </p:nvSpPr>
          <p:spPr>
            <a:xfrm>
              <a:off x="802490" y="232458"/>
              <a:ext cx="10293690" cy="1077218"/>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Viết 3 – 4 câu giới thiệu về một đồ vật được </a:t>
              </a:r>
            </a:p>
            <a:p>
              <a:r>
                <a:rPr lang="en-US" sz="3200" b="1" dirty="0">
                  <a:solidFill>
                    <a:srgbClr val="008200"/>
                  </a:solidFill>
                  <a:latin typeface="Arial" pitchFamily="34" charset="0"/>
                  <a:cs typeface="Arial" pitchFamily="34" charset="0"/>
                </a:rPr>
                <a:t>dùng để vẽ.</a:t>
              </a:r>
              <a:endParaRPr lang="vi-VN" sz="3200" b="1" dirty="0">
                <a:solidFill>
                  <a:srgbClr val="008200"/>
                </a:solidFill>
                <a:latin typeface="Arial" pitchFamily="34" charset="0"/>
                <a:cs typeface="Arial"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2</a:t>
              </a:r>
            </a:p>
          </p:txBody>
        </p:sp>
      </p:grpSp>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01" b="74479" l="31618" r="71324"/>
                    </a14:imgEffect>
                  </a14:imgLayer>
                </a14:imgProps>
              </a:ext>
              <a:ext uri="{28A0092B-C50C-407E-A947-70E740481C1C}">
                <a14:useLocalDpi xmlns:a14="http://schemas.microsoft.com/office/drawing/2010/main" val="0"/>
              </a:ext>
            </a:extLst>
          </a:blip>
          <a:srcRect l="31703" t="31798" r="29040" b="24781"/>
          <a:stretch/>
        </p:blipFill>
        <p:spPr bwMode="auto">
          <a:xfrm>
            <a:off x="2664328" y="1815184"/>
            <a:ext cx="6752388" cy="421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5852" y="1325162"/>
            <a:ext cx="10539663" cy="4616648"/>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      </a:t>
            </a:r>
            <a:r>
              <a:rPr lang="vi-VN" sz="2800" b="1" dirty="0">
                <a:solidFill>
                  <a:srgbClr val="002060"/>
                </a:solidFill>
                <a:latin typeface="Arial-Rounded" pitchFamily="34" charset="0"/>
                <a:ea typeface="Arial-Rounded" pitchFamily="34" charset="0"/>
                <a:cs typeface="Arial-Rounded" pitchFamily="34" charset="0"/>
              </a:rPr>
              <a:t>Trong những món đồ dùng </a:t>
            </a:r>
            <a:r>
              <a:rPr lang="en-US" sz="2800" b="1" dirty="0">
                <a:solidFill>
                  <a:srgbClr val="002060"/>
                </a:solidFill>
                <a:latin typeface="Arial-Rounded" pitchFamily="34" charset="0"/>
                <a:ea typeface="Arial-Rounded" pitchFamily="34" charset="0"/>
                <a:cs typeface="Arial-Rounded" pitchFamily="34" charset="0"/>
              </a:rPr>
              <a:t>để vẽ tranh, </a:t>
            </a:r>
            <a:r>
              <a:rPr lang="vi-VN" sz="2800" b="1" dirty="0">
                <a:solidFill>
                  <a:srgbClr val="002060"/>
                </a:solidFill>
                <a:latin typeface="Arial-Rounded" pitchFamily="34" charset="0"/>
                <a:ea typeface="Arial-Rounded" pitchFamily="34" charset="0"/>
                <a:cs typeface="Arial-Rounded" pitchFamily="34" charset="0"/>
              </a:rPr>
              <a:t>em thích nhất là hộp bút sáp màu. Cái hộp giấy nhỏ được trang trí nhiều hình ngộ nghĩnh và đẹp mắt. Ngoài hộp là chú gấu Pu vui chơi cùng các bạn dưới cầu vồng. Hộp tuy nhỏ nhưng chứa bên trong mười tám cây sáp màu</a:t>
            </a:r>
            <a:r>
              <a:rPr lang="en-US" sz="2800" b="1" dirty="0">
                <a:solidFill>
                  <a:srgbClr val="002060"/>
                </a:solidFill>
                <a:latin typeface="Arial-Rounded" pitchFamily="34" charset="0"/>
                <a:ea typeface="Arial-Rounded" pitchFamily="34" charset="0"/>
                <a:cs typeface="Arial-Rounded" pitchFamily="34" charset="0"/>
              </a:rPr>
              <a:t>. Sau khi vẽ chì, em thường dùng hộp bút màu để tô cho bức tranh thêm sinh động. </a:t>
            </a:r>
            <a:r>
              <a:rPr lang="vi-VN" sz="2800" b="1" dirty="0">
                <a:solidFill>
                  <a:srgbClr val="002060"/>
                </a:solidFill>
                <a:latin typeface="Arial-Rounded" pitchFamily="34" charset="0"/>
                <a:ea typeface="Arial-Rounded" pitchFamily="34" charset="0"/>
                <a:cs typeface="Arial-Rounded" pitchFamily="34" charset="0"/>
              </a:rPr>
              <a:t>Mỗi khi cầm </a:t>
            </a:r>
            <a:r>
              <a:rPr lang="en-US" sz="2800" b="1" dirty="0">
                <a:solidFill>
                  <a:srgbClr val="002060"/>
                </a:solidFill>
                <a:latin typeface="Arial-Rounded" pitchFamily="34" charset="0"/>
                <a:ea typeface="Arial-Rounded" pitchFamily="34" charset="0"/>
                <a:cs typeface="Arial-Rounded" pitchFamily="34" charset="0"/>
              </a:rPr>
              <a:t>bút </a:t>
            </a:r>
            <a:r>
              <a:rPr lang="vi-VN" sz="2800" b="1" dirty="0">
                <a:solidFill>
                  <a:srgbClr val="002060"/>
                </a:solidFill>
                <a:latin typeface="Arial-Rounded" pitchFamily="34" charset="0"/>
                <a:ea typeface="Arial-Rounded" pitchFamily="34" charset="0"/>
                <a:cs typeface="Arial-Rounded" pitchFamily="34" charset="0"/>
              </a:rPr>
              <a:t>lên tô tranh</a:t>
            </a:r>
            <a:r>
              <a:rPr lang="en-US" sz="2800" b="1" dirty="0">
                <a:solidFill>
                  <a:srgbClr val="002060"/>
                </a:solidFill>
                <a:latin typeface="Arial-Rounded" pitchFamily="34" charset="0"/>
                <a:ea typeface="Arial-Rounded" pitchFamily="34" charset="0"/>
                <a:cs typeface="Arial-Rounded" pitchFamily="34" charset="0"/>
              </a:rPr>
              <a:t>,</a:t>
            </a:r>
            <a:r>
              <a:rPr lang="vi-VN" sz="2800" b="1" dirty="0">
                <a:solidFill>
                  <a:srgbClr val="002060"/>
                </a:solidFill>
                <a:latin typeface="Arial-Rounded" pitchFamily="34" charset="0"/>
                <a:ea typeface="Arial-Rounded" pitchFamily="34" charset="0"/>
                <a:cs typeface="Arial-Rounded" pitchFamily="34" charset="0"/>
              </a:rPr>
              <a:t> em thấy rất thích.</a:t>
            </a:r>
            <a:r>
              <a:rPr lang="en-US" sz="2800" b="1" dirty="0">
                <a:solidFill>
                  <a:srgbClr val="002060"/>
                </a:solidFill>
                <a:latin typeface="Arial-Rounded" pitchFamily="34" charset="0"/>
                <a:ea typeface="Arial-Rounded" pitchFamily="34" charset="0"/>
                <a:cs typeface="Arial-Rounded" pitchFamily="34" charset="0"/>
              </a:rPr>
              <a:t> Em sẽ giữ gìn cẩn thận để có thể tô được nhiều bức tranh đẹp.</a:t>
            </a:r>
            <a:endParaRPr lang="vi-VN" sz="2800" b="1" dirty="0">
              <a:solidFill>
                <a:srgbClr val="002060"/>
              </a:solidFill>
              <a:latin typeface="Arial-Rounded" pitchFamily="34" charset="0"/>
              <a:ea typeface="Arial-Rounded" pitchFamily="34" charset="0"/>
              <a:cs typeface="Arial-Rounded" pitchFamily="34" charset="0"/>
            </a:endParaRPr>
          </a:p>
        </p:txBody>
      </p:sp>
      <p:grpSp>
        <p:nvGrpSpPr>
          <p:cNvPr id="3" name="Group 2"/>
          <p:cNvGrpSpPr/>
          <p:nvPr/>
        </p:nvGrpSpPr>
        <p:grpSpPr>
          <a:xfrm>
            <a:off x="3553643" y="158702"/>
            <a:ext cx="4844080" cy="1394622"/>
            <a:chOff x="3759267" y="334167"/>
            <a:chExt cx="5621970" cy="1555587"/>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p:cNvSpPr txBox="1"/>
            <p:nvPr/>
          </p:nvSpPr>
          <p:spPr>
            <a:xfrm>
              <a:off x="4223658" y="688205"/>
              <a:ext cx="4919222" cy="1201549"/>
            </a:xfrm>
            <a:prstGeom prst="rect">
              <a:avLst/>
            </a:prstGeom>
            <a:noFill/>
            <a:ln>
              <a:noFill/>
            </a:ln>
          </p:spPr>
          <p:txBody>
            <a:bodyPr wrap="square" rtlCol="0">
              <a:spAutoFit/>
            </a:bodyPr>
            <a:lstStyle/>
            <a:p>
              <a:pPr algn="ctr"/>
              <a:r>
                <a:rPr lang="en-US" sz="3200" b="1" dirty="0">
                  <a:solidFill>
                    <a:srgbClr val="FF0000"/>
                  </a:solidFill>
                  <a:latin typeface="Arial-Rounded"/>
                  <a:ea typeface="Arial-Rounded" panose="020B0500000000000000" pitchFamily="34" charset="0"/>
                  <a:cs typeface="Arial" panose="020B0604020202020204" pitchFamily="34" charset="0"/>
                </a:rPr>
                <a:t>Bài văn tham khảo</a:t>
              </a:r>
            </a:p>
          </p:txBody>
        </p:sp>
      </p:grpSp>
    </p:spTree>
    <p:extLst>
      <p:ext uri="{BB962C8B-B14F-4D97-AF65-F5344CB8AC3E}">
        <p14:creationId xmlns:p14="http://schemas.microsoft.com/office/powerpoint/2010/main" val="58936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13BD3-26C3-4404-A579-24F7FAAF4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8" y="32738"/>
            <a:ext cx="12187592" cy="7672239"/>
          </a:xfrm>
          <a:prstGeom prst="rect">
            <a:avLst/>
          </a:prstGeom>
        </p:spPr>
      </p:pic>
      <p:sp>
        <p:nvSpPr>
          <p:cNvPr id="4" name="TextBox 3">
            <a:extLst>
              <a:ext uri="{FF2B5EF4-FFF2-40B4-BE49-F238E27FC236}">
                <a16:creationId xmlns:a16="http://schemas.microsoft.com/office/drawing/2014/main" id="{CDFD0895-C26D-45E5-9A76-7CB8544B348D}"/>
              </a:ext>
            </a:extLst>
          </p:cNvPr>
          <p:cNvSpPr txBox="1"/>
          <p:nvPr/>
        </p:nvSpPr>
        <p:spPr>
          <a:xfrm>
            <a:off x="1380315" y="805030"/>
            <a:ext cx="9674024" cy="523099"/>
          </a:xfrm>
          <a:prstGeom prst="rect">
            <a:avLst/>
          </a:prstGeom>
          <a:noFill/>
        </p:spPr>
        <p:txBody>
          <a:bodyPr wrap="square" rtlCol="0">
            <a:spAutoFit/>
          </a:bodyPr>
          <a:lstStyle/>
          <a:p>
            <a:r>
              <a:rPr lang="en-US" sz="2799" b="1" dirty="0" err="1">
                <a:solidFill>
                  <a:schemeClr val="bg1"/>
                </a:solidFill>
                <a:latin typeface="HP001 4 hàng" panose="020B0603050302020204" pitchFamily="34" charset="0"/>
              </a:rPr>
              <a:t>Thứ</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sáu</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ngày</a:t>
            </a:r>
            <a:r>
              <a:rPr lang="en-US" sz="2799" b="1" dirty="0">
                <a:solidFill>
                  <a:schemeClr val="bg1"/>
                </a:solidFill>
                <a:latin typeface="HP001 4 hàng" panose="020B0603050302020204" pitchFamily="34" charset="0"/>
              </a:rPr>
              <a:t> 22 </a:t>
            </a:r>
            <a:r>
              <a:rPr lang="en-US" sz="2799" b="1" dirty="0" err="1">
                <a:solidFill>
                  <a:schemeClr val="bg1"/>
                </a:solidFill>
                <a:latin typeface="HP001 4 hàng" panose="020B0603050302020204" pitchFamily="34" charset="0"/>
              </a:rPr>
              <a:t>tháng</a:t>
            </a:r>
            <a:r>
              <a:rPr lang="en-US" sz="2799" b="1" dirty="0">
                <a:solidFill>
                  <a:schemeClr val="bg1"/>
                </a:solidFill>
                <a:latin typeface="HP001 4 hàng" panose="020B0603050302020204" pitchFamily="34" charset="0"/>
              </a:rPr>
              <a:t> 10 </a:t>
            </a:r>
            <a:r>
              <a:rPr lang="en-US" sz="2799" b="1" dirty="0" err="1">
                <a:solidFill>
                  <a:schemeClr val="bg1"/>
                </a:solidFill>
                <a:latin typeface="HP001 4 hàng" panose="020B0603050302020204" pitchFamily="34" charset="0"/>
              </a:rPr>
              <a:t>năm</a:t>
            </a:r>
            <a:r>
              <a:rPr lang="en-US" sz="2799" b="1" dirty="0">
                <a:solidFill>
                  <a:schemeClr val="bg1"/>
                </a:solidFill>
                <a:latin typeface="HP001 4 hàng" panose="020B0603050302020204" pitchFamily="34" charset="0"/>
              </a:rPr>
              <a:t> 2021</a:t>
            </a:r>
          </a:p>
        </p:txBody>
      </p:sp>
      <p:sp>
        <p:nvSpPr>
          <p:cNvPr id="5" name="TextBox 4">
            <a:extLst>
              <a:ext uri="{FF2B5EF4-FFF2-40B4-BE49-F238E27FC236}">
                <a16:creationId xmlns:a16="http://schemas.microsoft.com/office/drawing/2014/main" id="{E189A54C-5652-4840-8A3F-ADC47672BAF9}"/>
              </a:ext>
            </a:extLst>
          </p:cNvPr>
          <p:cNvSpPr txBox="1"/>
          <p:nvPr/>
        </p:nvSpPr>
        <p:spPr>
          <a:xfrm>
            <a:off x="3215091" y="1385682"/>
            <a:ext cx="9674024" cy="523099"/>
          </a:xfrm>
          <a:prstGeom prst="rect">
            <a:avLst/>
          </a:prstGeom>
          <a:noFill/>
        </p:spPr>
        <p:txBody>
          <a:bodyPr wrap="square" rtlCol="0">
            <a:spAutoFit/>
          </a:bodyPr>
          <a:lstStyle/>
          <a:p>
            <a:r>
              <a:rPr lang="en-US" sz="2799" b="1" dirty="0" err="1">
                <a:solidFill>
                  <a:schemeClr val="bg1"/>
                </a:solidFill>
                <a:latin typeface="HP001 4 hàng" panose="020B0603050302020204" pitchFamily="34" charset="0"/>
              </a:rPr>
              <a:t>Tiếng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Việt</a:t>
            </a:r>
            <a:endParaRPr lang="en-US" sz="2799" b="1" dirty="0">
              <a:solidFill>
                <a:schemeClr val="bg1"/>
              </a:solidFill>
              <a:latin typeface="HP001 4 hàng" panose="020B0603050302020204" pitchFamily="34" charset="0"/>
            </a:endParaRPr>
          </a:p>
        </p:txBody>
      </p:sp>
      <p:sp>
        <p:nvSpPr>
          <p:cNvPr id="6" name="TextBox 5">
            <a:extLst>
              <a:ext uri="{FF2B5EF4-FFF2-40B4-BE49-F238E27FC236}">
                <a16:creationId xmlns:a16="http://schemas.microsoft.com/office/drawing/2014/main" id="{FD201FE3-D53E-404F-A11D-153A5F06C72A}"/>
              </a:ext>
            </a:extLst>
          </p:cNvPr>
          <p:cNvSpPr txBox="1"/>
          <p:nvPr/>
        </p:nvSpPr>
        <p:spPr>
          <a:xfrm>
            <a:off x="1380315" y="1953007"/>
            <a:ext cx="9674024" cy="523092"/>
          </a:xfrm>
          <a:prstGeom prst="rect">
            <a:avLst/>
          </a:prstGeom>
          <a:noFill/>
        </p:spPr>
        <p:txBody>
          <a:bodyPr wrap="square" rtlCol="0">
            <a:spAutoFit/>
          </a:bodyPr>
          <a:lstStyle/>
          <a:p>
            <a:pPr algn="just"/>
            <a:r>
              <a:rPr lang="en-US" sz="2799" b="1" dirty="0" err="1">
                <a:solidFill>
                  <a:schemeClr val="bg1"/>
                </a:solidFill>
                <a:latin typeface="HP001 4 hàng" panose="020B0603050302020204" pitchFamily="34" charset="0"/>
              </a:rPr>
              <a:t>Luyện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tập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Viết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đoạn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văn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giới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thiệu</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một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đồ</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vật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tiết</a:t>
            </a:r>
            <a:r>
              <a:rPr lang="en-US" sz="2799" b="1" dirty="0">
                <a:solidFill>
                  <a:schemeClr val="bg1"/>
                </a:solidFill>
                <a:latin typeface="HP001 4 hàng" panose="020B0603050302020204" pitchFamily="34" charset="0"/>
              </a:rPr>
              <a:t> 5).</a:t>
            </a:r>
          </a:p>
        </p:txBody>
      </p:sp>
      <p:sp>
        <p:nvSpPr>
          <p:cNvPr id="19" name="TextBox 18">
            <a:extLst>
              <a:ext uri="{FF2B5EF4-FFF2-40B4-BE49-F238E27FC236}">
                <a16:creationId xmlns:a16="http://schemas.microsoft.com/office/drawing/2014/main" id="{B4D4B485-4A4E-4E4A-A766-1A9B0132AEA7}"/>
              </a:ext>
            </a:extLst>
          </p:cNvPr>
          <p:cNvSpPr txBox="1"/>
          <p:nvPr/>
        </p:nvSpPr>
        <p:spPr>
          <a:xfrm>
            <a:off x="765161" y="3113525"/>
            <a:ext cx="10735801" cy="523092"/>
          </a:xfrm>
          <a:prstGeom prst="rect">
            <a:avLst/>
          </a:prstGeom>
          <a:noFill/>
        </p:spPr>
        <p:txBody>
          <a:bodyPr wrap="square" rtlCol="0">
            <a:spAutoFit/>
          </a:bodyPr>
          <a:lstStyle/>
          <a:p>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Trong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những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món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đồ</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dùng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để</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vẽ</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tranh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em</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thích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nhất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là</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hộp</a:t>
            </a:r>
            <a:endParaRPr lang="en-US" sz="2799" b="1" dirty="0">
              <a:solidFill>
                <a:schemeClr val="bg1"/>
              </a:solidFill>
              <a:latin typeface="HP001 4 hàng" panose="020B0603050302020204" pitchFamily="34" charset="0"/>
            </a:endParaRPr>
          </a:p>
        </p:txBody>
      </p:sp>
      <p:sp>
        <p:nvSpPr>
          <p:cNvPr id="7" name="TextBox 6"/>
          <p:cNvSpPr txBox="1"/>
          <p:nvPr/>
        </p:nvSpPr>
        <p:spPr>
          <a:xfrm>
            <a:off x="774553" y="3710643"/>
            <a:ext cx="11264409" cy="523092"/>
          </a:xfrm>
          <a:prstGeom prst="rect">
            <a:avLst/>
          </a:prstGeom>
          <a:noFill/>
        </p:spPr>
        <p:txBody>
          <a:bodyPr wrap="square" rtlCol="0">
            <a:spAutoFit/>
          </a:bodyPr>
          <a:lstStyle/>
          <a:p>
            <a:r>
              <a:rPr lang="en-US" sz="2799" b="1" dirty="0" err="1">
                <a:solidFill>
                  <a:schemeClr val="bg1"/>
                </a:solidFill>
                <a:latin typeface="HP001 4 hàng" panose="020B0603050302020204" pitchFamily="34" charset="0"/>
              </a:rPr>
              <a:t>bút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sáp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màu</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Cái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hộp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giấy</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nhỏ</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được</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trang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trí</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nhiều</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hình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ngộ</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nghĩnh</a:t>
            </a:r>
            <a:r>
              <a:rPr lang="en-US" sz="2799" b="1" dirty="0">
                <a:solidFill>
                  <a:schemeClr val="bg1"/>
                </a:solidFill>
                <a:latin typeface="HP001 4 hàng" panose="020B0603050302020204" pitchFamily="34" charset="0"/>
              </a:rPr>
              <a:t>      </a:t>
            </a:r>
          </a:p>
        </p:txBody>
      </p:sp>
      <p:sp>
        <p:nvSpPr>
          <p:cNvPr id="8" name="TextBox 7"/>
          <p:cNvSpPr txBox="1"/>
          <p:nvPr/>
        </p:nvSpPr>
        <p:spPr>
          <a:xfrm>
            <a:off x="774553" y="4305337"/>
            <a:ext cx="11045290" cy="523092"/>
          </a:xfrm>
          <a:prstGeom prst="rect">
            <a:avLst/>
          </a:prstGeom>
          <a:noFill/>
        </p:spPr>
        <p:txBody>
          <a:bodyPr wrap="square" rtlCol="0">
            <a:spAutoFit/>
          </a:bodyPr>
          <a:lstStyle/>
          <a:p>
            <a:r>
              <a:rPr lang="en-US" sz="2799" b="1" dirty="0" err="1">
                <a:solidFill>
                  <a:schemeClr val="bg1"/>
                </a:solidFill>
                <a:latin typeface="HP001 4 hàng" panose="020B0603050302020204" pitchFamily="34" charset="0"/>
              </a:rPr>
              <a:t>và</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đẹp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mắt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Ngoài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hộp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là</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chú</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gấu</a:t>
            </a:r>
            <a:r>
              <a:rPr lang="en-US" sz="2799" b="1" dirty="0">
                <a:solidFill>
                  <a:schemeClr val="bg1"/>
                </a:solidFill>
                <a:latin typeface="HP001 4 hàng" panose="020B0603050302020204" pitchFamily="34" charset="0"/>
              </a:rPr>
              <a:t> Pu </a:t>
            </a:r>
            <a:r>
              <a:rPr lang="en-US" sz="2799" b="1" dirty="0" err="1">
                <a:solidFill>
                  <a:schemeClr val="bg1"/>
                </a:solidFill>
                <a:latin typeface="HP001 4 hàng" panose="020B0603050302020204" pitchFamily="34" charset="0"/>
              </a:rPr>
              <a:t>vui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chơi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cùng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các</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bạn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dưới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cầu</a:t>
            </a:r>
            <a:endParaRPr lang="en-US" sz="2799" b="1" dirty="0">
              <a:solidFill>
                <a:schemeClr val="bg1"/>
              </a:solidFill>
              <a:latin typeface="HP001 4 hàng" panose="020B0603050302020204" pitchFamily="34" charset="0"/>
            </a:endParaRPr>
          </a:p>
        </p:txBody>
      </p:sp>
      <p:sp>
        <p:nvSpPr>
          <p:cNvPr id="9" name="TextBox 8"/>
          <p:cNvSpPr txBox="1"/>
          <p:nvPr/>
        </p:nvSpPr>
        <p:spPr>
          <a:xfrm>
            <a:off x="799708" y="4174762"/>
            <a:ext cx="6458342" cy="523099"/>
          </a:xfrm>
          <a:prstGeom prst="rect">
            <a:avLst/>
          </a:prstGeom>
          <a:noFill/>
        </p:spPr>
        <p:txBody>
          <a:bodyPr wrap="square" rtlCol="0">
            <a:spAutoFit/>
          </a:bodyPr>
          <a:lstStyle/>
          <a:p>
            <a:r>
              <a:rPr lang="en-US" sz="2799" b="1" dirty="0">
                <a:solidFill>
                  <a:schemeClr val="bg1"/>
                </a:solidFill>
                <a:latin typeface="HP001 4 hàng" panose="020B0603050302020204" pitchFamily="34" charset="0"/>
              </a:rPr>
              <a:t>   </a:t>
            </a:r>
          </a:p>
        </p:txBody>
      </p:sp>
      <p:sp>
        <p:nvSpPr>
          <p:cNvPr id="10" name="TextBox 9"/>
          <p:cNvSpPr txBox="1"/>
          <p:nvPr/>
        </p:nvSpPr>
        <p:spPr>
          <a:xfrm>
            <a:off x="774553" y="5999976"/>
            <a:ext cx="11095598" cy="523092"/>
          </a:xfrm>
          <a:prstGeom prst="rect">
            <a:avLst/>
          </a:prstGeom>
          <a:noFill/>
        </p:spPr>
        <p:txBody>
          <a:bodyPr wrap="square" rtlCol="0">
            <a:spAutoFit/>
          </a:bodyPr>
          <a:lstStyle/>
          <a:p>
            <a:r>
              <a:rPr lang="en-US" sz="2799" b="1" dirty="0" err="1">
                <a:solidFill>
                  <a:schemeClr val="bg1"/>
                </a:solidFill>
                <a:latin typeface="HP001 4 hàng" panose="020B0603050302020204" pitchFamily="34" charset="0"/>
              </a:rPr>
              <a:t>sinh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động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Mỗi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khi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cầm</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bút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lên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tô</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tranh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em</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thấy</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rất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thích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Em</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sẽ</a:t>
            </a:r>
            <a:r>
              <a:rPr lang="en-US" sz="2799" b="1" dirty="0">
                <a:solidFill>
                  <a:schemeClr val="bg1"/>
                </a:solidFill>
                <a:latin typeface="HP001 4 hàng" panose="020B0603050302020204" pitchFamily="34" charset="0"/>
              </a:rPr>
              <a:t>    </a:t>
            </a:r>
          </a:p>
        </p:txBody>
      </p:sp>
      <p:sp>
        <p:nvSpPr>
          <p:cNvPr id="12" name="TextBox 11"/>
          <p:cNvSpPr txBox="1"/>
          <p:nvPr/>
        </p:nvSpPr>
        <p:spPr>
          <a:xfrm>
            <a:off x="774553" y="4845541"/>
            <a:ext cx="10786108" cy="523092"/>
          </a:xfrm>
          <a:prstGeom prst="rect">
            <a:avLst/>
          </a:prstGeom>
          <a:noFill/>
        </p:spPr>
        <p:txBody>
          <a:bodyPr wrap="square" rtlCol="0">
            <a:spAutoFit/>
          </a:bodyPr>
          <a:lstStyle/>
          <a:p>
            <a:r>
              <a:rPr lang="en-US" sz="2799" b="1" dirty="0" err="1">
                <a:solidFill>
                  <a:schemeClr val="bg1"/>
                </a:solidFill>
                <a:latin typeface="HP001 4 hàng" panose="020B0603050302020204" pitchFamily="34" charset="0"/>
              </a:rPr>
              <a:t>vồng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Hộp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tuy</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nhỏ</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nhưng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chứa</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bên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trong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mười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tám</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cây</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sáp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màu</a:t>
            </a:r>
            <a:r>
              <a:rPr lang="en-US" sz="2799" b="1" dirty="0">
                <a:solidFill>
                  <a:schemeClr val="bg1"/>
                </a:solidFill>
                <a:latin typeface="HP001 4 hàng" panose="020B0603050302020204" pitchFamily="34" charset="0"/>
              </a:rPr>
              <a:t>.    </a:t>
            </a:r>
          </a:p>
        </p:txBody>
      </p:sp>
      <p:sp>
        <p:nvSpPr>
          <p:cNvPr id="13" name="TextBox 12"/>
          <p:cNvSpPr txBox="1"/>
          <p:nvPr/>
        </p:nvSpPr>
        <p:spPr>
          <a:xfrm>
            <a:off x="799707" y="5442659"/>
            <a:ext cx="11264410" cy="523092"/>
          </a:xfrm>
          <a:prstGeom prst="rect">
            <a:avLst/>
          </a:prstGeom>
          <a:noFill/>
        </p:spPr>
        <p:txBody>
          <a:bodyPr wrap="square" rtlCol="0">
            <a:spAutoFit/>
          </a:bodyPr>
          <a:lstStyle/>
          <a:p>
            <a:r>
              <a:rPr lang="en-US" sz="2799" b="1" dirty="0">
                <a:solidFill>
                  <a:schemeClr val="bg1"/>
                </a:solidFill>
                <a:latin typeface="HP001 4 hàng" panose="020B0603050302020204" pitchFamily="34" charset="0"/>
              </a:rPr>
              <a:t>Sau </a:t>
            </a:r>
            <a:r>
              <a:rPr lang="en-US" sz="2799" b="1" dirty="0" err="1">
                <a:solidFill>
                  <a:schemeClr val="bg1"/>
                </a:solidFill>
                <a:latin typeface="HP001 4 hàng" panose="020B0603050302020204" pitchFamily="34" charset="0"/>
              </a:rPr>
              <a:t>khi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vẽ</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chì</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em</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thường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dùng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hộp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bút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màu</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để</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tô</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cho</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bức</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tranh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thêm</a:t>
            </a:r>
            <a:r>
              <a:rPr lang="en-US" sz="2799" b="1" dirty="0">
                <a:solidFill>
                  <a:schemeClr val="bg1"/>
                </a:solidFill>
                <a:latin typeface="HP001 4 hàng" panose="020B0603050302020204" pitchFamily="34" charset="0"/>
              </a:rPr>
              <a:t>  </a:t>
            </a:r>
          </a:p>
        </p:txBody>
      </p:sp>
      <p:sp>
        <p:nvSpPr>
          <p:cNvPr id="14" name="TextBox 13"/>
          <p:cNvSpPr txBox="1"/>
          <p:nvPr/>
        </p:nvSpPr>
        <p:spPr>
          <a:xfrm>
            <a:off x="799707" y="6455854"/>
            <a:ext cx="10831294" cy="523099"/>
          </a:xfrm>
          <a:prstGeom prst="rect">
            <a:avLst/>
          </a:prstGeom>
          <a:noFill/>
        </p:spPr>
        <p:txBody>
          <a:bodyPr wrap="square" rtlCol="0">
            <a:spAutoFit/>
          </a:bodyPr>
          <a:lstStyle/>
          <a:p>
            <a:r>
              <a:rPr lang="en-US" sz="2799" b="1" dirty="0" err="1">
                <a:solidFill>
                  <a:schemeClr val="bg1"/>
                </a:solidFill>
                <a:latin typeface="HP001 4 hàng" panose="020B0603050302020204" pitchFamily="34" charset="0"/>
              </a:rPr>
              <a:t>giữ</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gìn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cẩn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thận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để</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có</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thể</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tô</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được</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nhiều</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bức</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tranh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đẹp</a:t>
            </a:r>
            <a:r>
              <a:rPr lang="en-US" sz="2799" b="1" dirty="0">
                <a:solidFill>
                  <a:schemeClr val="bg1"/>
                </a:solidFill>
                <a:latin typeface="HP001 4 hàng" panose="020B0603050302020204" pitchFamily="34" charset="0"/>
              </a:rPr>
              <a:t>. </a:t>
            </a:r>
          </a:p>
        </p:txBody>
      </p:sp>
      <p:sp>
        <p:nvSpPr>
          <p:cNvPr id="20" name="TextBox 19"/>
          <p:cNvSpPr txBox="1"/>
          <p:nvPr/>
        </p:nvSpPr>
        <p:spPr>
          <a:xfrm>
            <a:off x="4950463" y="5999579"/>
            <a:ext cx="901210" cy="523092"/>
          </a:xfrm>
          <a:prstGeom prst="rect">
            <a:avLst/>
          </a:prstGeom>
          <a:noFill/>
        </p:spPr>
        <p:txBody>
          <a:bodyPr wrap="square" rtlCol="0">
            <a:spAutoFit/>
          </a:bodyPr>
          <a:lstStyle/>
          <a:p>
            <a:r>
              <a:rPr lang="en-US" sz="2799" b="1" dirty="0">
                <a:solidFill>
                  <a:schemeClr val="bg1"/>
                </a:solidFill>
                <a:latin typeface="HP001 4 hàng" panose="020B0603050302020204" pitchFamily="34" charset="0"/>
              </a:rPr>
              <a:t> </a:t>
            </a:r>
          </a:p>
        </p:txBody>
      </p:sp>
      <p:sp>
        <p:nvSpPr>
          <p:cNvPr id="21" name="TextBox 20">
            <a:extLst/>
          </p:cNvPr>
          <p:cNvSpPr txBox="1"/>
          <p:nvPr/>
        </p:nvSpPr>
        <p:spPr>
          <a:xfrm>
            <a:off x="799707" y="2550064"/>
            <a:ext cx="10735801" cy="523092"/>
          </a:xfrm>
          <a:prstGeom prst="rect">
            <a:avLst/>
          </a:prstGeom>
          <a:noFill/>
        </p:spPr>
        <p:txBody>
          <a:bodyPr wrap="square" rtlCol="0">
            <a:spAutoFit/>
          </a:bodyPr>
          <a:lstStyle/>
          <a:p>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Bài</a:t>
            </a:r>
            <a:r>
              <a:rPr lang="en-US" sz="2799" b="1" dirty="0">
                <a:solidFill>
                  <a:schemeClr val="bg1"/>
                </a:solidFill>
                <a:latin typeface="HP001 4 hàng" panose="020B0603050302020204" pitchFamily="34" charset="0"/>
              </a:rPr>
              <a:t> 2:      </a:t>
            </a:r>
            <a:r>
              <a:rPr lang="en-US" sz="2799" b="1" dirty="0" err="1">
                <a:solidFill>
                  <a:schemeClr val="bg1"/>
                </a:solidFill>
                <a:latin typeface="HP001 4 hàng" panose="020B0603050302020204" pitchFamily="34" charset="0"/>
              </a:rPr>
              <a:t>Bài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làm</a:t>
            </a:r>
            <a:endParaRPr lang="en-US" sz="2799"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115542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22" presetClass="entr" presetSubtype="4"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7" grpId="0"/>
      <p:bldP spid="8" grpId="0"/>
      <p:bldP spid="9" grpId="0"/>
      <p:bldP spid="10" grpId="0"/>
      <p:bldP spid="12" grpId="0"/>
      <p:bldP spid="13" grpId="0"/>
      <p:bldP spid="14"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725</TotalTime>
  <Words>270</Words>
  <Application>Microsoft Office PowerPoint</Application>
  <PresentationFormat>Widescreen</PresentationFormat>
  <Paragraphs>41</Paragraphs>
  <Slides>8</Slides>
  <Notes>2</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vt:i4>
      </vt:variant>
    </vt:vector>
  </HeadingPairs>
  <TitlesOfParts>
    <vt:vector size="20" baseType="lpstr">
      <vt:lpstr>宋体</vt:lpstr>
      <vt:lpstr>Arial</vt:lpstr>
      <vt:lpstr>Arial-Rounded</vt:lpstr>
      <vt:lpstr>Calibri</vt:lpstr>
      <vt:lpstr>Calibri Light</vt:lpstr>
      <vt:lpstr>HP001 4 hàng</vt:lpstr>
      <vt:lpstr>iCiel Cadena</vt:lpstr>
      <vt:lpstr>iCiel Crocante</vt:lpstr>
      <vt:lpstr>思源黑体 CN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205</cp:revision>
  <dcterms:created xsi:type="dcterms:W3CDTF">2021-05-29T04:05:18Z</dcterms:created>
  <dcterms:modified xsi:type="dcterms:W3CDTF">2021-10-22T09:20:33Z</dcterms:modified>
</cp:coreProperties>
</file>