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1" r:id="rId3"/>
    <p:sldMasterId id="2147483713" r:id="rId4"/>
  </p:sldMasterIdLst>
  <p:notesMasterIdLst>
    <p:notesMasterId r:id="rId22"/>
  </p:notesMasterIdLst>
  <p:sldIdLst>
    <p:sldId id="526" r:id="rId5"/>
    <p:sldId id="525" r:id="rId6"/>
    <p:sldId id="296" r:id="rId7"/>
    <p:sldId id="497" r:id="rId8"/>
    <p:sldId id="517" r:id="rId9"/>
    <p:sldId id="299" r:id="rId10"/>
    <p:sldId id="518" r:id="rId11"/>
    <p:sldId id="519" r:id="rId12"/>
    <p:sldId id="520" r:id="rId13"/>
    <p:sldId id="524" r:id="rId14"/>
    <p:sldId id="514" r:id="rId15"/>
    <p:sldId id="521" r:id="rId16"/>
    <p:sldId id="501" r:id="rId17"/>
    <p:sldId id="504" r:id="rId18"/>
    <p:sldId id="515" r:id="rId19"/>
    <p:sldId id="476" r:id="rId20"/>
    <p:sldId id="52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68A1F-9C89-448C-AD9B-F84853DCD3B2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E5B29-53DE-441E-8300-A4E89A72F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9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04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700758"/>
      </p:ext>
    </p:extLst>
  </p:cSld>
  <p:clrMapOvr>
    <a:masterClrMapping/>
  </p:clrMapOvr>
  <p:transition spd="med" advClick="0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26607"/>
      </p:ext>
    </p:extLst>
  </p:cSld>
  <p:clrMapOvr>
    <a:masterClrMapping/>
  </p:clrMapOvr>
  <p:transition spd="med" advClick="0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874084"/>
      </p:ext>
    </p:extLst>
  </p:cSld>
  <p:clrMapOvr>
    <a:masterClrMapping/>
  </p:clrMapOvr>
  <p:transition spd="med" advClick="0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7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7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3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7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8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881740"/>
      </p:ext>
    </p:extLst>
  </p:cSld>
  <p:clrMapOvr>
    <a:masterClrMapping/>
  </p:clrMapOvr>
  <p:transition spd="med" advClick="0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9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2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1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1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80384"/>
      </p:ext>
    </p:extLst>
  </p:cSld>
  <p:clrMapOvr>
    <a:masterClrMapping/>
  </p:clrMapOvr>
  <p:transition spd="med" advClick="0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21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260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673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35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18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152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879725"/>
      </p:ext>
    </p:extLst>
  </p:cSld>
  <p:clrMapOvr>
    <a:masterClrMapping/>
  </p:clrMapOvr>
  <p:transition spd="med" advClick="0" advTm="4000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80707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294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3256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018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5454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74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412838"/>
      </p:ext>
    </p:extLst>
  </p:cSld>
  <p:clrMapOvr>
    <a:masterClrMapping/>
  </p:clrMapOvr>
  <p:transition spd="med" advClick="0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462876"/>
      </p:ext>
    </p:extLst>
  </p:cSld>
  <p:clrMapOvr>
    <a:masterClrMapping/>
  </p:clrMapOvr>
  <p:transition spd="med" advClick="0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42204"/>
      </p:ext>
    </p:extLst>
  </p:cSld>
  <p:clrMapOvr>
    <a:masterClrMapping/>
  </p:clrMapOvr>
  <p:transition spd="med" advClick="0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09350"/>
      </p:ext>
    </p:extLst>
  </p:cSld>
  <p:clrMapOvr>
    <a:masterClrMapping/>
  </p:clrMapOvr>
  <p:transition spd="med" advClick="0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233498"/>
      </p:ext>
    </p:extLst>
  </p:cSld>
  <p:clrMapOvr>
    <a:masterClrMapping/>
  </p:clrMapOvr>
  <p:transition spd="med" advClick="0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/>
              <a:t>2021/8/15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4000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45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8/15/2021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1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6866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073;p48"/>
          <p:cNvSpPr/>
          <p:nvPr/>
        </p:nvSpPr>
        <p:spPr>
          <a:xfrm>
            <a:off x="4251776" y="2964776"/>
            <a:ext cx="3723143" cy="356072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8" name="Google Shape;2076;p48"/>
          <p:cNvPicPr preferRelativeResize="0"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08" y="3138889"/>
            <a:ext cx="3446236" cy="3337275"/>
          </a:xfrm>
          <a:prstGeom prst="ellipse">
            <a:avLst/>
          </a:prstGeom>
          <a:noFill/>
          <a:ln>
            <a:noFill/>
          </a:ln>
        </p:spPr>
      </p:pic>
      <p:sp>
        <p:nvSpPr>
          <p:cNvPr id="9" name="Google Shape;2077;p48"/>
          <p:cNvSpPr/>
          <p:nvPr/>
        </p:nvSpPr>
        <p:spPr>
          <a:xfrm>
            <a:off x="3812134" y="3138889"/>
            <a:ext cx="3649706" cy="3337276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Rectangle 5"/>
          <p:cNvSpPr/>
          <p:nvPr/>
        </p:nvSpPr>
        <p:spPr>
          <a:xfrm>
            <a:off x="4244781" y="5475354"/>
            <a:ext cx="31206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DBBFC">
                    <a:lumMod val="75000"/>
                  </a:srgbClr>
                </a:solidFill>
                <a:effectLst>
                  <a:outerShdw blurRad="12700" dist="38100" dir="2700000" algn="tl" rotWithShape="0">
                    <a:srgbClr val="D17D92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IcielUni Sans Heavy" panose="00000500000000000000" pitchFamily="2" charset="0"/>
                <a:ea typeface="+mn-ea"/>
                <a:cs typeface="+mn-cs"/>
              </a:rPr>
              <a:t>T H Đ G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DBBFC">
                  <a:lumMod val="75000"/>
                </a:srgbClr>
              </a:solidFill>
              <a:effectLst>
                <a:outerShdw blurRad="12700" dist="38100" dir="2700000" algn="tl" rotWithShape="0">
                  <a:srgbClr val="D17D92">
                    <a:lumMod val="60000"/>
                    <a:lumOff val="40000"/>
                  </a:srgbClr>
                </a:outerShdw>
              </a:effectLst>
              <a:uLnTx/>
              <a:uFillTx/>
              <a:latin typeface="#9Slide03 IcielUni Sans Heavy" panose="00000500000000000000" pitchFamily="2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8832" y="2499295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8883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CHÀO MỪNG </a:t>
            </a: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</a:t>
            </a: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ĐẾN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 TIẾT </a:t>
            </a:r>
            <a:r>
              <a:rPr kumimoji="0" lang="en-US" sz="49600" b="1" i="0" u="none" strike="noStrike" kern="1200" cap="none" spc="0" normalizeH="0" baseline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49600" b="1" i="0" u="none" strike="noStrike" kern="1200" cap="none" spc="0" normalizeH="0" noProof="0" dirty="0" smtClean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VIỆT</a:t>
            </a:r>
            <a:endParaRPr kumimoji="0" lang="en-US" sz="49600" b="1" i="0" u="none" strike="noStrike" kern="1200" cap="none" spc="0" normalizeH="0" baseline="0" noProof="0" dirty="0">
              <a:ln w="13462">
                <a:solidFill>
                  <a:srgbClr val="FFFFFF"/>
                </a:solidFill>
                <a:prstDash val="solid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dist="38100" dir="2700000" algn="bl" rotWithShape="0">
                  <a:srgbClr val="D17D92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11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Kể chuyện lớp 2 Họa mi vẹt và quạ  Tuần 8 tập 1 sách Kết nối tri thức với cuộc sống_360p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302" y="476544"/>
            <a:ext cx="11319803" cy="581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97499" y="1558021"/>
            <a:ext cx="590362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THỰC HÀNH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5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8" name="Cloud 7"/>
          <p:cNvSpPr/>
          <p:nvPr/>
        </p:nvSpPr>
        <p:spPr bwMode="auto">
          <a:xfrm>
            <a:off x="4095925" y="585078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055" y="1951823"/>
            <a:ext cx="8480687" cy="10959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2. </a:t>
            </a:r>
            <a:r>
              <a:rPr lang="en-US" sz="4400" dirty="0" err="1" smtClean="0">
                <a:solidFill>
                  <a:srgbClr val="FF0000"/>
                </a:solidFill>
              </a:rPr>
              <a:t>Chọn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kể</a:t>
            </a:r>
            <a:r>
              <a:rPr lang="en-US" sz="4400" dirty="0" smtClean="0">
                <a:solidFill>
                  <a:srgbClr val="FF0000"/>
                </a:solidFill>
              </a:rPr>
              <a:t> 1-2 </a:t>
            </a:r>
            <a:r>
              <a:rPr lang="en-US" sz="4400" dirty="0" err="1" smtClean="0">
                <a:solidFill>
                  <a:srgbClr val="FF0000"/>
                </a:solidFill>
              </a:rPr>
              <a:t>đoạn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câu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chuyện</a:t>
            </a:r>
            <a:endParaRPr lang="en-US" sz="4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71325" y="3491345"/>
            <a:ext cx="3832348" cy="3011238"/>
            <a:chOff x="35105" y="4211242"/>
            <a:chExt cx="3209745" cy="2429886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22221" r="4445" b="17776"/>
            <a:stretch>
              <a:fillRect/>
            </a:stretch>
          </p:blipFill>
          <p:spPr bwMode="auto">
            <a:xfrm>
              <a:off x="35105" y="4211242"/>
              <a:ext cx="3209745" cy="2429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1857384" y="4426290"/>
              <a:ext cx="1387466" cy="1476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887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solidFill>
            <a:schemeClr val="bg2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59" y="1"/>
            <a:ext cx="9546523" cy="59084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77536" y="648197"/>
            <a:ext cx="4838184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77536" y="738261"/>
            <a:ext cx="3860352" cy="769441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55" y="272401"/>
            <a:ext cx="6622471" cy="5130872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221674" y="407196"/>
            <a:ext cx="4994563" cy="3879273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432686">
            <a:off x="6248400" y="1628293"/>
            <a:ext cx="53340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khuyên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ta: Ai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4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6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0618" y="0"/>
            <a:ext cx="4806986" cy="2119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>
                <a:gd name="adj" fmla="val 33404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cap="none" spc="0" dirty="0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cap="none" spc="0" dirty="0" err="1" smtClean="0">
                <a:ln/>
                <a:solidFill>
                  <a:schemeClr val="accent4"/>
                </a:solidFill>
                <a:effectLst>
                  <a:reflection blurRad="6350" stA="55000" endA="300" endPos="45500" dir="5400000" sy="-100000" algn="bl" rotWithShape="0"/>
                </a:effectLst>
              </a:rPr>
              <a:t>dụng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012" y="3288212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thân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Họa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mi,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vẹt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quạ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36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8012" y="4760884"/>
            <a:ext cx="971073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2.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Tìm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đọc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những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câu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hay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về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: “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Chăm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chỉ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kiên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trì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sẽ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thành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dirty="0" err="1">
                <a:latin typeface="HP001 5H" panose="020B0603050302020204" pitchFamily="34" charset="0"/>
                <a:cs typeface="HP001 5H" panose="020B0603050302020204" pitchFamily="34" charset="0"/>
              </a:rPr>
              <a:t>công</a:t>
            </a:r>
            <a:r>
              <a:rPr lang="en-US" sz="3600" dirty="0">
                <a:latin typeface="HP001 5H" panose="020B0603050302020204" pitchFamily="34" charset="0"/>
                <a:cs typeface="HP001 5H" panose="020B06030503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195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856132" y="-2508738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973993"/>
              </p:ext>
            </p:extLst>
          </p:nvPr>
        </p:nvGraphicFramePr>
        <p:xfrm>
          <a:off x="1185863" y="1446690"/>
          <a:ext cx="9701212" cy="519379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95743">
                  <a:extLst>
                    <a:ext uri="{9D8B030D-6E8A-4147-A177-3AD203B41FA5}">
                      <a16:colId xmlns:a16="http://schemas.microsoft.com/office/drawing/2014/main" val="162965572"/>
                    </a:ext>
                  </a:extLst>
                </a:gridCol>
                <a:gridCol w="2705469">
                  <a:extLst>
                    <a:ext uri="{9D8B030D-6E8A-4147-A177-3AD203B41FA5}">
                      <a16:colId xmlns:a16="http://schemas.microsoft.com/office/drawing/2014/main" val="610936815"/>
                    </a:ext>
                  </a:extLst>
                </a:gridCol>
              </a:tblGrid>
              <a:tr h="5535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Nội dung bài học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vi-VN" sz="3200" dirty="0" smtClean="0">
                          <a:effectLst/>
                        </a:rPr>
                        <a:t>Tự kiểm tra</a:t>
                      </a:r>
                      <a:endParaRPr lang="en-US" sz="3200" dirty="0">
                        <a:effectLst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84498387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 được các nội dung chính trong bài đọc Cuốn sách của em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411281340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Nhận biết được tên sách, tên tác giả, hình minh hoạ trên bìa sách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3932169384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 đọc mục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641567902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Biết viết chữ viết hoa 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Viết đúng câu ứng dụng Gần mực thì đen, gần đèn thì sáng.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7923440"/>
                  </a:ext>
                </a:extLst>
              </a:tr>
              <a:tr h="32600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tranh, kể được câu chuyện Hoạ mi, vẹt </a:t>
                      </a:r>
                      <a:r>
                        <a:rPr lang="vi-VN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quạ</a:t>
                      </a:r>
                      <a:r>
                        <a:rPr lang="en-US" sz="28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/>
                </a:tc>
                <a:extLst>
                  <a:ext uri="{0D108BD9-81ED-4DB2-BD59-A6C34878D82A}">
                    <a16:rowId xmlns:a16="http://schemas.microsoft.com/office/drawing/2014/main" val="151852225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981" y="207828"/>
            <a:ext cx="6986589" cy="10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Phiếu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tự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đánh</a:t>
            </a: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7200" dirty="0" err="1" smtClean="0">
                <a:solidFill>
                  <a:schemeClr val="accent1">
                    <a:lumMod val="75000"/>
                  </a:schemeClr>
                </a:solidFill>
              </a:rPr>
              <a:t>giá</a:t>
            </a:r>
            <a:endParaRPr lang="en-US" sz="7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79842" y="383495"/>
            <a:ext cx="6049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1693" y="1276276"/>
            <a:ext cx="521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Nói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4400" b="1" i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b="1" i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endParaRPr lang="en-US" sz="4400" b="1" i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73595" y="2786185"/>
            <a:ext cx="5955477" cy="25095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Họa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mi,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vẹt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quạ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3281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072" y="2298989"/>
            <a:ext cx="7572375" cy="3268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Khởi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động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2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22491" r="4106" b="13016"/>
          <a:stretch/>
        </p:blipFill>
        <p:spPr>
          <a:xfrm>
            <a:off x="1505243" y="612601"/>
            <a:ext cx="8880234" cy="5591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5243" y="823616"/>
            <a:ext cx="436098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Trò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chơi</a:t>
            </a:r>
            <a:r>
              <a:rPr lang="en-US" sz="5400" dirty="0" smtClean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5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14" y="3634046"/>
            <a:ext cx="3934691" cy="21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6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19979"/>
            <a:ext cx="12192000" cy="2038021"/>
          </a:xfrm>
          <a:custGeom>
            <a:avLst/>
            <a:gdLst>
              <a:gd name="connsiteX0" fmla="*/ 0 w 12192000"/>
              <a:gd name="connsiteY0" fmla="*/ 0 h 2004646"/>
              <a:gd name="connsiteX1" fmla="*/ 12192000 w 12192000"/>
              <a:gd name="connsiteY1" fmla="*/ 0 h 2004646"/>
              <a:gd name="connsiteX2" fmla="*/ 12192000 w 12192000"/>
              <a:gd name="connsiteY2" fmla="*/ 2004646 h 2004646"/>
              <a:gd name="connsiteX3" fmla="*/ 0 w 12192000"/>
              <a:gd name="connsiteY3" fmla="*/ 2004646 h 2004646"/>
              <a:gd name="connsiteX4" fmla="*/ 0 w 12192000"/>
              <a:gd name="connsiteY4" fmla="*/ 0 h 2004646"/>
              <a:gd name="connsiteX0" fmla="*/ 0 w 12192000"/>
              <a:gd name="connsiteY0" fmla="*/ 464234 h 2468880"/>
              <a:gd name="connsiteX1" fmla="*/ 3812345 w 12192000"/>
              <a:gd name="connsiteY1" fmla="*/ 0 h 2468880"/>
              <a:gd name="connsiteX2" fmla="*/ 12192000 w 12192000"/>
              <a:gd name="connsiteY2" fmla="*/ 464234 h 2468880"/>
              <a:gd name="connsiteX3" fmla="*/ 12192000 w 12192000"/>
              <a:gd name="connsiteY3" fmla="*/ 2468880 h 2468880"/>
              <a:gd name="connsiteX4" fmla="*/ 0 w 12192000"/>
              <a:gd name="connsiteY4" fmla="*/ 2468880 h 2468880"/>
              <a:gd name="connsiteX5" fmla="*/ 0 w 12192000"/>
              <a:gd name="connsiteY5" fmla="*/ 464234 h 246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468880">
                <a:moveTo>
                  <a:pt x="0" y="464234"/>
                </a:moveTo>
                <a:cubicBezTo>
                  <a:pt x="1275471" y="459545"/>
                  <a:pt x="2536874" y="4689"/>
                  <a:pt x="3812345" y="0"/>
                </a:cubicBezTo>
                <a:lnTo>
                  <a:pt x="12192000" y="464234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464234"/>
                </a:lnTo>
                <a:close/>
              </a:path>
            </a:pathLst>
          </a:cu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504" y="-553879"/>
            <a:ext cx="4051495" cy="74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/>
          <p:cNvSpPr/>
          <p:nvPr/>
        </p:nvSpPr>
        <p:spPr bwMode="auto">
          <a:xfrm>
            <a:off x="3244850" y="345281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44824" y="921543"/>
            <a:ext cx="6910387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la?</a:t>
            </a: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gì có áo nhuộm màu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85" y="4845412"/>
            <a:ext cx="3030415" cy="19871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71" y="4893721"/>
            <a:ext cx="2921106" cy="1925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93721"/>
            <a:ext cx="2953866" cy="197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870373"/>
            <a:ext cx="2942492" cy="194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5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8769" y="2738434"/>
            <a:ext cx="7572375" cy="16673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 err="1">
                <a:solidFill>
                  <a:srgbClr val="FF0000"/>
                </a:solidFill>
              </a:rPr>
              <a:t>Khám</a:t>
            </a:r>
            <a:r>
              <a:rPr lang="en-US" sz="9600" dirty="0">
                <a:solidFill>
                  <a:srgbClr val="FF0000"/>
                </a:solidFill>
              </a:rPr>
              <a:t> </a:t>
            </a:r>
            <a:r>
              <a:rPr lang="en-US" sz="9600" dirty="0" err="1">
                <a:solidFill>
                  <a:srgbClr val="FF0000"/>
                </a:solidFill>
              </a:rPr>
              <a:t>phá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98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 bwMode="auto">
          <a:xfrm>
            <a:off x="918991" y="0"/>
            <a:ext cx="2851150" cy="690562"/>
          </a:xfrm>
          <a:prstGeom prst="cloud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3781" y="1864291"/>
            <a:ext cx="6986589" cy="1095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7200" dirty="0" smtClean="0">
                <a:solidFill>
                  <a:srgbClr val="FF0000"/>
                </a:solidFill>
              </a:rPr>
              <a:t>1. </a:t>
            </a:r>
            <a:r>
              <a:rPr lang="en-US" sz="7200" dirty="0" err="1" smtClean="0">
                <a:solidFill>
                  <a:srgbClr val="FF0000"/>
                </a:solidFill>
              </a:rPr>
              <a:t>Nghe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kể</a:t>
            </a:r>
            <a:r>
              <a:rPr lang="en-US" sz="7200" dirty="0" smtClean="0">
                <a:solidFill>
                  <a:srgbClr val="FF0000"/>
                </a:solidFill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</a:rPr>
              <a:t>chuyện</a:t>
            </a:r>
            <a:endParaRPr lang="en-US" sz="72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-368460"/>
            <a:ext cx="12192000" cy="7226460"/>
            <a:chOff x="0" y="-368460"/>
            <a:chExt cx="12192000" cy="7226460"/>
          </a:xfrm>
          <a:blipFill>
            <a:blip r:embed="rId2"/>
            <a:stretch>
              <a:fillRect/>
            </a:stretch>
          </a:blipFill>
        </p:grpSpPr>
        <p:sp>
          <p:nvSpPr>
            <p:cNvPr id="4" name="Rectangle 3"/>
            <p:cNvSpPr/>
            <p:nvPr/>
          </p:nvSpPr>
          <p:spPr>
            <a:xfrm>
              <a:off x="0" y="4819979"/>
              <a:ext cx="12192000" cy="2038021"/>
            </a:xfrm>
            <a:custGeom>
              <a:avLst/>
              <a:gdLst>
                <a:gd name="connsiteX0" fmla="*/ 0 w 12192000"/>
                <a:gd name="connsiteY0" fmla="*/ 0 h 2004646"/>
                <a:gd name="connsiteX1" fmla="*/ 12192000 w 12192000"/>
                <a:gd name="connsiteY1" fmla="*/ 0 h 2004646"/>
                <a:gd name="connsiteX2" fmla="*/ 12192000 w 12192000"/>
                <a:gd name="connsiteY2" fmla="*/ 2004646 h 2004646"/>
                <a:gd name="connsiteX3" fmla="*/ 0 w 12192000"/>
                <a:gd name="connsiteY3" fmla="*/ 2004646 h 2004646"/>
                <a:gd name="connsiteX4" fmla="*/ 0 w 12192000"/>
                <a:gd name="connsiteY4" fmla="*/ 0 h 2004646"/>
                <a:gd name="connsiteX0" fmla="*/ 0 w 12192000"/>
                <a:gd name="connsiteY0" fmla="*/ 464234 h 2468880"/>
                <a:gd name="connsiteX1" fmla="*/ 3812345 w 12192000"/>
                <a:gd name="connsiteY1" fmla="*/ 0 h 2468880"/>
                <a:gd name="connsiteX2" fmla="*/ 12192000 w 12192000"/>
                <a:gd name="connsiteY2" fmla="*/ 464234 h 2468880"/>
                <a:gd name="connsiteX3" fmla="*/ 12192000 w 12192000"/>
                <a:gd name="connsiteY3" fmla="*/ 2468880 h 2468880"/>
                <a:gd name="connsiteX4" fmla="*/ 0 w 12192000"/>
                <a:gd name="connsiteY4" fmla="*/ 2468880 h 2468880"/>
                <a:gd name="connsiteX5" fmla="*/ 0 w 12192000"/>
                <a:gd name="connsiteY5" fmla="*/ 464234 h 246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2000" h="2468880">
                  <a:moveTo>
                    <a:pt x="0" y="464234"/>
                  </a:moveTo>
                  <a:cubicBezTo>
                    <a:pt x="1275471" y="459545"/>
                    <a:pt x="2536874" y="4689"/>
                    <a:pt x="3812345" y="0"/>
                  </a:cubicBezTo>
                  <a:lnTo>
                    <a:pt x="12192000" y="464234"/>
                  </a:lnTo>
                  <a:lnTo>
                    <a:pt x="12192000" y="2468880"/>
                  </a:lnTo>
                  <a:lnTo>
                    <a:pt x="0" y="2468880"/>
                  </a:lnTo>
                  <a:lnTo>
                    <a:pt x="0" y="464234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loud 7"/>
            <p:cNvSpPr/>
            <p:nvPr/>
          </p:nvSpPr>
          <p:spPr bwMode="auto">
            <a:xfrm>
              <a:off x="4095925" y="585078"/>
              <a:ext cx="2851150" cy="690562"/>
            </a:xfrm>
            <a:prstGeom prst="cloud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771325" y="3491345"/>
              <a:ext cx="3832348" cy="3011238"/>
              <a:chOff x="35105" y="4211242"/>
              <a:chExt cx="3209745" cy="2429886"/>
            </a:xfrm>
            <a:grpFill/>
          </p:grpSpPr>
          <p:pic>
            <p:nvPicPr>
              <p:cNvPr id="6" name="Picture 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22221" r="4445" b="17776"/>
              <a:stretch>
                <a:fillRect/>
              </a:stretch>
            </p:blipFill>
            <p:spPr bwMode="auto">
              <a:xfrm>
                <a:off x="35105" y="4211242"/>
                <a:ext cx="3209745" cy="24298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432"/>
              <a:stretch>
                <a:fillRect/>
              </a:stretch>
            </p:blipFill>
            <p:spPr bwMode="auto">
              <a:xfrm>
                <a:off x="1857384" y="4426290"/>
                <a:ext cx="1387466" cy="147690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Picture 1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68460"/>
              <a:ext cx="3770141" cy="659274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125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775854" y="1066800"/>
            <a:ext cx="10861963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10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>
          <a:xfrm>
            <a:off x="185738" y="1066800"/>
            <a:ext cx="5600700" cy="57912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538" y="-98458"/>
            <a:ext cx="10256261" cy="1761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err="1" smtClean="0">
                <a:solidFill>
                  <a:srgbClr val="FF0000"/>
                </a:solidFill>
              </a:rPr>
              <a:t>Họa</a:t>
            </a:r>
            <a:r>
              <a:rPr lang="en-US" sz="6600" dirty="0" smtClean="0">
                <a:solidFill>
                  <a:srgbClr val="FF0000"/>
                </a:solidFill>
              </a:rPr>
              <a:t> mi, </a:t>
            </a:r>
            <a:r>
              <a:rPr lang="en-US" sz="6600" dirty="0" err="1" smtClean="0">
                <a:solidFill>
                  <a:srgbClr val="FF0000"/>
                </a:solidFill>
              </a:rPr>
              <a:t>vẹt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và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quạ</a:t>
            </a:r>
            <a:endParaRPr lang="en-US" sz="6600" dirty="0" smtClean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738" y="268144"/>
            <a:ext cx="5215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Nghe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kể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chuyện</a:t>
            </a:r>
            <a:r>
              <a:rPr lang="en-US" sz="3600" b="1" dirty="0" smtClean="0">
                <a:solidFill>
                  <a:srgbClr val="0099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:</a:t>
            </a:r>
            <a:endParaRPr lang="en-US" sz="3600" b="1" dirty="0">
              <a:solidFill>
                <a:srgbClr val="0099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44668" y="2936741"/>
            <a:ext cx="6096000" cy="1222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4668" y="1662546"/>
            <a:ext cx="6096000" cy="12741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mi,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vẹt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4668" y="4374039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44668" y="5220406"/>
            <a:ext cx="6096000" cy="631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0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</TotalTime>
  <Words>335</Words>
  <Application>Microsoft Office PowerPoint</Application>
  <PresentationFormat>Widescreen</PresentationFormat>
  <Paragraphs>44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#9Slide03 IcielUni Sans Heavy</vt:lpstr>
      <vt:lpstr>Arial</vt:lpstr>
      <vt:lpstr>Calibri</vt:lpstr>
      <vt:lpstr>Calibri Light</vt:lpstr>
      <vt:lpstr>Catamaran</vt:lpstr>
      <vt:lpstr>Comfortaa</vt:lpstr>
      <vt:lpstr>等线</vt:lpstr>
      <vt:lpstr>等线 Light</vt:lpstr>
      <vt:lpstr>HP001 5H</vt:lpstr>
      <vt:lpstr>Roboto Slab Regular</vt:lpstr>
      <vt:lpstr>Times New Roman</vt:lpstr>
      <vt:lpstr>Vibur</vt:lpstr>
      <vt:lpstr>Work Sans</vt:lpstr>
      <vt:lpstr>Office 主题​​</vt:lpstr>
      <vt:lpstr>1_Office Theme</vt:lpstr>
      <vt:lpstr>3_Office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83</cp:revision>
  <dcterms:created xsi:type="dcterms:W3CDTF">2021-06-19T03:09:12Z</dcterms:created>
  <dcterms:modified xsi:type="dcterms:W3CDTF">2021-08-15T03:59:40Z</dcterms:modified>
</cp:coreProperties>
</file>